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9"/>
  </p:notesMasterIdLst>
  <p:sldIdLst>
    <p:sldId id="277" r:id="rId2"/>
    <p:sldId id="261" r:id="rId3"/>
    <p:sldId id="262" r:id="rId4"/>
    <p:sldId id="322" r:id="rId5"/>
    <p:sldId id="257" r:id="rId6"/>
    <p:sldId id="263" r:id="rId7"/>
    <p:sldId id="264" r:id="rId8"/>
    <p:sldId id="317" r:id="rId9"/>
    <p:sldId id="318" r:id="rId10"/>
    <p:sldId id="266" r:id="rId11"/>
    <p:sldId id="324" r:id="rId12"/>
    <p:sldId id="325" r:id="rId13"/>
    <p:sldId id="326" r:id="rId14"/>
    <p:sldId id="327" r:id="rId15"/>
    <p:sldId id="328" r:id="rId16"/>
    <p:sldId id="384" r:id="rId17"/>
    <p:sldId id="329" r:id="rId18"/>
    <p:sldId id="371" r:id="rId19"/>
    <p:sldId id="372" r:id="rId20"/>
    <p:sldId id="373" r:id="rId21"/>
    <p:sldId id="374" r:id="rId22"/>
    <p:sldId id="382" r:id="rId23"/>
    <p:sldId id="375" r:id="rId24"/>
    <p:sldId id="376" r:id="rId25"/>
    <p:sldId id="377" r:id="rId26"/>
    <p:sldId id="378" r:id="rId27"/>
    <p:sldId id="379" r:id="rId28"/>
    <p:sldId id="380" r:id="rId29"/>
    <p:sldId id="381" r:id="rId30"/>
    <p:sldId id="333" r:id="rId31"/>
    <p:sldId id="391" r:id="rId32"/>
    <p:sldId id="334" r:id="rId33"/>
    <p:sldId id="335" r:id="rId34"/>
    <p:sldId id="336" r:id="rId35"/>
    <p:sldId id="388" r:id="rId36"/>
    <p:sldId id="389" r:id="rId37"/>
    <p:sldId id="390" r:id="rId38"/>
    <p:sldId id="387" r:id="rId39"/>
    <p:sldId id="300" r:id="rId40"/>
    <p:sldId id="299" r:id="rId41"/>
    <p:sldId id="297" r:id="rId42"/>
    <p:sldId id="295" r:id="rId43"/>
    <p:sldId id="294" r:id="rId44"/>
    <p:sldId id="293" r:id="rId45"/>
    <p:sldId id="292" r:id="rId46"/>
    <p:sldId id="291" r:id="rId47"/>
    <p:sldId id="348" r:id="rId48"/>
    <p:sldId id="349" r:id="rId49"/>
    <p:sldId id="350" r:id="rId50"/>
    <p:sldId id="351" r:id="rId51"/>
    <p:sldId id="352" r:id="rId52"/>
    <p:sldId id="353" r:id="rId53"/>
    <p:sldId id="354" r:id="rId54"/>
    <p:sldId id="260" r:id="rId55"/>
    <p:sldId id="369" r:id="rId56"/>
    <p:sldId id="314" r:id="rId57"/>
    <p:sldId id="315" r:id="rId5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37" autoAdjust="0"/>
    <p:restoredTop sz="80765" autoAdjust="0"/>
  </p:normalViewPr>
  <p:slideViewPr>
    <p:cSldViewPr snapToGrid="0" snapToObjects="1">
      <p:cViewPr varScale="1">
        <p:scale>
          <a:sx n="93" d="100"/>
          <a:sy n="93" d="100"/>
        </p:scale>
        <p:origin x="-2298" y="-102"/>
      </p:cViewPr>
      <p:guideLst>
        <p:guide orient="horz" pos="2160"/>
        <p:guide pos="2880"/>
      </p:guideLst>
    </p:cSldViewPr>
  </p:slideViewPr>
  <p:outlineViewPr>
    <p:cViewPr>
      <p:scale>
        <a:sx n="33" d="100"/>
        <a:sy n="33" d="100"/>
      </p:scale>
      <p:origin x="6" y="26100"/>
    </p:cViewPr>
  </p:outlineViewPr>
  <p:notesTextViewPr>
    <p:cViewPr>
      <p:scale>
        <a:sx n="100" d="100"/>
        <a:sy n="100" d="100"/>
      </p:scale>
      <p:origin x="0" y="0"/>
    </p:cViewPr>
  </p:notesTextViewPr>
  <p:sorterViewPr>
    <p:cViewPr>
      <p:scale>
        <a:sx n="140" d="100"/>
        <a:sy n="14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E3C64F-D464-43B0-8165-46BAEE95AA3B}" type="datetimeFigureOut">
              <a:rPr lang="en-US" smtClean="0"/>
              <a:t>9/30/2014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D3DF998-A27F-42E1-ACAF-C76CBBE1D0B7}" type="slidenum">
              <a:rPr lang="en-US" smtClean="0"/>
              <a:t>‹#›</a:t>
            </a:fld>
            <a:endParaRPr lang="en-US"/>
          </a:p>
        </p:txBody>
      </p:sp>
    </p:spTree>
    <p:extLst>
      <p:ext uri="{BB962C8B-B14F-4D97-AF65-F5344CB8AC3E}">
        <p14:creationId xmlns:p14="http://schemas.microsoft.com/office/powerpoint/2010/main" val="1628568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Orange County, California (the county in which the UC Irvine campus is located) has just a little over 3 million inhabitants, which makes it larger than 22 U.S. states.  Our county is culturally and ethnically the most diverse population of any California county including, for instance, the largest population of people with Vietnamese origins outside to Vietnam and the strongest representation from other Asian, Latin American, and Middle Eastern peoples.  </a:t>
            </a:r>
          </a:p>
          <a:p>
            <a:endParaRPr lang="en-US" dirty="0" smtClean="0"/>
          </a:p>
          <a:p>
            <a:r>
              <a:rPr lang="en-US" dirty="0" smtClean="0">
                <a:solidFill>
                  <a:srgbClr val="FFFF00"/>
                </a:solidFill>
              </a:rPr>
              <a:t>The economy of Orange County (or the OC), if separated from the U.S. and California economies, would represent the 38</a:t>
            </a:r>
            <a:r>
              <a:rPr lang="en-US" baseline="30000" dirty="0" smtClean="0">
                <a:solidFill>
                  <a:srgbClr val="FFFF00"/>
                </a:solidFill>
              </a:rPr>
              <a:t>th</a:t>
            </a:r>
            <a:r>
              <a:rPr lang="en-US" dirty="0" smtClean="0">
                <a:solidFill>
                  <a:srgbClr val="FFFF00"/>
                </a:solidFill>
              </a:rPr>
              <a:t> largest economy in the world, among, for instance </a:t>
            </a:r>
            <a:r>
              <a:rPr lang="en-US" dirty="0" smtClean="0"/>
              <a:t>United Arab Emirates</a:t>
            </a:r>
            <a:r>
              <a:rPr lang="en-US" dirty="0" smtClean="0">
                <a:solidFill>
                  <a:srgbClr val="FFFF00"/>
                </a:solidFill>
              </a:rPr>
              <a:t> and the Czech Republic which rank 37</a:t>
            </a:r>
            <a:r>
              <a:rPr lang="en-US" baseline="30000" dirty="0" smtClean="0">
                <a:solidFill>
                  <a:srgbClr val="FFFF00"/>
                </a:solidFill>
              </a:rPr>
              <a:t>th</a:t>
            </a:r>
            <a:r>
              <a:rPr lang="en-US" dirty="0" smtClean="0">
                <a:solidFill>
                  <a:srgbClr val="FFFF00"/>
                </a:solidFill>
              </a:rPr>
              <a:t> and 39</a:t>
            </a:r>
            <a:r>
              <a:rPr lang="en-US" baseline="30000" dirty="0" smtClean="0">
                <a:solidFill>
                  <a:srgbClr val="FFFF00"/>
                </a:solidFill>
              </a:rPr>
              <a:t>th</a:t>
            </a:r>
            <a:r>
              <a:rPr lang="en-US" dirty="0" smtClean="0">
                <a:solidFill>
                  <a:srgbClr val="FFFF00"/>
                </a:solidFill>
              </a:rPr>
              <a:t> respectively*.  This economic strength is also characterized by great diversity.  </a:t>
            </a:r>
          </a:p>
          <a:p>
            <a:endParaRPr lang="en-US" dirty="0" smtClean="0"/>
          </a:p>
          <a:p>
            <a:r>
              <a:rPr lang="en-US" dirty="0" smtClean="0"/>
              <a:t>*Source:  Orange County Register</a:t>
            </a:r>
          </a:p>
          <a:p>
            <a:endParaRPr lang="en-US" dirty="0"/>
          </a:p>
        </p:txBody>
      </p:sp>
      <p:sp>
        <p:nvSpPr>
          <p:cNvPr id="4" name="Slide Number Placeholder 3"/>
          <p:cNvSpPr>
            <a:spLocks noGrp="1"/>
          </p:cNvSpPr>
          <p:nvPr>
            <p:ph type="sldNum" sz="quarter" idx="10"/>
          </p:nvPr>
        </p:nvSpPr>
        <p:spPr/>
        <p:txBody>
          <a:bodyPr/>
          <a:lstStyle/>
          <a:p>
            <a:fld id="{4D3DF998-A27F-42E1-ACAF-C76CBBE1D0B7}" type="slidenum">
              <a:rPr lang="en-US" smtClean="0"/>
              <a:t>2</a:t>
            </a:fld>
            <a:endParaRPr lang="en-US"/>
          </a:p>
        </p:txBody>
      </p:sp>
    </p:spTree>
    <p:extLst>
      <p:ext uri="{BB962C8B-B14F-4D97-AF65-F5344CB8AC3E}">
        <p14:creationId xmlns:p14="http://schemas.microsoft.com/office/powerpoint/2010/main" val="2310777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sz="1400" b="1" dirty="0"/>
              <a:t>Benefits</a:t>
            </a:r>
            <a:r>
              <a:rPr lang="en-US" sz="1400" dirty="0"/>
              <a:t>:</a:t>
            </a:r>
          </a:p>
          <a:p>
            <a:pPr eaLnBrk="1" hangingPunct="1">
              <a:buFont typeface="Wingdings" pitchFamily="2" charset="2"/>
              <a:buChar char="§"/>
            </a:pPr>
            <a:r>
              <a:rPr lang="en-US" b="1" dirty="0" smtClean="0"/>
              <a:t>Study</a:t>
            </a:r>
            <a:r>
              <a:rPr lang="en-US" dirty="0" smtClean="0"/>
              <a:t> in a well respected language program located on the campus of a major American university.</a:t>
            </a:r>
          </a:p>
          <a:p>
            <a:pPr eaLnBrk="1" hangingPunct="1">
              <a:buFont typeface="Wingdings" pitchFamily="2" charset="2"/>
              <a:buChar char="§"/>
            </a:pPr>
            <a:r>
              <a:rPr lang="en-US" b="1" dirty="0" smtClean="0"/>
              <a:t>Learn </a:t>
            </a:r>
            <a:r>
              <a:rPr lang="en-US" dirty="0" smtClean="0"/>
              <a:t>with dedicated, highly-trained teachers with an average of 16 years of teaching experience.</a:t>
            </a:r>
          </a:p>
          <a:p>
            <a:pPr eaLnBrk="1" hangingPunct="1">
              <a:buFont typeface="Wingdings" pitchFamily="2" charset="2"/>
              <a:buChar char="§"/>
            </a:pPr>
            <a:r>
              <a:rPr lang="en-US" b="1" dirty="0" smtClean="0"/>
              <a:t>Attend </a:t>
            </a:r>
            <a:r>
              <a:rPr lang="en-US" dirty="0" smtClean="0"/>
              <a:t>small classes - usually 15 or fewer students.</a:t>
            </a:r>
          </a:p>
          <a:p>
            <a:pPr eaLnBrk="1" hangingPunct="1">
              <a:buFont typeface="Wingdings" pitchFamily="2" charset="2"/>
              <a:buChar char="§"/>
            </a:pPr>
            <a:r>
              <a:rPr lang="en-US" b="1" dirty="0" smtClean="0"/>
              <a:t>Advance</a:t>
            </a:r>
            <a:r>
              <a:rPr lang="en-US" dirty="0" smtClean="0"/>
              <a:t> your skills in upper-level elective classes, including idioms, American pronunciation, American film, business English, vocabulary building, and advanced grammar.</a:t>
            </a:r>
          </a:p>
          <a:p>
            <a:pPr eaLnBrk="1" hangingPunct="1">
              <a:buFont typeface="Wingdings" pitchFamily="2" charset="2"/>
              <a:buChar char="§"/>
            </a:pPr>
            <a:r>
              <a:rPr lang="en-US" b="1" dirty="0" smtClean="0"/>
              <a:t>Prepare</a:t>
            </a:r>
            <a:r>
              <a:rPr lang="en-US" dirty="0" smtClean="0"/>
              <a:t> for success in future career or in studies at an American college or university. Knowledgeable advisors are available to help you with the transition to college or university.</a:t>
            </a:r>
          </a:p>
          <a:p>
            <a:pPr eaLnBrk="1" hangingPunct="1">
              <a:buFont typeface="Wingdings" pitchFamily="2" charset="2"/>
              <a:buChar char="§"/>
            </a:pPr>
            <a:r>
              <a:rPr lang="en-US" b="1" dirty="0" smtClean="0"/>
              <a:t>Prepare</a:t>
            </a:r>
            <a:r>
              <a:rPr lang="en-US" dirty="0" smtClean="0"/>
              <a:t> to score higher on the iBT TOEFL and TOEIC tests.</a:t>
            </a:r>
          </a:p>
          <a:p>
            <a:endParaRPr lang="en-US" dirty="0"/>
          </a:p>
        </p:txBody>
      </p:sp>
      <p:sp>
        <p:nvSpPr>
          <p:cNvPr id="4" name="Slide Number Placeholder 3"/>
          <p:cNvSpPr>
            <a:spLocks noGrp="1"/>
          </p:cNvSpPr>
          <p:nvPr>
            <p:ph type="sldNum" sz="quarter" idx="10"/>
          </p:nvPr>
        </p:nvSpPr>
        <p:spPr/>
        <p:txBody>
          <a:bodyPr/>
          <a:lstStyle/>
          <a:p>
            <a:fld id="{4D3DF998-A27F-42E1-ACAF-C76CBBE1D0B7}" type="slidenum">
              <a:rPr lang="en-US" smtClean="0"/>
              <a:t>12</a:t>
            </a:fld>
            <a:endParaRPr lang="en-US" dirty="0"/>
          </a:p>
        </p:txBody>
      </p:sp>
    </p:spTree>
    <p:extLst>
      <p:ext uri="{BB962C8B-B14F-4D97-AF65-F5344CB8AC3E}">
        <p14:creationId xmlns:p14="http://schemas.microsoft.com/office/powerpoint/2010/main" val="2164320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1" dirty="0" smtClean="0"/>
              <a:t>2 tracks of study</a:t>
            </a:r>
            <a:endParaRPr lang="en-US" sz="1400" dirty="0" smtClean="0"/>
          </a:p>
          <a:p>
            <a:pPr lvl="1"/>
            <a:r>
              <a:rPr lang="en-US" sz="1400" b="1" dirty="0" smtClean="0"/>
              <a:t>UCI upper-division undergraduate coursework</a:t>
            </a:r>
            <a:r>
              <a:rPr lang="en-US" sz="1400" dirty="0" smtClean="0"/>
              <a:t> to fulfill the prerequisites that may be required and accepted by the future graduate program</a:t>
            </a:r>
          </a:p>
          <a:p>
            <a:pPr lvl="1"/>
            <a:r>
              <a:rPr lang="en-US" sz="1400" b="1" dirty="0" smtClean="0"/>
              <a:t>Accelerated Certificate</a:t>
            </a:r>
            <a:r>
              <a:rPr lang="en-US" sz="1400" dirty="0" smtClean="0"/>
              <a:t> in select fields and Internship opportunity to help boost the student's resume and work experience in the U.S. </a:t>
            </a:r>
          </a:p>
          <a:p>
            <a:r>
              <a:rPr lang="en-US" sz="1400" b="1" dirty="0" smtClean="0"/>
              <a:t>English-as-a-Second Language</a:t>
            </a:r>
            <a:r>
              <a:rPr lang="en-US" sz="1400" dirty="0" smtClean="0"/>
              <a:t> support if needed</a:t>
            </a:r>
          </a:p>
          <a:p>
            <a:r>
              <a:rPr lang="en-US" sz="1400" b="1" dirty="0" smtClean="0"/>
              <a:t>Extensive one-on-one advising</a:t>
            </a:r>
            <a:r>
              <a:rPr lang="en-US" sz="1400" dirty="0" smtClean="0"/>
              <a:t> from a qualified, dedicated academic advisor, including guidance with research and professional direction</a:t>
            </a:r>
          </a:p>
          <a:p>
            <a:r>
              <a:rPr lang="en-US" sz="1400" b="1" dirty="0" smtClean="0"/>
              <a:t>20-40-hour Academic and American Culture class</a:t>
            </a:r>
            <a:r>
              <a:rPr lang="en-US" sz="1400" dirty="0" smtClean="0"/>
              <a:t> at the graduate level</a:t>
            </a:r>
          </a:p>
          <a:p>
            <a:r>
              <a:rPr lang="en-US" sz="1400" b="1" dirty="0" smtClean="0"/>
              <a:t>30-40-hour GRE or GMAT and 30-hour TOEFL</a:t>
            </a:r>
            <a:r>
              <a:rPr lang="en-US" sz="1400" dirty="0" smtClean="0"/>
              <a:t> test preparation courses</a:t>
            </a:r>
          </a:p>
          <a:p>
            <a:r>
              <a:rPr lang="en-US" sz="1400" b="1" dirty="0" smtClean="0"/>
              <a:t>Application assistance</a:t>
            </a:r>
            <a:r>
              <a:rPr lang="en-US" sz="1400" dirty="0" smtClean="0"/>
              <a:t> to top graduate programs</a:t>
            </a:r>
          </a:p>
          <a:p>
            <a:r>
              <a:rPr lang="en-US" sz="1400" b="1" dirty="0" smtClean="0"/>
              <a:t>Tutoring</a:t>
            </a:r>
            <a:r>
              <a:rPr lang="en-US" sz="1400" dirty="0" smtClean="0"/>
              <a:t> in English or university study skills</a:t>
            </a:r>
          </a:p>
          <a:p>
            <a:r>
              <a:rPr lang="en-US" sz="1400" b="1" dirty="0" smtClean="0"/>
              <a:t>Introduction to the UCI campus</a:t>
            </a:r>
            <a:r>
              <a:rPr lang="en-US" sz="1400" dirty="0" smtClean="0"/>
              <a:t>, its prestigious faculty, its abundant resources, and its academic rigor</a:t>
            </a:r>
          </a:p>
          <a:p>
            <a:r>
              <a:rPr lang="en-US" sz="1400" b="1" dirty="0" smtClean="0"/>
              <a:t>Social events and excursions</a:t>
            </a:r>
            <a:r>
              <a:rPr lang="en-US" sz="1400" dirty="0" smtClean="0"/>
              <a:t> with other international and American students</a:t>
            </a:r>
          </a:p>
          <a:p>
            <a:pPr eaLnBrk="1" hangingPunct="1"/>
            <a:endParaRPr lang="en-US" dirty="0" smtClean="0"/>
          </a:p>
          <a:p>
            <a:endParaRPr lang="en-US" dirty="0"/>
          </a:p>
        </p:txBody>
      </p:sp>
      <p:sp>
        <p:nvSpPr>
          <p:cNvPr id="4" name="Slide Number Placeholder 3"/>
          <p:cNvSpPr>
            <a:spLocks noGrp="1"/>
          </p:cNvSpPr>
          <p:nvPr>
            <p:ph type="sldNum" sz="quarter" idx="10"/>
          </p:nvPr>
        </p:nvSpPr>
        <p:spPr/>
        <p:txBody>
          <a:bodyPr/>
          <a:lstStyle/>
          <a:p>
            <a:fld id="{4D3DF998-A27F-42E1-ACAF-C76CBBE1D0B7}" type="slidenum">
              <a:rPr lang="en-US" smtClean="0"/>
              <a:t>36</a:t>
            </a:fld>
            <a:endParaRPr lang="en-US"/>
          </a:p>
        </p:txBody>
      </p:sp>
    </p:spTree>
    <p:extLst>
      <p:ext uri="{BB962C8B-B14F-4D97-AF65-F5344CB8AC3E}">
        <p14:creationId xmlns:p14="http://schemas.microsoft.com/office/powerpoint/2010/main" val="3533047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523610D-58A3-DB47-8082-207BCBB46700}"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1194817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3610D-58A3-DB47-8082-207BCBB46700}"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4035532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23610D-58A3-DB47-8082-207BCBB46700}"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1166198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523610D-58A3-DB47-8082-207BCBB46700}" type="datetimeFigureOut">
              <a:rPr lang="en-US" smtClean="0"/>
              <a:t>9/30/2014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915417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523610D-58A3-DB47-8082-207BCBB46700}" type="datetimeFigureOut">
              <a:rPr lang="en-US" smtClean="0"/>
              <a:t>9/30/2014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1201883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23610D-58A3-DB47-8082-207BCBB46700}" type="datetimeFigureOut">
              <a:rPr lang="en-US" smtClean="0"/>
              <a:t>9/30/2014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2541216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23610D-58A3-DB47-8082-207BCBB46700}" type="datetimeFigureOut">
              <a:rPr lang="en-US" smtClean="0"/>
              <a:t>9/30/2014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2696374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23610D-58A3-DB47-8082-207BCBB46700}" type="datetimeFigureOut">
              <a:rPr lang="en-US" smtClean="0"/>
              <a:t>9/30/2014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4034590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23610D-58A3-DB47-8082-207BCBB46700}" type="datetimeFigureOut">
              <a:rPr lang="en-US" smtClean="0"/>
              <a:t>9/30/2014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1650232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3610D-58A3-DB47-8082-207BCBB46700}"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4124169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523610D-58A3-DB47-8082-207BCBB46700}" type="datetimeFigureOut">
              <a:rPr lang="en-US" smtClean="0"/>
              <a:t>9/30/2014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46013E-4106-9A4D-9924-F3A548BA0804}" type="slidenum">
              <a:rPr lang="en-US" smtClean="0"/>
              <a:t>‹#›</a:t>
            </a:fld>
            <a:endParaRPr lang="en-US"/>
          </a:p>
        </p:txBody>
      </p:sp>
    </p:spTree>
    <p:extLst>
      <p:ext uri="{BB962C8B-B14F-4D97-AF65-F5344CB8AC3E}">
        <p14:creationId xmlns:p14="http://schemas.microsoft.com/office/powerpoint/2010/main" val="708158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23610D-58A3-DB47-8082-207BCBB46700}" type="datetimeFigureOut">
              <a:rPr lang="en-US" smtClean="0"/>
              <a:t>9/30/2014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46013E-4106-9A4D-9924-F3A548BA0804}" type="slidenum">
              <a:rPr lang="en-US" smtClean="0"/>
              <a:t>‹#›</a:t>
            </a:fld>
            <a:endParaRPr lang="en-US"/>
          </a:p>
        </p:txBody>
      </p:sp>
    </p:spTree>
    <p:extLst>
      <p:ext uri="{BB962C8B-B14F-4D97-AF65-F5344CB8AC3E}">
        <p14:creationId xmlns:p14="http://schemas.microsoft.com/office/powerpoint/2010/main" val="37111071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audio" Target="file:///\\FILESERVER\I\DATA\ESL\Marketing\PowerPoint\California.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7.tif"/><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png"/></Relationships>
</file>

<file path=ppt/slides/_rels/slide3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g"/></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image" Target="../media/image52.jpeg"/><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5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xml"/><Relationship Id="rId5" Type="http://schemas.openxmlformats.org/officeDocument/2006/relationships/image" Target="../media/image63.jpeg"/><Relationship Id="rId4" Type="http://schemas.openxmlformats.org/officeDocument/2006/relationships/image" Target="../media/image62.jpeg"/></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5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mailto:uciesl@uci.edu"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dirty="0" smtClean="0"/>
              <a:t> </a:t>
            </a:r>
          </a:p>
        </p:txBody>
      </p:sp>
      <p:sp>
        <p:nvSpPr>
          <p:cNvPr id="4099" name="Rectangle 3"/>
          <p:cNvSpPr>
            <a:spLocks noGrp="1" noChangeArrowheads="1"/>
          </p:cNvSpPr>
          <p:nvPr>
            <p:ph idx="1"/>
          </p:nvPr>
        </p:nvSpPr>
        <p:spPr/>
        <p:txBody>
          <a:bodyPr/>
          <a:lstStyle/>
          <a:p>
            <a:pPr eaLnBrk="1" hangingPunct="1"/>
            <a:endParaRPr lang="en-US" smtClean="0"/>
          </a:p>
        </p:txBody>
      </p:sp>
      <p:pic>
        <p:nvPicPr>
          <p:cNvPr id="4100" name="Picture 4"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303" name="California.mp3">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8736013" y="6465888"/>
            <a:ext cx="63500" cy="6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73881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5530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0">
                <p:cTn id="7" repeatCount="indefinite" fill="hold" display="0">
                  <p:stCondLst>
                    <p:cond delay="indefinite"/>
                  </p:stCondLst>
                  <p:endCondLst>
                    <p:cond evt="onPrev" delay="0">
                      <p:tgtEl>
                        <p:sldTgt/>
                      </p:tgtEl>
                    </p:cond>
                    <p:cond evt="onStopAudio" delay="0">
                      <p:tgtEl>
                        <p:sldTgt/>
                      </p:tgtEl>
                    </p:cond>
                  </p:endCondLst>
                </p:cTn>
                <p:tgtEl>
                  <p:spTgt spid="5530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82296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The UC in “The OC”</a:t>
            </a:r>
            <a:endParaRPr lang="en-US" sz="3200" b="1" dirty="0">
              <a:solidFill>
                <a:schemeClr val="bg1"/>
              </a:solidFill>
              <a:latin typeface="Tahoma" pitchFamily="34" charset="0"/>
              <a:ea typeface="Tahoma" pitchFamily="34" charset="0"/>
              <a:cs typeface="Tahoma" pitchFamily="34" charset="0"/>
            </a:endParaRPr>
          </a:p>
        </p:txBody>
      </p:sp>
      <p:sp>
        <p:nvSpPr>
          <p:cNvPr id="5" name="Text Placeholder 2"/>
          <p:cNvSpPr>
            <a:spLocks noGrp="1"/>
          </p:cNvSpPr>
          <p:nvPr>
            <p:ph idx="1"/>
          </p:nvPr>
        </p:nvSpPr>
        <p:spPr>
          <a:xfrm>
            <a:off x="1000125" y="1133774"/>
            <a:ext cx="3981450" cy="4473575"/>
          </a:xfrm>
        </p:spPr>
        <p:txBody>
          <a:bodyPr>
            <a:normAutofit/>
          </a:bodyPr>
          <a:lstStyle/>
          <a:p>
            <a:pPr eaLnBrk="1" hangingPunct="1">
              <a:spcBef>
                <a:spcPct val="50000"/>
              </a:spcBef>
              <a:buClr>
                <a:schemeClr val="tx2"/>
              </a:buClr>
              <a:buFont typeface="Wingdings" pitchFamily="2" charset="2"/>
              <a:buChar char="§"/>
            </a:pPr>
            <a:r>
              <a:rPr lang="en-US" sz="1700" dirty="0" smtClean="0">
                <a:latin typeface="Tahoma" pitchFamily="34" charset="0"/>
                <a:ea typeface="Tahoma" pitchFamily="34" charset="0"/>
                <a:cs typeface="Tahoma" pitchFamily="34" charset="0"/>
              </a:rPr>
              <a:t>UC Irvine is located in beautiful </a:t>
            </a:r>
            <a:r>
              <a:rPr lang="en-US" sz="1700" b="1" dirty="0" smtClean="0">
                <a:latin typeface="Tahoma" pitchFamily="34" charset="0"/>
                <a:ea typeface="Tahoma" pitchFamily="34" charset="0"/>
                <a:cs typeface="Tahoma" pitchFamily="34" charset="0"/>
              </a:rPr>
              <a:t>Southern California </a:t>
            </a:r>
            <a:r>
              <a:rPr lang="en-US" sz="1700" dirty="0" smtClean="0">
                <a:latin typeface="Tahoma" pitchFamily="34" charset="0"/>
                <a:ea typeface="Tahoma" pitchFamily="34" charset="0"/>
                <a:cs typeface="Tahoma" pitchFamily="34" charset="0"/>
              </a:rPr>
              <a:t>(Orange County)</a:t>
            </a:r>
          </a:p>
          <a:p>
            <a:pPr eaLnBrk="1" hangingPunct="1">
              <a:spcBef>
                <a:spcPct val="50000"/>
              </a:spcBef>
              <a:buClr>
                <a:schemeClr val="tx2"/>
              </a:buClr>
              <a:buFont typeface="Wingdings" pitchFamily="2" charset="2"/>
              <a:buChar char="§"/>
            </a:pPr>
            <a:r>
              <a:rPr lang="en-US" sz="1700" dirty="0" smtClean="0">
                <a:latin typeface="Tahoma" pitchFamily="34" charset="0"/>
                <a:ea typeface="Tahoma" pitchFamily="34" charset="0"/>
                <a:cs typeface="Tahoma" pitchFamily="34" charset="0"/>
              </a:rPr>
              <a:t>Pleasant, </a:t>
            </a:r>
            <a:r>
              <a:rPr lang="en-US" sz="1700" b="1" dirty="0" smtClean="0">
                <a:latin typeface="Tahoma" pitchFamily="34" charset="0"/>
                <a:ea typeface="Tahoma" pitchFamily="34" charset="0"/>
                <a:cs typeface="Tahoma" pitchFamily="34" charset="0"/>
              </a:rPr>
              <a:t>Mediterranean climate</a:t>
            </a:r>
          </a:p>
          <a:p>
            <a:pPr eaLnBrk="1" hangingPunct="1">
              <a:spcBef>
                <a:spcPct val="50000"/>
              </a:spcBef>
              <a:buClr>
                <a:schemeClr val="tx2"/>
              </a:buClr>
              <a:buFont typeface="Wingdings" pitchFamily="2" charset="2"/>
              <a:buChar char="§"/>
            </a:pPr>
            <a:r>
              <a:rPr lang="en-US" sz="1700" dirty="0" smtClean="0">
                <a:latin typeface="Tahoma" pitchFamily="34" charset="0"/>
                <a:ea typeface="Tahoma" pitchFamily="34" charset="0"/>
                <a:cs typeface="Tahoma" pitchFamily="34" charset="0"/>
              </a:rPr>
              <a:t>Local to world-class </a:t>
            </a:r>
            <a:r>
              <a:rPr lang="en-US" sz="1700" b="1" dirty="0" smtClean="0">
                <a:latin typeface="Tahoma" pitchFamily="34" charset="0"/>
                <a:ea typeface="Tahoma" pitchFamily="34" charset="0"/>
                <a:cs typeface="Tahoma" pitchFamily="34" charset="0"/>
              </a:rPr>
              <a:t>cultural, shopping, and entertainment destinations</a:t>
            </a:r>
          </a:p>
          <a:p>
            <a:pPr eaLnBrk="1" hangingPunct="1">
              <a:buClr>
                <a:schemeClr val="tx2"/>
              </a:buClr>
              <a:buFont typeface="Wingdings" pitchFamily="2" charset="2"/>
              <a:buChar char="§"/>
            </a:pPr>
            <a:r>
              <a:rPr lang="en-US" sz="1700" dirty="0" smtClean="0">
                <a:latin typeface="Tahoma" pitchFamily="34" charset="0"/>
                <a:ea typeface="Tahoma" pitchFamily="34" charset="0"/>
                <a:cs typeface="Tahoma" pitchFamily="34" charset="0"/>
              </a:rPr>
              <a:t>Population </a:t>
            </a:r>
            <a:r>
              <a:rPr lang="en-US" sz="1700" b="1" dirty="0" smtClean="0">
                <a:latin typeface="Tahoma" pitchFamily="34" charset="0"/>
                <a:ea typeface="Tahoma" pitchFamily="34" charset="0"/>
                <a:cs typeface="Tahoma" pitchFamily="34" charset="0"/>
              </a:rPr>
              <a:t>3 million</a:t>
            </a:r>
            <a:r>
              <a:rPr lang="en-US" sz="1700" dirty="0" smtClean="0">
                <a:latin typeface="Tahoma" pitchFamily="34" charset="0"/>
                <a:ea typeface="Tahoma" pitchFamily="34" charset="0"/>
                <a:cs typeface="Tahoma" pitchFamily="34" charset="0"/>
              </a:rPr>
              <a:t>—larger than 22 U.S. states</a:t>
            </a:r>
          </a:p>
          <a:p>
            <a:pPr eaLnBrk="1" hangingPunct="1">
              <a:buClr>
                <a:schemeClr val="tx2"/>
              </a:buClr>
              <a:buFont typeface="Wingdings" pitchFamily="2" charset="2"/>
              <a:buChar char="§"/>
            </a:pPr>
            <a:r>
              <a:rPr lang="en-US" sz="1700" dirty="0" smtClean="0">
                <a:latin typeface="Tahoma" pitchFamily="34" charset="0"/>
                <a:ea typeface="Tahoma" pitchFamily="34" charset="0"/>
                <a:cs typeface="Tahoma" pitchFamily="34" charset="0"/>
              </a:rPr>
              <a:t>Irvine ranked </a:t>
            </a:r>
            <a:r>
              <a:rPr lang="en-US" sz="1700" b="1" dirty="0" smtClean="0">
                <a:latin typeface="Tahoma" pitchFamily="34" charset="0"/>
                <a:ea typeface="Tahoma" pitchFamily="34" charset="0"/>
                <a:cs typeface="Tahoma" pitchFamily="34" charset="0"/>
              </a:rPr>
              <a:t>safest </a:t>
            </a:r>
            <a:r>
              <a:rPr lang="en-US" sz="1700" dirty="0" smtClean="0">
                <a:latin typeface="Tahoma" pitchFamily="34" charset="0"/>
                <a:ea typeface="Tahoma" pitchFamily="34" charset="0"/>
                <a:cs typeface="Tahoma" pitchFamily="34" charset="0"/>
              </a:rPr>
              <a:t>city in the US for 9 consecutive years </a:t>
            </a:r>
          </a:p>
          <a:p>
            <a:pPr eaLnBrk="1" hangingPunct="1">
              <a:buClr>
                <a:schemeClr val="tx2"/>
              </a:buClr>
              <a:buFont typeface="Wingdings" pitchFamily="2" charset="2"/>
              <a:buChar char="§"/>
            </a:pPr>
            <a:r>
              <a:rPr lang="en-US" sz="1700" dirty="0" smtClean="0">
                <a:latin typeface="Tahoma" pitchFamily="34" charset="0"/>
                <a:ea typeface="Tahoma" pitchFamily="34" charset="0"/>
                <a:cs typeface="Tahoma" pitchFamily="34" charset="0"/>
              </a:rPr>
              <a:t>Vibrant and diverse economy (calculated as the </a:t>
            </a:r>
            <a:r>
              <a:rPr lang="en-US" sz="1700" b="1" dirty="0" smtClean="0">
                <a:latin typeface="Tahoma" pitchFamily="34" charset="0"/>
                <a:ea typeface="Tahoma" pitchFamily="34" charset="0"/>
                <a:cs typeface="Tahoma" pitchFamily="34" charset="0"/>
              </a:rPr>
              <a:t>37</a:t>
            </a:r>
            <a:r>
              <a:rPr lang="en-US" sz="1700" b="1" baseline="30000" dirty="0" smtClean="0">
                <a:latin typeface="Tahoma" pitchFamily="34" charset="0"/>
                <a:ea typeface="Tahoma" pitchFamily="34" charset="0"/>
                <a:cs typeface="Tahoma" pitchFamily="34" charset="0"/>
              </a:rPr>
              <a:t>th</a:t>
            </a:r>
            <a:r>
              <a:rPr lang="en-US" sz="1700" b="1" dirty="0" smtClean="0">
                <a:latin typeface="Tahoma" pitchFamily="34" charset="0"/>
                <a:ea typeface="Tahoma" pitchFamily="34" charset="0"/>
                <a:cs typeface="Tahoma" pitchFamily="34" charset="0"/>
              </a:rPr>
              <a:t> largest in the world</a:t>
            </a:r>
            <a:r>
              <a:rPr lang="en-US" sz="1700" dirty="0" smtClean="0">
                <a:latin typeface="Tahoma" pitchFamily="34" charset="0"/>
                <a:ea typeface="Tahoma" pitchFamily="34" charset="0"/>
                <a:cs typeface="Tahoma" pitchFamily="34" charset="0"/>
              </a:rPr>
              <a:t>)</a:t>
            </a:r>
          </a:p>
          <a:p>
            <a:pPr eaLnBrk="1" hangingPunct="1">
              <a:buClr>
                <a:schemeClr val="tx2"/>
              </a:buClr>
              <a:buFont typeface="Wingdings" pitchFamily="2" charset="2"/>
              <a:buChar char="§"/>
            </a:pPr>
            <a:r>
              <a:rPr lang="en-US" sz="1700" dirty="0" smtClean="0">
                <a:latin typeface="Tahoma" pitchFamily="34" charset="0"/>
                <a:ea typeface="Tahoma" pitchFamily="34" charset="0"/>
                <a:cs typeface="Tahoma" pitchFamily="34" charset="0"/>
              </a:rPr>
              <a:t>Center of the </a:t>
            </a:r>
            <a:r>
              <a:rPr lang="en-US" sz="1700" b="1" dirty="0" smtClean="0">
                <a:latin typeface="Tahoma" pitchFamily="34" charset="0"/>
                <a:ea typeface="Tahoma" pitchFamily="34" charset="0"/>
                <a:cs typeface="Tahoma" pitchFamily="34" charset="0"/>
              </a:rPr>
              <a:t>“tech coast”</a:t>
            </a:r>
          </a:p>
        </p:txBody>
      </p:sp>
      <p:pic>
        <p:nvPicPr>
          <p:cNvPr id="6" name="Picture 4" descr="31"/>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contrast="-37000"/>
                    </a14:imgEffect>
                  </a14:imgLayer>
                </a14:imgProps>
              </a:ext>
              <a:ext uri="{28A0092B-C50C-407E-A947-70E740481C1C}">
                <a14:useLocalDpi xmlns:a14="http://schemas.microsoft.com/office/drawing/2010/main" val="0"/>
              </a:ext>
            </a:extLst>
          </a:blip>
          <a:srcRect l="5757" t="18379" r="64703" b="21230"/>
          <a:stretch>
            <a:fillRect/>
          </a:stretch>
        </p:blipFill>
        <p:spPr bwMode="auto">
          <a:xfrm>
            <a:off x="5372669" y="833790"/>
            <a:ext cx="3466531" cy="5073545"/>
          </a:xfrm>
          <a:prstGeom prst="rect">
            <a:avLst/>
          </a:prstGeom>
          <a:noFill/>
          <a:ln>
            <a:noFill/>
          </a:ln>
          <a:effectLst>
            <a:softEdge rad="317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73322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82296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About UC Irvine</a:t>
            </a:r>
            <a:endParaRPr lang="en-US" sz="3200" b="1" dirty="0">
              <a:solidFill>
                <a:schemeClr val="bg1"/>
              </a:solidFill>
              <a:latin typeface="Tahoma" pitchFamily="34" charset="0"/>
              <a:ea typeface="Tahoma" pitchFamily="34" charset="0"/>
              <a:cs typeface="Tahoma" pitchFamily="34" charset="0"/>
            </a:endParaRPr>
          </a:p>
        </p:txBody>
      </p:sp>
      <p:pic>
        <p:nvPicPr>
          <p:cNvPr id="6" name="Picture 18" descr="http://www.uci.edu/uci/galleries/frontpage/images/JamesBullock_p080922_h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301" y="3919890"/>
            <a:ext cx="2667335" cy="1814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http://www.uci.edu/uci/galleries/frontpage/images/olympians_p080909_11h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302" y="834667"/>
            <a:ext cx="2667334" cy="177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b="8627"/>
          <a:stretch/>
        </p:blipFill>
        <p:spPr>
          <a:xfrm>
            <a:off x="629302" y="2421186"/>
            <a:ext cx="2670048" cy="1703139"/>
          </a:xfrm>
          <a:prstGeom prst="rect">
            <a:avLst/>
          </a:prstGeom>
        </p:spPr>
      </p:pic>
      <p:sp>
        <p:nvSpPr>
          <p:cNvPr id="7" name="Content Placeholder 2"/>
          <p:cNvSpPr txBox="1">
            <a:spLocks/>
          </p:cNvSpPr>
          <p:nvPr/>
        </p:nvSpPr>
        <p:spPr>
          <a:xfrm>
            <a:off x="3563007" y="834667"/>
            <a:ext cx="5281447" cy="5272798"/>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ct val="50000"/>
              </a:spcBef>
              <a:buClr>
                <a:schemeClr val="tx2">
                  <a:lumMod val="75000"/>
                </a:schemeClr>
              </a:buClr>
              <a:buFont typeface="Wingdings" pitchFamily="2" charset="2"/>
              <a:buChar char="§"/>
              <a:tabLst>
                <a:tab pos="230188" algn="l"/>
              </a:tabLst>
            </a:pPr>
            <a:endParaRPr lang="en-US" sz="400" b="1" dirty="0" smtClean="0">
              <a:latin typeface="Arial" pitchFamily="34" charset="0"/>
              <a:cs typeface="Arial" pitchFamily="34" charset="0"/>
            </a:endParaRPr>
          </a:p>
          <a:p>
            <a:pPr>
              <a:spcBef>
                <a:spcPct val="50000"/>
              </a:spcBef>
              <a:buClr>
                <a:schemeClr val="tx2">
                  <a:lumMod val="75000"/>
                </a:schemeClr>
              </a:buClr>
              <a:buFont typeface="Wingdings" pitchFamily="2" charset="2"/>
              <a:buChar char="§"/>
              <a:tabLst>
                <a:tab pos="230188" algn="l"/>
              </a:tabLst>
            </a:pPr>
            <a:endParaRPr lang="en-US" sz="1700" b="1" dirty="0" smtClean="0">
              <a:latin typeface="Tahoma" pitchFamily="34" charset="0"/>
              <a:ea typeface="Tahoma" pitchFamily="34" charset="0"/>
              <a:cs typeface="Tahoma" pitchFamily="34" charset="0"/>
            </a:endParaRPr>
          </a:p>
          <a:p>
            <a:pPr>
              <a:spcBef>
                <a:spcPct val="50000"/>
              </a:spcBef>
              <a:buClr>
                <a:schemeClr val="tx2">
                  <a:lumMod val="75000"/>
                </a:schemeClr>
              </a:buClr>
              <a:buFont typeface="Wingdings" pitchFamily="2" charset="2"/>
              <a:buChar char="§"/>
              <a:tabLst>
                <a:tab pos="230188" algn="l"/>
              </a:tabLst>
            </a:pPr>
            <a:r>
              <a:rPr lang="en-US" sz="1700" b="1" dirty="0" smtClean="0">
                <a:latin typeface="Tahoma" pitchFamily="34" charset="0"/>
                <a:ea typeface="Tahoma" pitchFamily="34" charset="0"/>
                <a:cs typeface="Tahoma" pitchFamily="34" charset="0"/>
              </a:rPr>
              <a:t>#1 </a:t>
            </a:r>
            <a:r>
              <a:rPr lang="en-US" sz="1700" dirty="0" smtClean="0">
                <a:latin typeface="Tahoma" pitchFamily="34" charset="0"/>
                <a:ea typeface="Tahoma" pitchFamily="34" charset="0"/>
                <a:cs typeface="Tahoma" pitchFamily="34" charset="0"/>
              </a:rPr>
              <a:t>university under 50 years old </a:t>
            </a:r>
            <a:r>
              <a:rPr lang="en-US" sz="1700" b="1" dirty="0" smtClean="0">
                <a:latin typeface="Tahoma" pitchFamily="34" charset="0"/>
                <a:ea typeface="Tahoma" pitchFamily="34" charset="0"/>
                <a:cs typeface="Tahoma" pitchFamily="34" charset="0"/>
              </a:rPr>
              <a:t>in the U.S.</a:t>
            </a:r>
            <a:r>
              <a:rPr lang="en-US" sz="1700" dirty="0" smtClean="0">
                <a:latin typeface="Tahoma" pitchFamily="34" charset="0"/>
                <a:ea typeface="Tahoma" pitchFamily="34" charset="0"/>
                <a:cs typeface="Tahoma" pitchFamily="34" charset="0"/>
              </a:rPr>
              <a:t>, </a:t>
            </a:r>
            <a:r>
              <a:rPr lang="en-US" sz="1700" i="1" dirty="0" smtClean="0">
                <a:latin typeface="Tahoma" pitchFamily="34" charset="0"/>
                <a:ea typeface="Tahoma" pitchFamily="34" charset="0"/>
                <a:cs typeface="Tahoma" pitchFamily="34" charset="0"/>
              </a:rPr>
              <a:t>QS World University Rankings</a:t>
            </a:r>
          </a:p>
          <a:p>
            <a:pPr>
              <a:spcBef>
                <a:spcPct val="50000"/>
              </a:spcBef>
              <a:buClr>
                <a:schemeClr val="tx2">
                  <a:lumMod val="75000"/>
                </a:schemeClr>
              </a:buClr>
              <a:buFont typeface="Wingdings" pitchFamily="2" charset="2"/>
              <a:buChar char="§"/>
              <a:tabLst>
                <a:tab pos="230188" algn="l"/>
              </a:tabLst>
            </a:pPr>
            <a:r>
              <a:rPr lang="en-US" sz="1700" b="1" dirty="0" smtClean="0">
                <a:latin typeface="Tahoma" pitchFamily="34" charset="0"/>
                <a:ea typeface="Tahoma" pitchFamily="34" charset="0"/>
                <a:cs typeface="Tahoma" pitchFamily="34" charset="0"/>
              </a:rPr>
              <a:t>#11 among the nation’s best public universities</a:t>
            </a:r>
            <a:r>
              <a:rPr lang="en-US" sz="1700" dirty="0" smtClean="0">
                <a:latin typeface="Tahoma" pitchFamily="34" charset="0"/>
                <a:ea typeface="Tahoma" pitchFamily="34" charset="0"/>
                <a:cs typeface="Tahoma" pitchFamily="34" charset="0"/>
              </a:rPr>
              <a:t>, 42</a:t>
            </a:r>
            <a:r>
              <a:rPr lang="en-US" sz="1700" baseline="30000" dirty="0" smtClean="0">
                <a:latin typeface="Tahoma" pitchFamily="34" charset="0"/>
                <a:ea typeface="Tahoma" pitchFamily="34" charset="0"/>
                <a:cs typeface="Tahoma" pitchFamily="34" charset="0"/>
              </a:rPr>
              <a:t>nd</a:t>
            </a:r>
            <a:r>
              <a:rPr lang="en-US" sz="1700" dirty="0" smtClean="0">
                <a:latin typeface="Tahoma" pitchFamily="34" charset="0"/>
                <a:ea typeface="Tahoma" pitchFamily="34" charset="0"/>
                <a:cs typeface="Tahoma" pitchFamily="34" charset="0"/>
              </a:rPr>
              <a:t> among all national universities, </a:t>
            </a:r>
            <a:r>
              <a:rPr lang="en-US" sz="1700" i="1" dirty="0" smtClean="0">
                <a:latin typeface="Tahoma" pitchFamily="34" charset="0"/>
                <a:ea typeface="Tahoma" pitchFamily="34" charset="0"/>
                <a:cs typeface="Tahoma" pitchFamily="34" charset="0"/>
              </a:rPr>
              <a:t>2014 US News and World Report</a:t>
            </a:r>
          </a:p>
          <a:p>
            <a:pPr>
              <a:spcBef>
                <a:spcPct val="50000"/>
              </a:spcBef>
              <a:buClr>
                <a:schemeClr val="tx2">
                  <a:lumMod val="75000"/>
                </a:schemeClr>
              </a:buClr>
              <a:buFont typeface="Wingdings" pitchFamily="2" charset="2"/>
              <a:buChar char="§"/>
              <a:tabLst>
                <a:tab pos="230188" algn="l"/>
              </a:tabLst>
            </a:pPr>
            <a:r>
              <a:rPr lang="en-US" sz="1700" b="1" dirty="0" smtClean="0">
                <a:latin typeface="Tahoma" pitchFamily="34" charset="0"/>
                <a:ea typeface="Tahoma" pitchFamily="34" charset="0"/>
                <a:cs typeface="Tahoma" pitchFamily="34" charset="0"/>
              </a:rPr>
              <a:t>#47</a:t>
            </a:r>
            <a:r>
              <a:rPr lang="en-US" sz="1700" dirty="0" smtClean="0">
                <a:latin typeface="Tahoma" pitchFamily="34" charset="0"/>
                <a:ea typeface="Tahoma" pitchFamily="34" charset="0"/>
                <a:cs typeface="Tahoma" pitchFamily="34" charset="0"/>
              </a:rPr>
              <a:t> overall in the </a:t>
            </a:r>
            <a:r>
              <a:rPr lang="en-US" sz="1800" i="1" dirty="0" smtClean="0">
                <a:latin typeface="Tahoma" panose="020B0604030504040204" pitchFamily="34" charset="0"/>
                <a:ea typeface="Tahoma" panose="020B0604030504040204" pitchFamily="34" charset="0"/>
                <a:cs typeface="Tahoma" panose="020B0604030504040204" pitchFamily="34" charset="0"/>
              </a:rPr>
              <a:t>2014 </a:t>
            </a:r>
            <a:r>
              <a:rPr lang="en-US" sz="1800" i="1" dirty="0">
                <a:latin typeface="Tahoma" panose="020B0604030504040204" pitchFamily="34" charset="0"/>
                <a:ea typeface="Tahoma" panose="020B0604030504040204" pitchFamily="34" charset="0"/>
                <a:cs typeface="Tahoma" panose="020B0604030504040204" pitchFamily="34" charset="0"/>
              </a:rPr>
              <a:t>Academic Ranking of World Universities </a:t>
            </a:r>
            <a:r>
              <a:rPr lang="en-US" sz="1800" dirty="0" smtClean="0">
                <a:latin typeface="Tahoma" panose="020B0604030504040204" pitchFamily="34" charset="0"/>
                <a:ea typeface="Tahoma" panose="020B0604030504040204" pitchFamily="34" charset="0"/>
                <a:cs typeface="Tahoma" panose="020B0604030504040204" pitchFamily="34" charset="0"/>
              </a:rPr>
              <a:t>by Shanghai </a:t>
            </a:r>
            <a:r>
              <a:rPr lang="en-US" sz="1800" dirty="0">
                <a:latin typeface="Tahoma" panose="020B0604030504040204" pitchFamily="34" charset="0"/>
                <a:ea typeface="Tahoma" panose="020B0604030504040204" pitchFamily="34" charset="0"/>
                <a:cs typeface="Tahoma" panose="020B0604030504040204" pitchFamily="34" charset="0"/>
              </a:rPr>
              <a:t>Jiao Tong </a:t>
            </a:r>
            <a:r>
              <a:rPr lang="en-US" sz="1800" dirty="0" smtClean="0">
                <a:latin typeface="Tahoma" panose="020B0604030504040204" pitchFamily="34" charset="0"/>
                <a:ea typeface="Tahoma" panose="020B0604030504040204" pitchFamily="34" charset="0"/>
                <a:cs typeface="Tahoma" panose="020B0604030504040204" pitchFamily="34" charset="0"/>
              </a:rPr>
              <a:t>University</a:t>
            </a:r>
            <a:endParaRPr lang="en-US" sz="1700" dirty="0" smtClean="0">
              <a:latin typeface="Tahoma" panose="020B0604030504040204" pitchFamily="34" charset="0"/>
              <a:ea typeface="Tahoma" panose="020B0604030504040204" pitchFamily="34" charset="0"/>
              <a:cs typeface="Tahoma" panose="020B0604030504040204" pitchFamily="34" charset="0"/>
            </a:endParaRPr>
          </a:p>
          <a:p>
            <a:pPr>
              <a:spcBef>
                <a:spcPct val="50000"/>
              </a:spcBef>
              <a:buClr>
                <a:schemeClr val="tx2">
                  <a:lumMod val="75000"/>
                </a:schemeClr>
              </a:buClr>
              <a:buFont typeface="Wingdings" pitchFamily="2" charset="2"/>
              <a:buChar char="§"/>
              <a:tabLst>
                <a:tab pos="230188" algn="l"/>
              </a:tabLst>
            </a:pPr>
            <a:r>
              <a:rPr lang="en-US" sz="1700" b="1" dirty="0" smtClean="0">
                <a:latin typeface="Tahoma" pitchFamily="34" charset="0"/>
                <a:ea typeface="Tahoma" pitchFamily="34" charset="0"/>
                <a:cs typeface="Tahoma" pitchFamily="34" charset="0"/>
              </a:rPr>
              <a:t>Three Nobel prize winners</a:t>
            </a:r>
            <a:r>
              <a:rPr lang="en-US" sz="1700" dirty="0" smtClean="0">
                <a:latin typeface="Tahoma" pitchFamily="34" charset="0"/>
                <a:ea typeface="Tahoma" pitchFamily="34" charset="0"/>
                <a:cs typeface="Tahoma" pitchFamily="34" charset="0"/>
              </a:rPr>
              <a:t>, 2 in chemistry &amp; 1 in physics</a:t>
            </a:r>
          </a:p>
          <a:p>
            <a:pPr>
              <a:spcBef>
                <a:spcPct val="50000"/>
              </a:spcBef>
              <a:buClr>
                <a:schemeClr val="tx2">
                  <a:lumMod val="75000"/>
                </a:schemeClr>
              </a:buClr>
              <a:buFont typeface="Wingdings" pitchFamily="2" charset="2"/>
              <a:buChar char="§"/>
              <a:tabLst>
                <a:tab pos="230188" algn="l"/>
              </a:tabLst>
            </a:pPr>
            <a:r>
              <a:rPr lang="en-US" sz="1700" b="1" dirty="0" smtClean="0">
                <a:latin typeface="Tahoma" pitchFamily="34" charset="0"/>
                <a:ea typeface="Tahoma" pitchFamily="34" charset="0"/>
                <a:cs typeface="Tahoma" pitchFamily="34" charset="0"/>
              </a:rPr>
              <a:t>87 undergraduate majors</a:t>
            </a:r>
          </a:p>
          <a:p>
            <a:pPr>
              <a:spcBef>
                <a:spcPct val="50000"/>
              </a:spcBef>
              <a:buClr>
                <a:schemeClr val="tx2">
                  <a:lumMod val="75000"/>
                </a:schemeClr>
              </a:buClr>
              <a:buFont typeface="Wingdings" pitchFamily="2" charset="2"/>
              <a:buChar char="§"/>
              <a:tabLst>
                <a:tab pos="230188" algn="l"/>
              </a:tabLst>
            </a:pPr>
            <a:r>
              <a:rPr lang="en-US" sz="1700" b="1" dirty="0" smtClean="0">
                <a:latin typeface="Tahoma" pitchFamily="34" charset="0"/>
                <a:ea typeface="Tahoma" pitchFamily="34" charset="0"/>
                <a:cs typeface="Tahoma" pitchFamily="34" charset="0"/>
              </a:rPr>
              <a:t>59 master’s </a:t>
            </a:r>
            <a:r>
              <a:rPr lang="en-US" sz="1700" b="1" dirty="0">
                <a:latin typeface="Tahoma" pitchFamily="34" charset="0"/>
                <a:ea typeface="Tahoma" pitchFamily="34" charset="0"/>
                <a:cs typeface="Tahoma" pitchFamily="34" charset="0"/>
              </a:rPr>
              <a:t> </a:t>
            </a:r>
            <a:r>
              <a:rPr lang="en-US" sz="1700" b="1" dirty="0" smtClean="0">
                <a:latin typeface="Tahoma" pitchFamily="34" charset="0"/>
                <a:ea typeface="Tahoma" pitchFamily="34" charset="0"/>
                <a:cs typeface="Tahoma" pitchFamily="34" charset="0"/>
              </a:rPr>
              <a:t>and 46 Ph.D</a:t>
            </a:r>
            <a:r>
              <a:rPr lang="en-US" sz="1700" dirty="0" smtClean="0">
                <a:latin typeface="Tahoma" pitchFamily="34" charset="0"/>
                <a:ea typeface="Tahoma" pitchFamily="34" charset="0"/>
                <a:cs typeface="Tahoma" pitchFamily="34" charset="0"/>
              </a:rPr>
              <a:t>. </a:t>
            </a:r>
            <a:r>
              <a:rPr lang="en-US" sz="1700" b="1" dirty="0" smtClean="0">
                <a:latin typeface="Tahoma" pitchFamily="34" charset="0"/>
                <a:ea typeface="Tahoma" pitchFamily="34" charset="0"/>
                <a:cs typeface="Tahoma" pitchFamily="34" charset="0"/>
              </a:rPr>
              <a:t>degree programs  </a:t>
            </a:r>
          </a:p>
          <a:p>
            <a:pPr>
              <a:spcBef>
                <a:spcPct val="50000"/>
              </a:spcBef>
              <a:buClr>
                <a:schemeClr val="tx2">
                  <a:lumMod val="75000"/>
                </a:schemeClr>
              </a:buClr>
              <a:buFont typeface="Wingdings" pitchFamily="2" charset="2"/>
              <a:buChar char="§"/>
              <a:tabLst>
                <a:tab pos="230188" algn="l"/>
              </a:tabLst>
            </a:pPr>
            <a:r>
              <a:rPr lang="en-US" sz="1700" dirty="0" smtClean="0">
                <a:latin typeface="Tahoma" pitchFamily="34" charset="0"/>
                <a:ea typeface="Tahoma" pitchFamily="34" charset="0"/>
                <a:cs typeface="Tahoma" pitchFamily="34" charset="0"/>
              </a:rPr>
              <a:t>Doctorate programs in </a:t>
            </a:r>
            <a:r>
              <a:rPr lang="en-US" sz="1700" b="1" dirty="0" smtClean="0">
                <a:latin typeface="Tahoma" pitchFamily="34" charset="0"/>
                <a:ea typeface="Tahoma" pitchFamily="34" charset="0"/>
                <a:cs typeface="Tahoma" pitchFamily="34" charset="0"/>
              </a:rPr>
              <a:t>Medicine, Law, and Education </a:t>
            </a:r>
            <a:r>
              <a:rPr lang="en-US" sz="1700" dirty="0" smtClean="0">
                <a:latin typeface="Tahoma" pitchFamily="34" charset="0"/>
                <a:ea typeface="Tahoma" pitchFamily="34" charset="0"/>
                <a:cs typeface="Tahoma" pitchFamily="34" charset="0"/>
              </a:rPr>
              <a:t>all rank in the </a:t>
            </a:r>
            <a:r>
              <a:rPr lang="en-US" sz="1700" b="1" dirty="0" smtClean="0">
                <a:latin typeface="Tahoma" pitchFamily="34" charset="0"/>
                <a:ea typeface="Tahoma" pitchFamily="34" charset="0"/>
                <a:cs typeface="Tahoma" pitchFamily="34" charset="0"/>
              </a:rPr>
              <a:t>nation’s Top 50 </a:t>
            </a:r>
            <a:r>
              <a:rPr lang="en-US" sz="1700" dirty="0" smtClean="0">
                <a:latin typeface="Tahoma" pitchFamily="34" charset="0"/>
                <a:ea typeface="Tahoma" pitchFamily="34" charset="0"/>
                <a:cs typeface="Tahoma" pitchFamily="34" charset="0"/>
              </a:rPr>
              <a:t>in their respective fields, </a:t>
            </a:r>
            <a:r>
              <a:rPr lang="en-US" sz="1700" i="1" dirty="0">
                <a:latin typeface="Tahoma" pitchFamily="34" charset="0"/>
                <a:ea typeface="Tahoma" pitchFamily="34" charset="0"/>
                <a:cs typeface="Tahoma" pitchFamily="34" charset="0"/>
              </a:rPr>
              <a:t>2014 US News and World Report</a:t>
            </a:r>
          </a:p>
          <a:p>
            <a:pPr>
              <a:spcBef>
                <a:spcPct val="50000"/>
              </a:spcBef>
              <a:buClr>
                <a:schemeClr val="tx2">
                  <a:lumMod val="75000"/>
                </a:schemeClr>
              </a:buClr>
              <a:buFont typeface="Wingdings" pitchFamily="2" charset="2"/>
              <a:buChar char="§"/>
              <a:tabLst>
                <a:tab pos="230188" algn="l"/>
              </a:tabLst>
            </a:pPr>
            <a:endParaRPr lang="en-US" sz="1700"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0174826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263" y="-5061"/>
            <a:ext cx="7869219" cy="940976"/>
          </a:xfrm>
        </p:spPr>
        <p:txBody>
          <a:bodyPr>
            <a:normAutofit/>
          </a:bodyPr>
          <a:lstStyle/>
          <a:p>
            <a:pPr algn="l"/>
            <a:r>
              <a:rPr lang="en-US"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National Recognition</a:t>
            </a:r>
            <a:endParaRPr lang="en-US" sz="32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283286" y="4989017"/>
            <a:ext cx="8229600" cy="758097"/>
          </a:xfrm>
        </p:spPr>
        <p:txBody>
          <a:bodyPr>
            <a:normAutofit/>
          </a:bodyPr>
          <a:lstStyle/>
          <a:p>
            <a:pPr marL="0" indent="0" algn="ctr">
              <a:buNone/>
            </a:pPr>
            <a:r>
              <a:rPr lang="en-US" sz="1800" dirty="0" smtClean="0">
                <a:latin typeface="Tahoma" panose="020B0604030504040204" pitchFamily="34" charset="0"/>
                <a:ea typeface="Tahoma" panose="020B0604030504040204" pitchFamily="34" charset="0"/>
                <a:cs typeface="Tahoma" panose="020B0604030504040204" pitchFamily="34" charset="0"/>
              </a:rPr>
              <a:t>This year, we had the incredible honor of receiving President Obama as the keynote speaker at our 2014 commencement</a:t>
            </a:r>
            <a:endParaRPr lang="en-US" sz="1800" dirty="0">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9342" y="957430"/>
            <a:ext cx="5937489" cy="38619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07805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8229599"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University of California, Irvine</a:t>
            </a:r>
            <a:endParaRPr lang="en-US" sz="3200" b="1" dirty="0">
              <a:solidFill>
                <a:schemeClr val="bg1"/>
              </a:solidFill>
              <a:latin typeface="Tahoma" pitchFamily="34" charset="0"/>
              <a:ea typeface="Tahoma" pitchFamily="34" charset="0"/>
              <a:cs typeface="Tahoma" pitchFamily="34"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0832" t="12488" r="22873" b="16350"/>
          <a:stretch/>
        </p:blipFill>
        <p:spPr>
          <a:xfrm>
            <a:off x="4347713" y="1709736"/>
            <a:ext cx="4820137" cy="3172968"/>
          </a:xfrm>
          <a:prstGeom prst="rect">
            <a:avLst/>
          </a:prstGeom>
          <a:effectLst/>
        </p:spPr>
      </p:pic>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5029" b="5029"/>
          <a:stretch/>
        </p:blipFill>
        <p:spPr bwMode="auto">
          <a:xfrm>
            <a:off x="0" y="1709736"/>
            <a:ext cx="4467225" cy="3172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Straight Arrow Connector 4"/>
          <p:cNvCxnSpPr/>
          <p:nvPr/>
        </p:nvCxnSpPr>
        <p:spPr>
          <a:xfrm>
            <a:off x="7781925" y="2638425"/>
            <a:ext cx="400050" cy="314325"/>
          </a:xfrm>
          <a:prstGeom prst="straightConnector1">
            <a:avLst/>
          </a:prstGeom>
          <a:ln w="57150">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152307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82296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UC Irvine Campus</a:t>
            </a:r>
            <a:endParaRPr lang="en-US" sz="3200" b="1" dirty="0">
              <a:solidFill>
                <a:schemeClr val="bg1"/>
              </a:solidFill>
              <a:latin typeface="Tahoma" pitchFamily="34" charset="0"/>
              <a:ea typeface="Tahoma" pitchFamily="34" charset="0"/>
              <a:cs typeface="Tahoma" pitchFamily="34" charset="0"/>
            </a:endParaRPr>
          </a:p>
        </p:txBody>
      </p:sp>
      <p:pic>
        <p:nvPicPr>
          <p:cNvPr id="4" name="Picture 5" descr="Rowland Ha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767324"/>
            <a:ext cx="4072204" cy="27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2F5B32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2761" y="1763694"/>
            <a:ext cx="2108333" cy="2725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1094" y="1763693"/>
            <a:ext cx="3632906" cy="2725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10861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4875" y="1"/>
            <a:ext cx="8238689"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UC Irvine Students</a:t>
            </a:r>
            <a:endParaRPr lang="en-US" sz="3200" b="1" dirty="0">
              <a:solidFill>
                <a:schemeClr val="bg1"/>
              </a:solidFill>
              <a:latin typeface="Tahoma" pitchFamily="34" charset="0"/>
              <a:ea typeface="Tahoma" pitchFamily="34" charset="0"/>
              <a:cs typeface="Tahoma" pitchFamily="34" charset="0"/>
            </a:endParaRPr>
          </a:p>
        </p:txBody>
      </p:sp>
      <p:pic>
        <p:nvPicPr>
          <p:cNvPr id="5" name="Picture 5" descr="IMG_0955"/>
          <p:cNvPicPr>
            <a:picLocks noChangeAspect="1" noChangeArrowheads="1"/>
          </p:cNvPicPr>
          <p:nvPr/>
        </p:nvPicPr>
        <p:blipFill rotWithShape="1">
          <a:blip r:embed="rId3">
            <a:extLst>
              <a:ext uri="{28A0092B-C50C-407E-A947-70E740481C1C}">
                <a14:useLocalDpi xmlns:a14="http://schemas.microsoft.com/office/drawing/2010/main" val="0"/>
              </a:ext>
            </a:extLst>
          </a:blip>
          <a:srcRect l="4018" t="6395" r="8203"/>
          <a:stretch/>
        </p:blipFill>
        <p:spPr bwMode="auto">
          <a:xfrm>
            <a:off x="4705350" y="1739667"/>
            <a:ext cx="4438214" cy="3154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39666"/>
            <a:ext cx="4732020" cy="3154680"/>
          </a:xfrm>
          <a:prstGeom prst="rect">
            <a:avLst/>
          </a:prstGeom>
        </p:spPr>
      </p:pic>
    </p:spTree>
    <p:extLst>
      <p:ext uri="{BB962C8B-B14F-4D97-AF65-F5344CB8AC3E}">
        <p14:creationId xmlns:p14="http://schemas.microsoft.com/office/powerpoint/2010/main" val="27813880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8" name="Picture 7" descr="benchreading r1.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33975" y="869185"/>
            <a:ext cx="4021932"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irvinerun.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00375" y="869186"/>
            <a:ext cx="3345656" cy="223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88046" y="2910880"/>
            <a:ext cx="4155949" cy="2770632"/>
          </a:xfrm>
          <a:prstGeom prst="rect">
            <a:avLst/>
          </a:prstGeom>
        </p:spPr>
      </p:pic>
      <p:pic>
        <p:nvPicPr>
          <p:cNvPr id="10" name="Picture 9"/>
          <p:cNvPicPr>
            <a:picLocks noChangeAspect="1"/>
          </p:cNvPicPr>
          <p:nvPr/>
        </p:nvPicPr>
        <p:blipFill rotWithShape="1">
          <a:blip r:embed="rId6">
            <a:extLst>
              <a:ext uri="{28A0092B-C50C-407E-A947-70E740481C1C}">
                <a14:useLocalDpi xmlns:a14="http://schemas.microsoft.com/office/drawing/2010/main" val="0"/>
              </a:ext>
            </a:extLst>
          </a:blip>
          <a:srcRect t="22184"/>
          <a:stretch/>
        </p:blipFill>
        <p:spPr>
          <a:xfrm>
            <a:off x="-4" y="2915175"/>
            <a:ext cx="5332411" cy="2766337"/>
          </a:xfrm>
          <a:prstGeom prst="rect">
            <a:avLst/>
          </a:prstGeom>
        </p:spPr>
      </p:pic>
      <p:sp>
        <p:nvSpPr>
          <p:cNvPr id="3" name="Rectangle 2"/>
          <p:cNvSpPr/>
          <p:nvPr/>
        </p:nvSpPr>
        <p:spPr>
          <a:xfrm>
            <a:off x="918099" y="106008"/>
            <a:ext cx="8258169" cy="584775"/>
          </a:xfrm>
          <a:prstGeom prst="rect">
            <a:avLst/>
          </a:prstGeom>
        </p:spPr>
        <p:txBody>
          <a:bodyPr wrap="square">
            <a:spAutoFit/>
          </a:bodyPr>
          <a:lstStyle/>
          <a:p>
            <a:r>
              <a:rPr lang="en-US" sz="3200" b="1" dirty="0" smtClean="0">
                <a:solidFill>
                  <a:schemeClr val="bg1"/>
                </a:solidFill>
                <a:latin typeface="Tahoma" pitchFamily="34" charset="0"/>
                <a:ea typeface="Tahoma" pitchFamily="34" charset="0"/>
                <a:cs typeface="Tahoma" pitchFamily="34" charset="0"/>
              </a:rPr>
              <a:t>International Programs</a:t>
            </a:r>
            <a:endParaRPr lang="en-US" sz="3200" dirty="0"/>
          </a:p>
        </p:txBody>
      </p:sp>
      <p:pic>
        <p:nvPicPr>
          <p:cNvPr id="12" name="Picture 5" descr="campus_arial"/>
          <p:cNvPicPr>
            <a:picLocks noChangeAspect="1" noChangeArrowheads="1"/>
          </p:cNvPicPr>
          <p:nvPr/>
        </p:nvPicPr>
        <p:blipFill rotWithShape="1">
          <a:blip r:embed="rId7">
            <a:extLst>
              <a:ext uri="{28A0092B-C50C-407E-A947-70E740481C1C}">
                <a14:useLocalDpi xmlns:a14="http://schemas.microsoft.com/office/drawing/2010/main" val="0"/>
              </a:ext>
            </a:extLst>
          </a:blip>
          <a:srcRect r="8153"/>
          <a:stretch/>
        </p:blipFill>
        <p:spPr bwMode="auto">
          <a:xfrm>
            <a:off x="-3925" y="869185"/>
            <a:ext cx="3004300" cy="2045990"/>
          </a:xfrm>
          <a:prstGeom prst="rect">
            <a:avLst/>
          </a:prstGeom>
          <a:solidFill>
            <a:srgbClr val="FFFF99"/>
          </a:solidFill>
          <a:ln w="9525">
            <a:noFill/>
            <a:miter lim="800000"/>
            <a:headEnd/>
            <a:tailEnd/>
          </a:ln>
        </p:spPr>
      </p:pic>
    </p:spTree>
    <p:extLst>
      <p:ext uri="{BB962C8B-B14F-4D97-AF65-F5344CB8AC3E}">
        <p14:creationId xmlns:p14="http://schemas.microsoft.com/office/powerpoint/2010/main" val="14534180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931323" y="120465"/>
            <a:ext cx="8277219" cy="584775"/>
          </a:xfrm>
          <a:prstGeom prst="rect">
            <a:avLst/>
          </a:prstGeom>
        </p:spPr>
        <p:txBody>
          <a:bodyPr wrap="square">
            <a:spAutoFit/>
          </a:bodyPr>
          <a:lstStyle/>
          <a:p>
            <a:r>
              <a:rPr lang="en-US" sz="3200" b="1" dirty="0" smtClean="0">
                <a:solidFill>
                  <a:schemeClr val="bg1"/>
                </a:solidFill>
                <a:latin typeface="Tahoma" pitchFamily="34" charset="0"/>
                <a:ea typeface="Tahoma" pitchFamily="34" charset="0"/>
                <a:cs typeface="Tahoma" pitchFamily="34" charset="0"/>
              </a:rPr>
              <a:t>International Programs</a:t>
            </a:r>
            <a:endParaRPr lang="en-US" sz="3200" dirty="0"/>
          </a:p>
        </p:txBody>
      </p:sp>
      <p:sp>
        <p:nvSpPr>
          <p:cNvPr id="8" name="Rectangle 14"/>
          <p:cNvSpPr txBox="1">
            <a:spLocks noChangeArrowheads="1"/>
          </p:cNvSpPr>
          <p:nvPr/>
        </p:nvSpPr>
        <p:spPr bwMode="auto">
          <a:xfrm>
            <a:off x="1133475" y="912576"/>
            <a:ext cx="7543800"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fontScale="92500" lnSpcReduction="20000"/>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42900" indent="-342900" algn="l">
              <a:lnSpc>
                <a:spcPct val="90000"/>
              </a:lnSpc>
              <a:buClr>
                <a:schemeClr val="tx1"/>
              </a:buClr>
            </a:pPr>
            <a:endParaRPr lang="en-US" sz="2700" dirty="0" smtClean="0">
              <a:solidFill>
                <a:schemeClr val="tx1"/>
              </a:solidFill>
              <a:latin typeface="Tahoma" pitchFamily="34" charset="0"/>
              <a:ea typeface="Tahoma" pitchFamily="34" charset="0"/>
              <a:cs typeface="Tahoma" pitchFamily="34" charset="0"/>
            </a:endParaRPr>
          </a:p>
          <a:p>
            <a:pPr marL="457200" indent="-457200" algn="l">
              <a:lnSpc>
                <a:spcPct val="90000"/>
              </a:lnSpc>
              <a:buClr>
                <a:schemeClr val="tx2"/>
              </a:buClr>
              <a:buFont typeface="Wingdings" pitchFamily="2" charset="2"/>
              <a:buChar char="§"/>
            </a:pPr>
            <a:r>
              <a:rPr lang="en-US" sz="2800" dirty="0" smtClean="0">
                <a:solidFill>
                  <a:schemeClr val="tx1"/>
                </a:solidFill>
                <a:latin typeface="Tahoma" pitchFamily="34" charset="0"/>
                <a:ea typeface="Tahoma" pitchFamily="34" charset="0"/>
                <a:cs typeface="Tahoma" pitchFamily="34" charset="0"/>
              </a:rPr>
              <a:t>English Language Programs</a:t>
            </a:r>
          </a:p>
          <a:p>
            <a:pPr marL="457200" indent="-457200" algn="l">
              <a:lnSpc>
                <a:spcPct val="90000"/>
              </a:lnSpc>
              <a:buClr>
                <a:schemeClr val="tx2"/>
              </a:buClr>
              <a:buFont typeface="Wingdings" pitchFamily="2" charset="2"/>
              <a:buChar char="§"/>
            </a:pPr>
            <a:endParaRPr lang="en-US" sz="2800" dirty="0" smtClean="0">
              <a:solidFill>
                <a:schemeClr val="tx1"/>
              </a:solidFill>
              <a:latin typeface="Tahoma" pitchFamily="34" charset="0"/>
              <a:ea typeface="Tahoma" pitchFamily="34" charset="0"/>
              <a:cs typeface="Tahoma" pitchFamily="34" charset="0"/>
            </a:endParaRPr>
          </a:p>
          <a:p>
            <a:pPr marL="457200" indent="-457200" algn="l">
              <a:lnSpc>
                <a:spcPct val="90000"/>
              </a:lnSpc>
              <a:buClr>
                <a:schemeClr val="tx2"/>
              </a:buClr>
              <a:buFont typeface="Wingdings" pitchFamily="2" charset="2"/>
              <a:buChar char="§"/>
            </a:pPr>
            <a:r>
              <a:rPr lang="en-US" sz="2800" dirty="0" smtClean="0">
                <a:solidFill>
                  <a:schemeClr val="tx1"/>
                </a:solidFill>
                <a:latin typeface="Tahoma" pitchFamily="34" charset="0"/>
                <a:ea typeface="Tahoma" pitchFamily="34" charset="0"/>
                <a:cs typeface="Tahoma" pitchFamily="34" charset="0"/>
              </a:rPr>
              <a:t>Accelerated Certificate Programs (ACPs)</a:t>
            </a:r>
          </a:p>
          <a:p>
            <a:pPr marL="457200" indent="-457200" algn="l">
              <a:lnSpc>
                <a:spcPct val="90000"/>
              </a:lnSpc>
              <a:buClr>
                <a:schemeClr val="tx2"/>
              </a:buClr>
              <a:buFont typeface="Wingdings" pitchFamily="2" charset="2"/>
              <a:buChar char="§"/>
            </a:pPr>
            <a:endParaRPr lang="en-US" sz="2800" dirty="0" smtClean="0">
              <a:solidFill>
                <a:schemeClr val="tx1"/>
              </a:solidFill>
              <a:latin typeface="Tahoma" pitchFamily="34" charset="0"/>
              <a:ea typeface="Tahoma" pitchFamily="34" charset="0"/>
              <a:cs typeface="Tahoma" pitchFamily="34" charset="0"/>
            </a:endParaRPr>
          </a:p>
          <a:p>
            <a:pPr marL="457200" indent="-457200" algn="l">
              <a:lnSpc>
                <a:spcPct val="90000"/>
              </a:lnSpc>
              <a:buClr>
                <a:schemeClr val="tx2"/>
              </a:buClr>
              <a:buFont typeface="Wingdings" pitchFamily="2" charset="2"/>
              <a:buChar char="§"/>
            </a:pPr>
            <a:r>
              <a:rPr lang="en-US" sz="2800" dirty="0" smtClean="0">
                <a:solidFill>
                  <a:schemeClr val="tx1"/>
                </a:solidFill>
                <a:latin typeface="Tahoma" pitchFamily="34" charset="0"/>
                <a:ea typeface="Tahoma" pitchFamily="34" charset="0"/>
                <a:cs typeface="Tahoma" pitchFamily="34" charset="0"/>
              </a:rPr>
              <a:t>Internships &amp; OPT</a:t>
            </a:r>
          </a:p>
          <a:p>
            <a:pPr marL="457200" indent="-457200" algn="l">
              <a:lnSpc>
                <a:spcPct val="90000"/>
              </a:lnSpc>
              <a:buClr>
                <a:schemeClr val="tx2"/>
              </a:buClr>
              <a:buFont typeface="Wingdings" pitchFamily="2" charset="2"/>
              <a:buChar char="§"/>
            </a:pPr>
            <a:endParaRPr lang="en-US" sz="2800" dirty="0" smtClean="0">
              <a:solidFill>
                <a:schemeClr val="tx1"/>
              </a:solidFill>
              <a:latin typeface="Tahoma" pitchFamily="34" charset="0"/>
              <a:ea typeface="Tahoma" pitchFamily="34" charset="0"/>
              <a:cs typeface="Tahoma" pitchFamily="34" charset="0"/>
            </a:endParaRPr>
          </a:p>
          <a:p>
            <a:pPr marL="457200" indent="-457200" algn="l">
              <a:lnSpc>
                <a:spcPct val="90000"/>
              </a:lnSpc>
              <a:buClr>
                <a:schemeClr val="tx2"/>
              </a:buClr>
              <a:buFont typeface="Wingdings" pitchFamily="2" charset="2"/>
              <a:buChar char="§"/>
            </a:pPr>
            <a:r>
              <a:rPr lang="en-US" sz="2800" dirty="0" smtClean="0">
                <a:solidFill>
                  <a:schemeClr val="tx1"/>
                </a:solidFill>
                <a:latin typeface="Tahoma" pitchFamily="34" charset="0"/>
                <a:ea typeface="Tahoma" pitchFamily="34" charset="0"/>
                <a:cs typeface="Tahoma" pitchFamily="34" charset="0"/>
              </a:rPr>
              <a:t>International Undergraduate Preparation Program</a:t>
            </a:r>
          </a:p>
          <a:p>
            <a:pPr marL="457200" indent="-457200" algn="l">
              <a:lnSpc>
                <a:spcPct val="90000"/>
              </a:lnSpc>
              <a:buClr>
                <a:schemeClr val="tx2"/>
              </a:buClr>
              <a:buFont typeface="Wingdings" pitchFamily="2" charset="2"/>
              <a:buChar char="§"/>
            </a:pPr>
            <a:endParaRPr lang="en-US" sz="2800" dirty="0" smtClean="0">
              <a:solidFill>
                <a:schemeClr val="tx1"/>
              </a:solidFill>
              <a:latin typeface="Tahoma" pitchFamily="34" charset="0"/>
              <a:ea typeface="Tahoma" pitchFamily="34" charset="0"/>
              <a:cs typeface="Tahoma" pitchFamily="34" charset="0"/>
            </a:endParaRPr>
          </a:p>
          <a:p>
            <a:pPr marL="457200" indent="-457200" algn="l">
              <a:lnSpc>
                <a:spcPct val="90000"/>
              </a:lnSpc>
              <a:buClr>
                <a:schemeClr val="tx2"/>
              </a:buClr>
              <a:buFont typeface="Wingdings" pitchFamily="2" charset="2"/>
              <a:buChar char="§"/>
            </a:pPr>
            <a:r>
              <a:rPr lang="en-US" sz="2800" dirty="0" smtClean="0">
                <a:solidFill>
                  <a:schemeClr val="tx1"/>
                </a:solidFill>
                <a:latin typeface="Tahoma" pitchFamily="34" charset="0"/>
                <a:ea typeface="Tahoma" pitchFamily="34" charset="0"/>
                <a:cs typeface="Tahoma" pitchFamily="34" charset="0"/>
              </a:rPr>
              <a:t>International Graduate Studies Preparation Program</a:t>
            </a:r>
          </a:p>
          <a:p>
            <a:pPr marL="342900" indent="-342900" algn="l">
              <a:lnSpc>
                <a:spcPct val="90000"/>
              </a:lnSpc>
              <a:buClr>
                <a:schemeClr val="tx1"/>
              </a:buClr>
            </a:pPr>
            <a:endParaRPr lang="en-US" sz="2800" b="1" dirty="0" smtClean="0">
              <a:solidFill>
                <a:schemeClr val="tx1"/>
              </a:solidFill>
              <a:latin typeface="Tahoma" pitchFamily="34" charset="0"/>
              <a:ea typeface="Tahoma" pitchFamily="34" charset="0"/>
              <a:cs typeface="Tahoma" pitchFamily="34" charset="0"/>
            </a:endParaRPr>
          </a:p>
          <a:p>
            <a:pPr marL="342900" indent="-342900" algn="l">
              <a:lnSpc>
                <a:spcPct val="90000"/>
              </a:lnSpc>
              <a:buClr>
                <a:schemeClr val="tx1"/>
              </a:buClr>
            </a:pPr>
            <a:endParaRPr lang="en-US" sz="2800" b="1" dirty="0" smtClean="0">
              <a:solidFill>
                <a:schemeClr val="tx1"/>
              </a:solidFill>
              <a:latin typeface="Tahoma" pitchFamily="34" charset="0"/>
              <a:ea typeface="Tahoma" pitchFamily="34" charset="0"/>
              <a:cs typeface="Tahoma" pitchFamily="34" charset="0"/>
            </a:endParaRPr>
          </a:p>
          <a:p>
            <a:pPr marL="342900" indent="-342900" algn="l">
              <a:lnSpc>
                <a:spcPct val="90000"/>
              </a:lnSpc>
              <a:buClr>
                <a:schemeClr val="tx1"/>
              </a:buClr>
              <a:buFont typeface="Wingdings" pitchFamily="2" charset="2"/>
              <a:buChar char="§"/>
            </a:pPr>
            <a:endParaRPr lang="en-US" b="1" dirty="0" smtClean="0">
              <a:solidFill>
                <a:schemeClr val="tx1"/>
              </a:solidFill>
              <a:latin typeface="Tahoma" pitchFamily="34" charset="0"/>
              <a:ea typeface="Tahoma" pitchFamily="34" charset="0"/>
              <a:cs typeface="Tahoma" pitchFamily="34" charset="0"/>
            </a:endParaRPr>
          </a:p>
          <a:p>
            <a:pPr marL="342900" indent="-342900" algn="l">
              <a:lnSpc>
                <a:spcPct val="90000"/>
              </a:lnSpc>
              <a:buClr>
                <a:schemeClr val="accent2"/>
              </a:buClr>
            </a:pPr>
            <a:endParaRPr lang="en-US" sz="1600" b="1" dirty="0" smtClean="0">
              <a:solidFill>
                <a:schemeClr val="tx1"/>
              </a:solidFill>
              <a:latin typeface="Tahoma" pitchFamily="34" charset="0"/>
              <a:ea typeface="Tahoma" pitchFamily="34" charset="0"/>
              <a:cs typeface="Tahoma" pitchFamily="34" charset="0"/>
            </a:endParaRPr>
          </a:p>
          <a:p>
            <a:pPr marL="342900" indent="-342900">
              <a:lnSpc>
                <a:spcPct val="90000"/>
              </a:lnSpc>
              <a:buClr>
                <a:schemeClr val="accent2"/>
              </a:buClr>
            </a:pPr>
            <a:endParaRPr lang="en-US" sz="1600" b="1" dirty="0">
              <a:solidFill>
                <a:schemeClr val="tx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8529603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23925" y="-10757"/>
            <a:ext cx="8220075"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English Language Programs</a:t>
            </a:r>
            <a:endParaRPr lang="en-US" sz="3200" b="1" dirty="0">
              <a:solidFill>
                <a:schemeClr val="bg1"/>
              </a:solidFill>
              <a:latin typeface="Tahoma" pitchFamily="34" charset="0"/>
              <a:ea typeface="Tahoma" pitchFamily="34" charset="0"/>
              <a:cs typeface="Tahoma" pitchFamily="34" charset="0"/>
            </a:endParaRPr>
          </a:p>
        </p:txBody>
      </p:sp>
      <p:sp>
        <p:nvSpPr>
          <p:cNvPr id="4" name="Rectangle 14"/>
          <p:cNvSpPr>
            <a:spLocks noGrp="1" noChangeArrowheads="1"/>
          </p:cNvSpPr>
          <p:nvPr>
            <p:ph idx="1"/>
          </p:nvPr>
        </p:nvSpPr>
        <p:spPr bwMode="auto">
          <a:xfrm>
            <a:off x="923925" y="1136651"/>
            <a:ext cx="8763000" cy="447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l" eaLnBrk="1" hangingPunct="1">
              <a:lnSpc>
                <a:spcPct val="90000"/>
              </a:lnSpc>
              <a:spcBef>
                <a:spcPct val="20000"/>
              </a:spcBef>
              <a:buClr>
                <a:schemeClr val="tx1"/>
              </a:buClr>
            </a:pPr>
            <a:endParaRPr lang="en-US" sz="2800" dirty="0">
              <a:latin typeface="Tahoma" pitchFamily="34" charset="0"/>
              <a:ea typeface="Tahoma" pitchFamily="34" charset="0"/>
              <a:cs typeface="Tahoma" pitchFamily="34" charset="0"/>
            </a:endParaRPr>
          </a:p>
          <a:p>
            <a:pPr>
              <a:lnSpc>
                <a:spcPct val="90000"/>
              </a:lnSpc>
              <a:buClr>
                <a:schemeClr val="tx2"/>
              </a:buClr>
              <a:buFont typeface="Wingdings" pitchFamily="2" charset="2"/>
              <a:buChar char="§"/>
            </a:pPr>
            <a:r>
              <a:rPr lang="en-US" sz="2800" dirty="0" smtClean="0">
                <a:latin typeface="Tahoma" pitchFamily="34" charset="0"/>
                <a:ea typeface="Tahoma" pitchFamily="34" charset="0"/>
                <a:cs typeface="Tahoma" pitchFamily="34" charset="0"/>
              </a:rPr>
              <a:t>10-Week </a:t>
            </a:r>
            <a:r>
              <a:rPr lang="en-US" sz="2800" dirty="0">
                <a:latin typeface="Tahoma" pitchFamily="34" charset="0"/>
                <a:ea typeface="Tahoma" pitchFamily="34" charset="0"/>
                <a:cs typeface="Tahoma" pitchFamily="34" charset="0"/>
              </a:rPr>
              <a:t>Intensive ESL</a:t>
            </a:r>
          </a:p>
          <a:p>
            <a:pPr marL="0" indent="0" algn="l" eaLnBrk="1" hangingPunct="1">
              <a:lnSpc>
                <a:spcPct val="90000"/>
              </a:lnSpc>
              <a:spcBef>
                <a:spcPct val="20000"/>
              </a:spcBef>
              <a:buClr>
                <a:schemeClr val="tx2"/>
              </a:buClr>
              <a:buNone/>
            </a:pPr>
            <a:endParaRPr lang="en-US" sz="2800" dirty="0">
              <a:latin typeface="Tahoma" pitchFamily="34" charset="0"/>
              <a:ea typeface="Tahoma" pitchFamily="34" charset="0"/>
              <a:cs typeface="Tahoma" pitchFamily="34" charset="0"/>
            </a:endParaRPr>
          </a:p>
          <a:p>
            <a:pPr algn="l" eaLnBrk="1" hangingPunct="1">
              <a:lnSpc>
                <a:spcPct val="90000"/>
              </a:lnSpc>
              <a:spcBef>
                <a:spcPct val="20000"/>
              </a:spcBef>
              <a:buClr>
                <a:schemeClr val="tx2"/>
              </a:buClr>
              <a:buFont typeface="Wingdings" pitchFamily="2" charset="2"/>
              <a:buChar char="§"/>
            </a:pPr>
            <a:r>
              <a:rPr lang="en-US" sz="2800" dirty="0" smtClean="0">
                <a:latin typeface="Tahoma" pitchFamily="34" charset="0"/>
                <a:ea typeface="Tahoma" pitchFamily="34" charset="0"/>
                <a:cs typeface="Tahoma" pitchFamily="34" charset="0"/>
              </a:rPr>
              <a:t>4-, 8-, and 12-Week </a:t>
            </a:r>
            <a:r>
              <a:rPr lang="en-US" sz="2800" dirty="0">
                <a:latin typeface="Tahoma" pitchFamily="34" charset="0"/>
                <a:ea typeface="Tahoma" pitchFamily="34" charset="0"/>
                <a:cs typeface="Tahoma" pitchFamily="34" charset="0"/>
              </a:rPr>
              <a:t>Conversation &amp; Culture</a:t>
            </a:r>
          </a:p>
          <a:p>
            <a:pPr algn="l" eaLnBrk="1" hangingPunct="1">
              <a:lnSpc>
                <a:spcPct val="90000"/>
              </a:lnSpc>
              <a:spcBef>
                <a:spcPct val="20000"/>
              </a:spcBef>
              <a:buClr>
                <a:schemeClr val="tx2"/>
              </a:buClr>
              <a:buFont typeface="Wingdings" pitchFamily="2" charset="2"/>
              <a:buChar char="§"/>
            </a:pPr>
            <a:endParaRPr lang="en-US" sz="2800" dirty="0">
              <a:latin typeface="Tahoma" pitchFamily="34" charset="0"/>
              <a:ea typeface="Tahoma" pitchFamily="34" charset="0"/>
              <a:cs typeface="Tahoma" pitchFamily="34" charset="0"/>
            </a:endParaRPr>
          </a:p>
          <a:p>
            <a:pPr>
              <a:lnSpc>
                <a:spcPct val="90000"/>
              </a:lnSpc>
              <a:buClr>
                <a:schemeClr val="tx2"/>
              </a:buClr>
              <a:buFont typeface="Wingdings" pitchFamily="2" charset="2"/>
              <a:buChar char="§"/>
            </a:pPr>
            <a:r>
              <a:rPr lang="en-US" sz="2800" dirty="0">
                <a:latin typeface="Tahoma" pitchFamily="34" charset="0"/>
                <a:ea typeface="Tahoma" pitchFamily="34" charset="0"/>
                <a:cs typeface="Tahoma" pitchFamily="34" charset="0"/>
              </a:rPr>
              <a:t>4-, 8-, and 12-Week Business English</a:t>
            </a:r>
          </a:p>
          <a:p>
            <a:pPr algn="l" eaLnBrk="1" hangingPunct="1">
              <a:lnSpc>
                <a:spcPct val="90000"/>
              </a:lnSpc>
              <a:spcBef>
                <a:spcPct val="20000"/>
              </a:spcBef>
              <a:buClr>
                <a:schemeClr val="tx2"/>
              </a:buClr>
              <a:buFont typeface="Wingdings" pitchFamily="2" charset="2"/>
              <a:buChar char="§"/>
            </a:pPr>
            <a:endParaRPr lang="en-US" sz="2800" dirty="0">
              <a:latin typeface="Tahoma" pitchFamily="34" charset="0"/>
              <a:ea typeface="Tahoma" pitchFamily="34" charset="0"/>
              <a:cs typeface="Tahoma" pitchFamily="34" charset="0"/>
            </a:endParaRPr>
          </a:p>
          <a:p>
            <a:pPr marL="342900" indent="-342900" algn="l" eaLnBrk="1" hangingPunct="1">
              <a:lnSpc>
                <a:spcPct val="90000"/>
              </a:lnSpc>
              <a:spcBef>
                <a:spcPct val="20000"/>
              </a:spcBef>
              <a:buClr>
                <a:schemeClr val="tx1"/>
              </a:buClr>
            </a:pPr>
            <a:endParaRPr lang="en-US" sz="2800" b="1" dirty="0">
              <a:latin typeface="Tahoma" pitchFamily="34" charset="0"/>
              <a:ea typeface="Tahoma" pitchFamily="34" charset="0"/>
              <a:cs typeface="Tahoma" pitchFamily="34" charset="0"/>
            </a:endParaRPr>
          </a:p>
          <a:p>
            <a:pPr marL="342900" indent="-342900" algn="l" eaLnBrk="1" hangingPunct="1">
              <a:lnSpc>
                <a:spcPct val="90000"/>
              </a:lnSpc>
              <a:spcBef>
                <a:spcPct val="20000"/>
              </a:spcBef>
              <a:buClr>
                <a:schemeClr val="tx1"/>
              </a:buClr>
              <a:buFont typeface="Wingdings" pitchFamily="2" charset="2"/>
              <a:buChar char="§"/>
            </a:pPr>
            <a:endParaRPr lang="en-US" b="1" dirty="0">
              <a:latin typeface="Tahoma" pitchFamily="34" charset="0"/>
              <a:ea typeface="Tahoma" pitchFamily="34" charset="0"/>
              <a:cs typeface="Tahoma" pitchFamily="34" charset="0"/>
            </a:endParaRPr>
          </a:p>
          <a:p>
            <a:pPr marL="342900" indent="-342900" algn="l" eaLnBrk="1" hangingPunct="1">
              <a:lnSpc>
                <a:spcPct val="90000"/>
              </a:lnSpc>
              <a:spcBef>
                <a:spcPct val="20000"/>
              </a:spcBef>
              <a:buClr>
                <a:schemeClr val="accent2"/>
              </a:buClr>
            </a:pPr>
            <a:endParaRPr lang="en-US" sz="1600" b="1" dirty="0">
              <a:solidFill>
                <a:srgbClr val="0076BF"/>
              </a:solidFill>
              <a:latin typeface="Tahoma" pitchFamily="34" charset="0"/>
              <a:ea typeface="Tahoma" pitchFamily="34" charset="0"/>
              <a:cs typeface="Tahoma" pitchFamily="34" charset="0"/>
            </a:endParaRPr>
          </a:p>
          <a:p>
            <a:pPr marL="342900" indent="-342900" eaLnBrk="1" hangingPunct="1">
              <a:lnSpc>
                <a:spcPct val="90000"/>
              </a:lnSpc>
              <a:spcBef>
                <a:spcPct val="20000"/>
              </a:spcBef>
              <a:buClr>
                <a:schemeClr val="accent2"/>
              </a:buClr>
            </a:pPr>
            <a:endParaRPr lang="en-US" sz="1600" b="1" dirty="0">
              <a:solidFill>
                <a:srgbClr val="0076BF"/>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8883115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3" descr="Picture 034"/>
          <p:cNvPicPr>
            <a:picLocks noChangeAspect="1" noChangeArrowheads="1"/>
          </p:cNvPicPr>
          <p:nvPr/>
        </p:nvPicPr>
        <p:blipFill rotWithShape="1">
          <a:blip r:embed="rId2">
            <a:extLst>
              <a:ext uri="{28A0092B-C50C-407E-A947-70E740481C1C}">
                <a14:useLocalDpi xmlns:a14="http://schemas.microsoft.com/office/drawing/2010/main" val="0"/>
              </a:ext>
            </a:extLst>
          </a:blip>
          <a:srcRect b="8960"/>
          <a:stretch/>
        </p:blipFill>
        <p:spPr bwMode="auto">
          <a:xfrm>
            <a:off x="3920400" y="3377819"/>
            <a:ext cx="4038879" cy="2538969"/>
          </a:xfrm>
          <a:prstGeom prst="rect">
            <a:avLst/>
          </a:prstGeom>
          <a:solidFill>
            <a:srgbClr val="FFFFFF">
              <a:shade val="85000"/>
            </a:srgbClr>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Title 1"/>
          <p:cNvSpPr>
            <a:spLocks noGrp="1"/>
          </p:cNvSpPr>
          <p:nvPr>
            <p:ph type="title"/>
          </p:nvPr>
        </p:nvSpPr>
        <p:spPr>
          <a:xfrm>
            <a:off x="916866" y="1"/>
            <a:ext cx="824865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10-Week Intensive ESL</a:t>
            </a:r>
            <a:endParaRPr lang="en-US" sz="3200" b="1" dirty="0">
              <a:solidFill>
                <a:schemeClr val="bg1"/>
              </a:solidFill>
              <a:latin typeface="Tahoma" pitchFamily="34" charset="0"/>
              <a:ea typeface="Tahoma" pitchFamily="34" charset="0"/>
              <a:cs typeface="Tahoma" pitchFamily="34" charset="0"/>
            </a:endParaRPr>
          </a:p>
        </p:txBody>
      </p:sp>
      <p:sp>
        <p:nvSpPr>
          <p:cNvPr id="5" name="Rectangle 14"/>
          <p:cNvSpPr>
            <a:spLocks noChangeArrowheads="1"/>
          </p:cNvSpPr>
          <p:nvPr/>
        </p:nvSpPr>
        <p:spPr bwMode="auto">
          <a:xfrm>
            <a:off x="325438" y="2005692"/>
            <a:ext cx="3837772" cy="264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l"/>
            <a:r>
              <a:rPr lang="en-US" sz="2000" b="1" dirty="0" smtClean="0">
                <a:latin typeface="Tahoma" pitchFamily="34" charset="0"/>
                <a:ea typeface="Tahoma" pitchFamily="34" charset="0"/>
                <a:cs typeface="Tahoma" pitchFamily="34" charset="0"/>
              </a:rPr>
              <a:t>Dates:</a:t>
            </a:r>
            <a:endParaRPr lang="en-US" sz="2000" b="1" dirty="0">
              <a:latin typeface="Tahoma" pitchFamily="34" charset="0"/>
              <a:ea typeface="Tahoma" pitchFamily="34" charset="0"/>
              <a:cs typeface="Tahoma" pitchFamily="34" charset="0"/>
            </a:endParaRPr>
          </a:p>
          <a:p>
            <a:pPr marL="342900" indent="-342900">
              <a:lnSpc>
                <a:spcPct val="150000"/>
              </a:lnSpc>
              <a:spcBef>
                <a:spcPct val="20000"/>
              </a:spcBef>
              <a:buClr>
                <a:schemeClr val="tx1"/>
              </a:buClr>
              <a:buFont typeface="Wingdings" pitchFamily="2" charset="2"/>
              <a:buChar char="§"/>
            </a:pPr>
            <a:r>
              <a:rPr lang="en-US" sz="2000" dirty="0">
                <a:latin typeface="Tahoma" pitchFamily="34" charset="0"/>
                <a:ea typeface="Tahoma" pitchFamily="34" charset="0"/>
                <a:cs typeface="Tahoma" pitchFamily="34" charset="0"/>
              </a:rPr>
              <a:t>January </a:t>
            </a:r>
            <a:r>
              <a:rPr lang="en-US" sz="2000" dirty="0" smtClean="0">
                <a:latin typeface="Tahoma" pitchFamily="34" charset="0"/>
                <a:ea typeface="Tahoma" pitchFamily="34" charset="0"/>
                <a:cs typeface="Tahoma" pitchFamily="34" charset="0"/>
              </a:rPr>
              <a:t>7 </a:t>
            </a:r>
            <a:r>
              <a:rPr lang="en-US" sz="2000" dirty="0">
                <a:latin typeface="Tahoma" pitchFamily="34" charset="0"/>
                <a:ea typeface="Tahoma" pitchFamily="34" charset="0"/>
                <a:cs typeface="Tahoma" pitchFamily="34" charset="0"/>
              </a:rPr>
              <a:t>– March </a:t>
            </a:r>
            <a:r>
              <a:rPr lang="en-US" sz="2000" dirty="0" smtClean="0">
                <a:latin typeface="Tahoma" pitchFamily="34" charset="0"/>
                <a:ea typeface="Tahoma" pitchFamily="34" charset="0"/>
                <a:cs typeface="Tahoma" pitchFamily="34" charset="0"/>
              </a:rPr>
              <a:t>19, 2015</a:t>
            </a:r>
            <a:endParaRPr lang="en-US" sz="2000" dirty="0">
              <a:latin typeface="Tahoma" pitchFamily="34" charset="0"/>
              <a:ea typeface="Tahoma" pitchFamily="34" charset="0"/>
              <a:cs typeface="Tahoma" pitchFamily="34" charset="0"/>
            </a:endParaRPr>
          </a:p>
          <a:p>
            <a:pPr marL="342900" indent="-342900">
              <a:lnSpc>
                <a:spcPct val="150000"/>
              </a:lnSpc>
              <a:spcBef>
                <a:spcPct val="20000"/>
              </a:spcBef>
              <a:buClr>
                <a:schemeClr val="tx1"/>
              </a:buClr>
              <a:buFont typeface="Wingdings" pitchFamily="2" charset="2"/>
              <a:buChar char="§"/>
            </a:pPr>
            <a:r>
              <a:rPr lang="en-US" sz="2000" dirty="0">
                <a:latin typeface="Tahoma" pitchFamily="34" charset="0"/>
                <a:ea typeface="Tahoma" pitchFamily="34" charset="0"/>
                <a:cs typeface="Tahoma" pitchFamily="34" charset="0"/>
              </a:rPr>
              <a:t>April </a:t>
            </a:r>
            <a:r>
              <a:rPr lang="en-US" sz="2000" dirty="0" smtClean="0">
                <a:latin typeface="Tahoma" pitchFamily="34" charset="0"/>
                <a:ea typeface="Tahoma" pitchFamily="34" charset="0"/>
                <a:cs typeface="Tahoma" pitchFamily="34" charset="0"/>
              </a:rPr>
              <a:t>1 </a:t>
            </a:r>
            <a:r>
              <a:rPr lang="en-US" sz="2000" dirty="0">
                <a:latin typeface="Tahoma" pitchFamily="34" charset="0"/>
                <a:ea typeface="Tahoma" pitchFamily="34" charset="0"/>
                <a:cs typeface="Tahoma" pitchFamily="34" charset="0"/>
              </a:rPr>
              <a:t>– June </a:t>
            </a:r>
            <a:r>
              <a:rPr lang="en-US" sz="2000" dirty="0" smtClean="0">
                <a:latin typeface="Tahoma" pitchFamily="34" charset="0"/>
                <a:ea typeface="Tahoma" pitchFamily="34" charset="0"/>
                <a:cs typeface="Tahoma" pitchFamily="34" charset="0"/>
              </a:rPr>
              <a:t>11, 2015</a:t>
            </a:r>
            <a:endParaRPr lang="en-US" sz="2000" dirty="0">
              <a:latin typeface="Tahoma" pitchFamily="34" charset="0"/>
              <a:ea typeface="Tahoma" pitchFamily="34" charset="0"/>
              <a:cs typeface="Tahoma" pitchFamily="34" charset="0"/>
            </a:endParaRPr>
          </a:p>
          <a:p>
            <a:pPr marL="342900" indent="-342900">
              <a:lnSpc>
                <a:spcPct val="150000"/>
              </a:lnSpc>
              <a:spcBef>
                <a:spcPct val="20000"/>
              </a:spcBef>
              <a:buClr>
                <a:schemeClr val="tx1"/>
              </a:buClr>
              <a:buFont typeface="Wingdings" pitchFamily="2" charset="2"/>
              <a:buChar char="§"/>
            </a:pPr>
            <a:r>
              <a:rPr lang="en-US" sz="2000" dirty="0">
                <a:latin typeface="Tahoma" pitchFamily="34" charset="0"/>
                <a:ea typeface="Tahoma" pitchFamily="34" charset="0"/>
                <a:cs typeface="Tahoma" pitchFamily="34" charset="0"/>
              </a:rPr>
              <a:t>June </a:t>
            </a:r>
            <a:r>
              <a:rPr lang="en-US" sz="2000" dirty="0" smtClean="0">
                <a:latin typeface="Tahoma" pitchFamily="34" charset="0"/>
                <a:ea typeface="Tahoma" pitchFamily="34" charset="0"/>
                <a:cs typeface="Tahoma" pitchFamily="34" charset="0"/>
              </a:rPr>
              <a:t>24 </a:t>
            </a:r>
            <a:r>
              <a:rPr lang="en-US" sz="2000" dirty="0">
                <a:latin typeface="Tahoma" pitchFamily="34" charset="0"/>
                <a:ea typeface="Tahoma" pitchFamily="34" charset="0"/>
                <a:cs typeface="Tahoma" pitchFamily="34" charset="0"/>
              </a:rPr>
              <a:t>– Sept </a:t>
            </a:r>
            <a:r>
              <a:rPr lang="en-US" sz="2000" dirty="0" smtClean="0">
                <a:latin typeface="Tahoma" pitchFamily="34" charset="0"/>
                <a:ea typeface="Tahoma" pitchFamily="34" charset="0"/>
                <a:cs typeface="Tahoma" pitchFamily="34" charset="0"/>
              </a:rPr>
              <a:t>3, 2015</a:t>
            </a:r>
            <a:endParaRPr lang="en-US" sz="2000" dirty="0">
              <a:latin typeface="Tahoma" pitchFamily="34" charset="0"/>
              <a:ea typeface="Tahoma" pitchFamily="34" charset="0"/>
              <a:cs typeface="Tahoma" pitchFamily="34" charset="0"/>
            </a:endParaRPr>
          </a:p>
          <a:p>
            <a:pPr marL="342900" indent="-342900">
              <a:lnSpc>
                <a:spcPct val="150000"/>
              </a:lnSpc>
              <a:spcBef>
                <a:spcPct val="20000"/>
              </a:spcBef>
              <a:buClr>
                <a:schemeClr val="tx1"/>
              </a:buClr>
              <a:buFont typeface="Wingdings" pitchFamily="2" charset="2"/>
              <a:buChar char="§"/>
            </a:pPr>
            <a:r>
              <a:rPr lang="en-US" sz="2000" dirty="0" smtClean="0">
                <a:latin typeface="Tahoma" pitchFamily="34" charset="0"/>
                <a:ea typeface="Tahoma" pitchFamily="34" charset="0"/>
                <a:cs typeface="Tahoma" pitchFamily="34" charset="0"/>
              </a:rPr>
              <a:t>Sept 30 </a:t>
            </a:r>
            <a:r>
              <a:rPr lang="en-US" sz="2000" dirty="0">
                <a:latin typeface="Tahoma" pitchFamily="34" charset="0"/>
                <a:ea typeface="Tahoma" pitchFamily="34" charset="0"/>
                <a:cs typeface="Tahoma" pitchFamily="34" charset="0"/>
              </a:rPr>
              <a:t>– Dec </a:t>
            </a:r>
            <a:r>
              <a:rPr lang="en-US" sz="2000" dirty="0" smtClean="0">
                <a:latin typeface="Tahoma" pitchFamily="34" charset="0"/>
                <a:ea typeface="Tahoma" pitchFamily="34" charset="0"/>
                <a:cs typeface="Tahoma" pitchFamily="34" charset="0"/>
              </a:rPr>
              <a:t>10, 2015</a:t>
            </a:r>
            <a:endParaRPr lang="en-US" sz="2000" dirty="0">
              <a:latin typeface="Tahoma" pitchFamily="34" charset="0"/>
              <a:ea typeface="Tahoma" pitchFamily="34" charset="0"/>
              <a:cs typeface="Tahoma" pitchFamily="34" charset="0"/>
            </a:endParaRPr>
          </a:p>
          <a:p>
            <a:pPr marL="342900" indent="-342900" algn="l" eaLnBrk="1" hangingPunct="1">
              <a:lnSpc>
                <a:spcPct val="90000"/>
              </a:lnSpc>
              <a:spcBef>
                <a:spcPct val="20000"/>
              </a:spcBef>
              <a:buClr>
                <a:schemeClr val="tx1"/>
              </a:buClr>
            </a:pPr>
            <a:endParaRPr lang="en-US" sz="1800" b="1" dirty="0">
              <a:latin typeface="Tahoma" pitchFamily="34" charset="0"/>
              <a:ea typeface="Tahoma" pitchFamily="34" charset="0"/>
              <a:cs typeface="Tahoma" pitchFamily="34" charset="0"/>
            </a:endParaRPr>
          </a:p>
          <a:p>
            <a:pPr marL="800100" lvl="1" indent="-342900" algn="l" eaLnBrk="1" hangingPunct="1">
              <a:lnSpc>
                <a:spcPct val="90000"/>
              </a:lnSpc>
              <a:spcBef>
                <a:spcPct val="20000"/>
              </a:spcBef>
              <a:buClr>
                <a:schemeClr val="tx1"/>
              </a:buClr>
            </a:pPr>
            <a:endParaRPr lang="en-US" sz="1800" dirty="0">
              <a:solidFill>
                <a:srgbClr val="00B050"/>
              </a:solidFill>
              <a:latin typeface="Tahoma" pitchFamily="34" charset="0"/>
              <a:ea typeface="Tahoma" pitchFamily="34" charset="0"/>
              <a:cs typeface="Tahoma" pitchFamily="34" charset="0"/>
            </a:endParaRPr>
          </a:p>
          <a:p>
            <a:pPr marL="342900" indent="-342900" algn="l" eaLnBrk="1" hangingPunct="1">
              <a:lnSpc>
                <a:spcPct val="90000"/>
              </a:lnSpc>
              <a:spcBef>
                <a:spcPct val="20000"/>
              </a:spcBef>
              <a:buClr>
                <a:schemeClr val="tx1"/>
              </a:buClr>
            </a:pPr>
            <a:endParaRPr lang="en-US" b="1" dirty="0">
              <a:latin typeface="Tahoma" pitchFamily="34" charset="0"/>
              <a:ea typeface="Tahoma" pitchFamily="34" charset="0"/>
              <a:cs typeface="Tahoma" pitchFamily="34" charset="0"/>
            </a:endParaRPr>
          </a:p>
          <a:p>
            <a:pPr marL="342900" indent="-342900" algn="l" eaLnBrk="1" hangingPunct="1">
              <a:lnSpc>
                <a:spcPct val="90000"/>
              </a:lnSpc>
              <a:spcBef>
                <a:spcPct val="20000"/>
              </a:spcBef>
              <a:buClr>
                <a:schemeClr val="accent2"/>
              </a:buClr>
            </a:pPr>
            <a:endParaRPr lang="en-US" sz="1600" b="1" dirty="0">
              <a:solidFill>
                <a:srgbClr val="0076BF"/>
              </a:solidFill>
              <a:latin typeface="Tahoma" pitchFamily="34" charset="0"/>
              <a:ea typeface="Tahoma" pitchFamily="34" charset="0"/>
              <a:cs typeface="Tahoma" pitchFamily="34" charset="0"/>
            </a:endParaRPr>
          </a:p>
          <a:p>
            <a:pPr marL="342900" indent="-342900" eaLnBrk="1" hangingPunct="1">
              <a:lnSpc>
                <a:spcPct val="90000"/>
              </a:lnSpc>
              <a:spcBef>
                <a:spcPct val="20000"/>
              </a:spcBef>
              <a:buClr>
                <a:schemeClr val="accent2"/>
              </a:buClr>
            </a:pPr>
            <a:endParaRPr lang="en-US" sz="1600" b="1" dirty="0">
              <a:solidFill>
                <a:srgbClr val="0076BF"/>
              </a:solidFill>
              <a:latin typeface="Tahoma" pitchFamily="34" charset="0"/>
              <a:ea typeface="Tahoma" pitchFamily="34" charset="0"/>
              <a:cs typeface="Tahoma" pitchFamily="34" charset="0"/>
            </a:endParaRPr>
          </a:p>
        </p:txBody>
      </p:sp>
      <p:pic>
        <p:nvPicPr>
          <p:cNvPr id="3" name="Picture 2"/>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rcRect l="8031" t="19531" r="16875" b="4687"/>
          <a:stretch/>
        </p:blipFill>
        <p:spPr>
          <a:xfrm>
            <a:off x="5604735" y="1689367"/>
            <a:ext cx="3263789" cy="2195770"/>
          </a:xfrm>
          <a:prstGeom prst="rect">
            <a:avLst/>
          </a:prstGeom>
          <a:solidFill>
            <a:srgbClr val="FFFFFF">
              <a:shade val="85000"/>
            </a:srgbClr>
          </a:solidFill>
          <a:ln w="88900" cap="sq">
            <a:solidFill>
              <a:schemeClr val="tx2">
                <a:lumMod val="60000"/>
                <a:lumOff val="4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p:cNvSpPr txBox="1">
            <a:spLocks noChangeArrowheads="1"/>
          </p:cNvSpPr>
          <p:nvPr/>
        </p:nvSpPr>
        <p:spPr bwMode="auto">
          <a:xfrm>
            <a:off x="1237939" y="985740"/>
            <a:ext cx="671277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rtlCol="0">
            <a:spAutoFit/>
          </a:bodyPr>
          <a:lstStyle>
            <a:lvl1pPr marL="342900" indent="-3429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1pPr>
            <a:lvl2pPr marL="742950" indent="-28575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2pPr>
            <a:lvl3pPr marL="11430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3pPr>
            <a:lvl4pPr marL="16002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4pPr>
            <a:lvl5pPr marL="20574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5pPr>
            <a:lvl6pPr marL="25146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6pPr>
            <a:lvl7pPr marL="29718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7pPr>
            <a:lvl8pPr marL="34290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8pPr>
            <a:lvl9pPr marL="38862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9pPr>
          </a:lstStyle>
          <a:p>
            <a:pPr marL="0" indent="0" algn="ctr">
              <a:buFont typeface="Arial"/>
              <a:buNone/>
            </a:pPr>
            <a:r>
              <a:rPr lang="en-US" sz="1800" b="1" i="1" dirty="0" smtClean="0">
                <a:solidFill>
                  <a:srgbClr val="002060"/>
                </a:solidFill>
                <a:latin typeface="Tahoma" pitchFamily="34" charset="0"/>
                <a:ea typeface="Tahoma" pitchFamily="34" charset="0"/>
                <a:cs typeface="Tahoma" pitchFamily="34" charset="0"/>
              </a:rPr>
              <a:t>Students prepare for university-level study, career advancement, or the accomplishment of personal goals.</a:t>
            </a:r>
            <a:endParaRPr lang="en-US" sz="1800" b="1" i="1" dirty="0">
              <a:solidFill>
                <a:srgbClr val="00206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0177353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928518" y="0"/>
            <a:ext cx="7715250" cy="824264"/>
          </a:xfrm>
          <a:prstGeom prst="rect">
            <a:avLst/>
          </a:prstGeom>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3200" b="1" dirty="0" smtClean="0">
                <a:solidFill>
                  <a:schemeClr val="bg1"/>
                </a:solidFill>
                <a:latin typeface="Tahoma" pitchFamily="34" charset="0"/>
                <a:ea typeface="Tahoma" pitchFamily="34" charset="0"/>
                <a:cs typeface="Tahoma" pitchFamily="34" charset="0"/>
              </a:rPr>
              <a:t>10-Week ESL Sample Schedule</a:t>
            </a:r>
            <a:endParaRPr lang="en-US" sz="3200" b="1" dirty="0">
              <a:solidFill>
                <a:schemeClr val="bg1"/>
              </a:solidFill>
              <a:latin typeface="Tahoma" pitchFamily="34" charset="0"/>
              <a:ea typeface="Tahoma" pitchFamily="34" charset="0"/>
              <a:cs typeface="Tahoma" pitchFamily="34" charset="0"/>
            </a:endParaRPr>
          </a:p>
        </p:txBody>
      </p:sp>
      <p:sp>
        <p:nvSpPr>
          <p:cNvPr id="6" name="TextBox 6"/>
          <p:cNvSpPr txBox="1">
            <a:spLocks noChangeArrowheads="1"/>
          </p:cNvSpPr>
          <p:nvPr/>
        </p:nvSpPr>
        <p:spPr bwMode="auto">
          <a:xfrm>
            <a:off x="139848" y="957281"/>
            <a:ext cx="90041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sz="1800" b="1" i="1" dirty="0">
                <a:solidFill>
                  <a:srgbClr val="002060"/>
                </a:solidFill>
                <a:latin typeface="Tahoma" pitchFamily="34" charset="0"/>
                <a:ea typeface="Tahoma" pitchFamily="34" charset="0"/>
                <a:cs typeface="Tahoma" pitchFamily="34" charset="0"/>
              </a:rPr>
              <a:t>Classes are held Monday through Friday at various times between</a:t>
            </a:r>
          </a:p>
          <a:p>
            <a:pPr algn="ctr"/>
            <a:r>
              <a:rPr lang="en-US" sz="1800" b="1" i="1" dirty="0">
                <a:solidFill>
                  <a:srgbClr val="002060"/>
                </a:solidFill>
                <a:latin typeface="Tahoma" pitchFamily="34" charset="0"/>
                <a:ea typeface="Tahoma" pitchFamily="34" charset="0"/>
                <a:cs typeface="Tahoma" pitchFamily="34" charset="0"/>
              </a:rPr>
              <a:t>8:00 A.M. and </a:t>
            </a:r>
            <a:r>
              <a:rPr lang="en-US" sz="1800" b="1" i="1" dirty="0" smtClean="0">
                <a:solidFill>
                  <a:srgbClr val="002060"/>
                </a:solidFill>
                <a:latin typeface="Tahoma" pitchFamily="34" charset="0"/>
                <a:ea typeface="Tahoma" pitchFamily="34" charset="0"/>
                <a:cs typeface="Tahoma" pitchFamily="34" charset="0"/>
              </a:rPr>
              <a:t>6:00 </a:t>
            </a:r>
            <a:r>
              <a:rPr lang="en-US" sz="1800" b="1" i="1" dirty="0">
                <a:solidFill>
                  <a:srgbClr val="002060"/>
                </a:solidFill>
                <a:latin typeface="Tahoma" pitchFamily="34" charset="0"/>
                <a:ea typeface="Tahoma" pitchFamily="34" charset="0"/>
                <a:cs typeface="Tahoma" pitchFamily="34" charset="0"/>
              </a:rPr>
              <a:t>P.M., with a minimum of 21 hours of class time per week.</a:t>
            </a:r>
          </a:p>
        </p:txBody>
      </p:sp>
      <p:graphicFrame>
        <p:nvGraphicFramePr>
          <p:cNvPr id="7" name="Group 220"/>
          <p:cNvGraphicFramePr>
            <a:graphicFrameLocks noGrp="1"/>
          </p:cNvGraphicFramePr>
          <p:nvPr>
            <p:extLst>
              <p:ext uri="{D42A27DB-BD31-4B8C-83A1-F6EECF244321}">
                <p14:modId xmlns:p14="http://schemas.microsoft.com/office/powerpoint/2010/main" val="3482506498"/>
              </p:ext>
            </p:extLst>
          </p:nvPr>
        </p:nvGraphicFramePr>
        <p:xfrm>
          <a:off x="1144588" y="1862230"/>
          <a:ext cx="6607175" cy="3486151"/>
        </p:xfrm>
        <a:graphic>
          <a:graphicData uri="http://schemas.openxmlformats.org/drawingml/2006/table">
            <a:tbl>
              <a:tblPr/>
              <a:tblGrid>
                <a:gridCol w="1489075"/>
                <a:gridCol w="3405187"/>
                <a:gridCol w="1712913"/>
              </a:tblGrid>
              <a:tr h="376238">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LEVELS </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CURRICULUM</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HOURS/WEEK</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4925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LEVELS 1-5</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Grammar and Writing</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10</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4925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Reading and Vocabulary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5</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4925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Speaking and Listening</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8</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4925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Total Class Hours:</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23</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chemeClr val="bg1"/>
                    </a:solidFill>
                  </a:tcPr>
                </a:tc>
              </a:tr>
              <a:tr h="34925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LEVELS 6-7</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Reading and Writing</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10</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1910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Speaking and Listening</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8</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953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One Elective (or) </a:t>
                      </a:r>
                    </a:p>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UC Irvine/ Extension Course</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3-4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4925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 </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Total Class Hours:</a:t>
                      </a: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rPr>
                        <a:t>21-22</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91428" marR="91428" marT="45730" marB="4573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Tree>
    <p:extLst>
      <p:ext uri="{BB962C8B-B14F-4D97-AF65-F5344CB8AC3E}">
        <p14:creationId xmlns:p14="http://schemas.microsoft.com/office/powerpoint/2010/main" val="14523714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450" y="1"/>
            <a:ext cx="8210550"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4-Week Conversation &amp; Culture</a:t>
            </a:r>
            <a:endParaRPr lang="en-US" sz="3200" b="1" dirty="0">
              <a:solidFill>
                <a:schemeClr val="bg1"/>
              </a:solidFill>
              <a:latin typeface="Tahoma" pitchFamily="34" charset="0"/>
              <a:ea typeface="Tahoma" pitchFamily="34" charset="0"/>
              <a:cs typeface="Tahoma" pitchFamily="34" charset="0"/>
            </a:endParaRPr>
          </a:p>
        </p:txBody>
      </p:sp>
      <p:sp>
        <p:nvSpPr>
          <p:cNvPr id="9" name="TextBox 5"/>
          <p:cNvSpPr txBox="1">
            <a:spLocks noChangeArrowheads="1"/>
          </p:cNvSpPr>
          <p:nvPr/>
        </p:nvSpPr>
        <p:spPr bwMode="auto">
          <a:xfrm>
            <a:off x="0" y="863243"/>
            <a:ext cx="9144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rtlCol="0">
            <a:spAutoFit/>
          </a:bodyPr>
          <a:lstStyle>
            <a:lvl1pPr marL="342900" indent="-3429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1pPr>
            <a:lvl2pPr marL="742950" indent="-28575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2pPr>
            <a:lvl3pPr marL="11430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3pPr>
            <a:lvl4pPr marL="16002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4pPr>
            <a:lvl5pPr marL="20574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5pPr>
            <a:lvl6pPr marL="25146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6pPr>
            <a:lvl7pPr marL="29718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7pPr>
            <a:lvl8pPr marL="34290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8pPr>
            <a:lvl9pPr marL="38862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9pPr>
          </a:lstStyle>
          <a:p>
            <a:pPr marL="0" indent="0" algn="ctr">
              <a:buFont typeface="Arial"/>
              <a:buNone/>
            </a:pPr>
            <a:r>
              <a:rPr lang="en-US" sz="1800" b="1" i="1" dirty="0" smtClean="0">
                <a:solidFill>
                  <a:srgbClr val="002060"/>
                </a:solidFill>
                <a:latin typeface="Tahoma" pitchFamily="34" charset="0"/>
                <a:ea typeface="Tahoma" pitchFamily="34" charset="0"/>
                <a:cs typeface="Tahoma" pitchFamily="34" charset="0"/>
              </a:rPr>
              <a:t>Students receive 90 hours of instruction and practice using English for everyday conversation in a fun and interactive atmosphere</a:t>
            </a:r>
            <a:endParaRPr lang="en-US" sz="1800" b="1" i="1" dirty="0">
              <a:solidFill>
                <a:srgbClr val="002060"/>
              </a:solidFill>
              <a:latin typeface="Tahoma" pitchFamily="34" charset="0"/>
              <a:ea typeface="Tahoma" pitchFamily="34" charset="0"/>
              <a:cs typeface="Tahoma"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083746009"/>
              </p:ext>
            </p:extLst>
          </p:nvPr>
        </p:nvGraphicFramePr>
        <p:xfrm>
          <a:off x="209567" y="2901383"/>
          <a:ext cx="4905358" cy="1898139"/>
        </p:xfrm>
        <a:graphic>
          <a:graphicData uri="http://schemas.openxmlformats.org/drawingml/2006/table">
            <a:tbl>
              <a:tblPr/>
              <a:tblGrid>
                <a:gridCol w="1095526"/>
                <a:gridCol w="257007"/>
                <a:gridCol w="418616"/>
                <a:gridCol w="886301"/>
                <a:gridCol w="886301"/>
                <a:gridCol w="884848"/>
                <a:gridCol w="476759"/>
              </a:tblGrid>
              <a:tr h="32765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 </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Mon</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Tues</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Wed</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Thurs</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Fri</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7652">
                <a:tc gridSpan="7">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Conversation &amp; Culture Classes</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98405">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09:00-9:50</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alibri" pitchFamily="34" charset="0"/>
                        <a:ea typeface="PMingLiU" pitchFamily="18" charset="-120"/>
                        <a:cs typeface="Times New Roman" pitchFamily="18"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gridSpan="5">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Idioms &amp; Vocabulary</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88882">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10:00-11:20</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alibri" pitchFamily="34" charset="0"/>
                        <a:ea typeface="PMingLiU" pitchFamily="18" charset="-120"/>
                        <a:cs typeface="Times New Roman" pitchFamily="18"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gridSpan="5">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Reading &amp; Writing </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55548">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11:30-12:50</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Calibri" pitchFamily="34" charset="0"/>
                        <a:ea typeface="PMingLiU" pitchFamily="18" charset="-120"/>
                        <a:cs typeface="Times New Roman" pitchFamily="18"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gridSpan="5">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Speaking &amp; Listening</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1E0F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grpSp>
        <p:nvGrpSpPr>
          <p:cNvPr id="13" name="Group 12"/>
          <p:cNvGrpSpPr/>
          <p:nvPr/>
        </p:nvGrpSpPr>
        <p:grpSpPr>
          <a:xfrm>
            <a:off x="209567" y="1521366"/>
            <a:ext cx="3226642" cy="1025588"/>
            <a:chOff x="133366" y="1503678"/>
            <a:chExt cx="3226642" cy="1025588"/>
          </a:xfrm>
        </p:grpSpPr>
        <p:sp>
          <p:nvSpPr>
            <p:cNvPr id="12" name="Rectangle 11"/>
            <p:cNvSpPr/>
            <p:nvPr/>
          </p:nvSpPr>
          <p:spPr>
            <a:xfrm>
              <a:off x="133366" y="1509574"/>
              <a:ext cx="3047984" cy="1019692"/>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sp>
          <p:nvSpPr>
            <p:cNvPr id="3" name="TextBox 2"/>
            <p:cNvSpPr txBox="1"/>
            <p:nvPr/>
          </p:nvSpPr>
          <p:spPr>
            <a:xfrm>
              <a:off x="1485916" y="1811455"/>
              <a:ext cx="1874092" cy="523220"/>
            </a:xfrm>
            <a:prstGeom prst="rect">
              <a:avLst/>
            </a:prstGeom>
            <a:noFill/>
          </p:spPr>
          <p:txBody>
            <a:bodyPr wrap="square" rtlCol="0">
              <a:spAutoFit/>
            </a:bodyPr>
            <a:lstStyle/>
            <a:p>
              <a:pPr marL="285750" indent="-285750">
                <a:buFont typeface="Wingdings" panose="05000000000000000000" pitchFamily="2" charset="2"/>
                <a:buChar char="§"/>
              </a:pPr>
              <a:r>
                <a:rPr lang="en-US" sz="1400" dirty="0" smtClean="0">
                  <a:latin typeface="Tahoma" panose="020B0604030504040204" pitchFamily="34" charset="0"/>
                  <a:ea typeface="Tahoma" panose="020B0604030504040204" pitchFamily="34" charset="0"/>
                  <a:cs typeface="Tahoma" panose="020B0604030504040204" pitchFamily="34" charset="0"/>
                </a:rPr>
                <a:t>August </a:t>
              </a:r>
            </a:p>
            <a:p>
              <a:pPr marL="285750" indent="-285750">
                <a:buFont typeface="Wingdings" panose="05000000000000000000" pitchFamily="2" charset="2"/>
                <a:buChar char="§"/>
              </a:pPr>
              <a:r>
                <a:rPr lang="en-US" sz="1400" dirty="0" smtClean="0">
                  <a:latin typeface="Tahoma" panose="020B0604030504040204" pitchFamily="34" charset="0"/>
                  <a:ea typeface="Tahoma" panose="020B0604030504040204" pitchFamily="34" charset="0"/>
                  <a:cs typeface="Tahoma" panose="020B0604030504040204" pitchFamily="34" charset="0"/>
                </a:rPr>
                <a:t>September</a:t>
              </a:r>
              <a:endParaRPr lang="en-US" sz="1400" dirty="0">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33366" y="1786573"/>
              <a:ext cx="1771650" cy="738664"/>
            </a:xfrm>
            <a:prstGeom prst="rect">
              <a:avLst/>
            </a:prstGeom>
            <a:noFill/>
          </p:spPr>
          <p:txBody>
            <a:bodyPr wrap="square" rtlCol="0">
              <a:spAutoFit/>
            </a:bodyPr>
            <a:lstStyle/>
            <a:p>
              <a:pPr marL="285750" indent="-285750">
                <a:buFont typeface="Wingdings" panose="05000000000000000000" pitchFamily="2" charset="2"/>
                <a:buChar char="§"/>
              </a:pPr>
              <a:r>
                <a:rPr lang="en-US" sz="1400" dirty="0" smtClean="0">
                  <a:latin typeface="Tahoma" panose="020B0604030504040204" pitchFamily="34" charset="0"/>
                  <a:ea typeface="Tahoma" panose="020B0604030504040204" pitchFamily="34" charset="0"/>
                  <a:cs typeface="Tahoma" panose="020B0604030504040204" pitchFamily="34" charset="0"/>
                </a:rPr>
                <a:t>January</a:t>
              </a:r>
            </a:p>
            <a:p>
              <a:pPr marL="285750" indent="-285750">
                <a:buFont typeface="Wingdings" panose="05000000000000000000" pitchFamily="2" charset="2"/>
                <a:buChar char="§"/>
              </a:pPr>
              <a:r>
                <a:rPr lang="en-US" sz="1400" dirty="0" smtClean="0">
                  <a:latin typeface="Tahoma" panose="020B0604030504040204" pitchFamily="34" charset="0"/>
                  <a:ea typeface="Tahoma" panose="020B0604030504040204" pitchFamily="34" charset="0"/>
                  <a:cs typeface="Tahoma" panose="020B0604030504040204" pitchFamily="34" charset="0"/>
                </a:rPr>
                <a:t>February</a:t>
              </a:r>
            </a:p>
            <a:p>
              <a:pPr marL="285750" indent="-285750">
                <a:buFont typeface="Wingdings" panose="05000000000000000000" pitchFamily="2" charset="2"/>
                <a:buChar char="§"/>
              </a:pPr>
              <a:r>
                <a:rPr lang="en-US" sz="1400" dirty="0" smtClean="0">
                  <a:latin typeface="Tahoma" panose="020B0604030504040204" pitchFamily="34" charset="0"/>
                  <a:ea typeface="Tahoma" panose="020B0604030504040204" pitchFamily="34" charset="0"/>
                  <a:cs typeface="Tahoma" panose="020B0604030504040204" pitchFamily="34" charset="0"/>
                </a:rPr>
                <a:t>July</a:t>
              </a:r>
              <a:endParaRPr lang="en-US" sz="1400" dirty="0">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133366" y="1503678"/>
              <a:ext cx="2705100" cy="307777"/>
            </a:xfrm>
            <a:prstGeom prst="rect">
              <a:avLst/>
            </a:prstGeom>
            <a:noFill/>
          </p:spPr>
          <p:txBody>
            <a:bodyPr wrap="square" rtlCol="0">
              <a:spAutoFit/>
            </a:bodyPr>
            <a:lstStyle/>
            <a:p>
              <a:r>
                <a:rPr lang="en-US" sz="1400" b="1" u="sng" dirty="0" smtClean="0">
                  <a:latin typeface="Tahoma" panose="020B0604030504040204" pitchFamily="34" charset="0"/>
                  <a:ea typeface="Tahoma" panose="020B0604030504040204" pitchFamily="34" charset="0"/>
                  <a:cs typeface="Tahoma" panose="020B0604030504040204" pitchFamily="34" charset="0"/>
                </a:rPr>
                <a:t>Program Intakes</a:t>
              </a:r>
              <a:endParaRPr lang="en-US" sz="1400" b="1" u="sng" dirty="0">
                <a:latin typeface="Tahoma" panose="020B0604030504040204" pitchFamily="34" charset="0"/>
                <a:ea typeface="Tahoma" panose="020B0604030504040204" pitchFamily="34" charset="0"/>
                <a:cs typeface="Tahoma" panose="020B0604030504040204" pitchFamily="34" charset="0"/>
              </a:endParaRPr>
            </a:p>
          </p:txBody>
        </p:sp>
      </p:grpSp>
      <p:sp>
        <p:nvSpPr>
          <p:cNvPr id="10" name="TextBox 9"/>
          <p:cNvSpPr txBox="1"/>
          <p:nvPr/>
        </p:nvSpPr>
        <p:spPr>
          <a:xfrm>
            <a:off x="133364" y="2593606"/>
            <a:ext cx="2178845" cy="307777"/>
          </a:xfrm>
          <a:prstGeom prst="rect">
            <a:avLst/>
          </a:prstGeom>
          <a:noFill/>
        </p:spPr>
        <p:txBody>
          <a:bodyPr wrap="square" rtlCol="0">
            <a:spAutoFit/>
          </a:bodyPr>
          <a:lstStyle/>
          <a:p>
            <a:r>
              <a:rPr lang="en-US" sz="1400" b="1" u="sng" dirty="0" smtClean="0">
                <a:latin typeface="Tahoma" panose="020B0604030504040204" pitchFamily="34" charset="0"/>
                <a:ea typeface="Tahoma" panose="020B0604030504040204" pitchFamily="34" charset="0"/>
                <a:cs typeface="Tahoma" panose="020B0604030504040204" pitchFamily="34" charset="0"/>
              </a:rPr>
              <a:t>Sample Schedule</a:t>
            </a:r>
            <a:endParaRPr lang="en-US" sz="1400" b="1" u="sng"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4023830166"/>
              </p:ext>
            </p:extLst>
          </p:nvPr>
        </p:nvGraphicFramePr>
        <p:xfrm>
          <a:off x="209566" y="5081243"/>
          <a:ext cx="5410184" cy="573016"/>
        </p:xfrm>
        <a:graphic>
          <a:graphicData uri="http://schemas.openxmlformats.org/drawingml/2006/table">
            <a:tbl>
              <a:tblPr/>
              <a:tblGrid>
                <a:gridCol w="1133459"/>
                <a:gridCol w="247963"/>
                <a:gridCol w="609287"/>
                <a:gridCol w="895350"/>
                <a:gridCol w="857250"/>
                <a:gridCol w="962025"/>
                <a:gridCol w="704850"/>
              </a:tblGrid>
              <a:tr h="32765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14:00-15:20</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Class #1</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Class #2</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Class #1</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Class #2</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400" b="0" i="0" u="none" strike="noStrike" cap="none" normalizeH="0" baseline="0" dirty="0" smtClean="0">
                          <a:ln>
                            <a:noFill/>
                          </a:ln>
                          <a:solidFill>
                            <a:srgbClr val="000000"/>
                          </a:solidFill>
                          <a:effectLst/>
                          <a:latin typeface="Tahoma" panose="020B0604030504040204" pitchFamily="34" charset="0"/>
                          <a:ea typeface="Tahoma" panose="020B0604030504040204" pitchFamily="34" charset="0"/>
                          <a:cs typeface="Tahoma" panose="020B0604030504040204" pitchFamily="34" charset="0"/>
                        </a:rPr>
                        <a:t>Free Time</a:t>
                      </a:r>
                      <a:endParaRPr kumimoji="0" lang="en-US" sz="1400" b="0" i="0" u="none" strike="noStrike" cap="none" normalizeH="0" baseline="0" dirty="0" smtClean="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82274" marR="82274" marT="41144" marB="4114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 name="TextBox 10"/>
          <p:cNvSpPr txBox="1"/>
          <p:nvPr/>
        </p:nvSpPr>
        <p:spPr>
          <a:xfrm>
            <a:off x="133366" y="4773466"/>
            <a:ext cx="2590784" cy="307777"/>
          </a:xfrm>
          <a:prstGeom prst="rect">
            <a:avLst/>
          </a:prstGeom>
          <a:noFill/>
        </p:spPr>
        <p:txBody>
          <a:bodyPr wrap="square" rtlCol="0">
            <a:spAutoFit/>
          </a:bodyPr>
          <a:lstStyle/>
          <a:p>
            <a:r>
              <a:rPr lang="en-US" sz="1400" b="1" u="sng" dirty="0" smtClean="0">
                <a:latin typeface="Tahoma" panose="020B0604030504040204" pitchFamily="34" charset="0"/>
                <a:ea typeface="Tahoma" panose="020B0604030504040204" pitchFamily="34" charset="0"/>
                <a:cs typeface="Tahoma" panose="020B0604030504040204" pitchFamily="34" charset="0"/>
              </a:rPr>
              <a:t>Optional Electives </a:t>
            </a:r>
            <a:endParaRPr lang="en-US" sz="1400" b="1" u="sng" dirty="0">
              <a:latin typeface="Tahoma" panose="020B0604030504040204" pitchFamily="34" charset="0"/>
              <a:ea typeface="Tahoma" panose="020B0604030504040204" pitchFamily="34" charset="0"/>
              <a:cs typeface="Tahoma" panose="020B0604030504040204" pitchFamily="34" charset="0"/>
            </a:endParaRPr>
          </a:p>
        </p:txBody>
      </p:sp>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6071" y="1647356"/>
            <a:ext cx="3352800" cy="22002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063340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4-Week Business </a:t>
            </a:r>
            <a:r>
              <a:rPr lang="en-US" sz="3200" b="1" dirty="0">
                <a:solidFill>
                  <a:schemeClr val="bg1"/>
                </a:solidFill>
                <a:latin typeface="Tahoma" pitchFamily="34" charset="0"/>
                <a:ea typeface="Tahoma" pitchFamily="34" charset="0"/>
                <a:cs typeface="Tahoma" pitchFamily="34" charset="0"/>
              </a:rPr>
              <a:t>E</a:t>
            </a:r>
            <a:r>
              <a:rPr lang="en-US" sz="3200" b="1" dirty="0" smtClean="0">
                <a:solidFill>
                  <a:schemeClr val="bg1"/>
                </a:solidFill>
                <a:latin typeface="Tahoma" pitchFamily="34" charset="0"/>
                <a:ea typeface="Tahoma" pitchFamily="34" charset="0"/>
                <a:cs typeface="Tahoma" pitchFamily="34" charset="0"/>
              </a:rPr>
              <a:t>nglish</a:t>
            </a:r>
            <a:endParaRPr lang="en-US" sz="3200" b="1" dirty="0">
              <a:solidFill>
                <a:schemeClr val="bg1"/>
              </a:solidFill>
              <a:latin typeface="Tahoma" pitchFamily="34" charset="0"/>
              <a:ea typeface="Tahoma" pitchFamily="34" charset="0"/>
              <a:cs typeface="Tahoma"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820479733"/>
              </p:ext>
            </p:extLst>
          </p:nvPr>
        </p:nvGraphicFramePr>
        <p:xfrm>
          <a:off x="333376" y="2834997"/>
          <a:ext cx="4171949" cy="893326"/>
        </p:xfrm>
        <a:graphic>
          <a:graphicData uri="http://schemas.openxmlformats.org/drawingml/2006/table">
            <a:tbl>
              <a:tblPr/>
              <a:tblGrid>
                <a:gridCol w="962024"/>
                <a:gridCol w="881992"/>
                <a:gridCol w="1203983"/>
                <a:gridCol w="1123950"/>
              </a:tblGrid>
              <a:tr h="454414">
                <a:tc>
                  <a:txBody>
                    <a:bodyPr/>
                    <a:lstStyle/>
                    <a:p>
                      <a:pPr marL="0" marR="0" algn="ctr">
                        <a:lnSpc>
                          <a:spcPct val="115000"/>
                        </a:lnSpc>
                        <a:spcBef>
                          <a:spcPts val="0"/>
                        </a:spcBef>
                        <a:spcAft>
                          <a:spcPts val="0"/>
                        </a:spcAft>
                      </a:pPr>
                      <a:r>
                        <a:rPr lang="en-US" sz="1500" b="1" dirty="0">
                          <a:latin typeface="Tahoma" panose="020B0604030504040204" pitchFamily="34" charset="0"/>
                          <a:ea typeface="Tahoma" panose="020B0604030504040204" pitchFamily="34" charset="0"/>
                          <a:cs typeface="Tahoma" panose="020B0604030504040204" pitchFamily="34" charset="0"/>
                        </a:rPr>
                        <a:t>TOEIC</a:t>
                      </a: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a:lnSpc>
                          <a:spcPct val="115000"/>
                        </a:lnSpc>
                        <a:spcBef>
                          <a:spcPts val="0"/>
                        </a:spcBef>
                        <a:spcAft>
                          <a:spcPts val="0"/>
                        </a:spcAft>
                      </a:pPr>
                      <a:r>
                        <a:rPr lang="en-US" sz="1500" b="1" dirty="0">
                          <a:latin typeface="Tahoma" panose="020B0604030504040204" pitchFamily="34" charset="0"/>
                          <a:ea typeface="Tahoma" panose="020B0604030504040204" pitchFamily="34" charset="0"/>
                          <a:cs typeface="Tahoma" panose="020B0604030504040204" pitchFamily="34" charset="0"/>
                        </a:rPr>
                        <a:t>PBT TOEFL</a:t>
                      </a: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a:lnSpc>
                          <a:spcPct val="115000"/>
                        </a:lnSpc>
                        <a:spcBef>
                          <a:spcPts val="0"/>
                        </a:spcBef>
                        <a:spcAft>
                          <a:spcPts val="0"/>
                        </a:spcAft>
                      </a:pPr>
                      <a:r>
                        <a:rPr lang="en-US" sz="1500" b="1" dirty="0" err="1">
                          <a:latin typeface="Tahoma" panose="020B0604030504040204" pitchFamily="34" charset="0"/>
                          <a:ea typeface="Tahoma" panose="020B0604030504040204" pitchFamily="34" charset="0"/>
                          <a:cs typeface="Tahoma" panose="020B0604030504040204" pitchFamily="34" charset="0"/>
                        </a:rPr>
                        <a:t>i</a:t>
                      </a:r>
                      <a:r>
                        <a:rPr lang="en-US" sz="1500" b="1" dirty="0" err="1" smtClean="0">
                          <a:latin typeface="Tahoma" panose="020B0604030504040204" pitchFamily="34" charset="0"/>
                          <a:ea typeface="Tahoma" panose="020B0604030504040204" pitchFamily="34" charset="0"/>
                          <a:cs typeface="Tahoma" panose="020B0604030504040204" pitchFamily="34" charset="0"/>
                        </a:rPr>
                        <a:t>BT</a:t>
                      </a:r>
                      <a:r>
                        <a:rPr lang="en-US" sz="1500" b="1" dirty="0" smtClean="0">
                          <a:latin typeface="Tahoma" panose="020B0604030504040204" pitchFamily="34" charset="0"/>
                          <a:ea typeface="Tahoma" panose="020B0604030504040204" pitchFamily="34" charset="0"/>
                          <a:cs typeface="Tahoma" panose="020B0604030504040204" pitchFamily="34" charset="0"/>
                        </a:rPr>
                        <a:t> </a:t>
                      </a:r>
                      <a:r>
                        <a:rPr lang="en-US" sz="1500" b="1" dirty="0">
                          <a:latin typeface="Tahoma" panose="020B0604030504040204" pitchFamily="34" charset="0"/>
                          <a:ea typeface="Tahoma" panose="020B0604030504040204" pitchFamily="34" charset="0"/>
                          <a:cs typeface="Tahoma" panose="020B0604030504040204" pitchFamily="34" charset="0"/>
                        </a:rPr>
                        <a:t>TOEFL</a:t>
                      </a: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a:lnSpc>
                          <a:spcPct val="115000"/>
                        </a:lnSpc>
                        <a:spcBef>
                          <a:spcPts val="0"/>
                        </a:spcBef>
                        <a:spcAft>
                          <a:spcPts val="0"/>
                        </a:spcAft>
                      </a:pPr>
                      <a:r>
                        <a:rPr lang="en-US" sz="1500" b="1" dirty="0" smtClean="0">
                          <a:latin typeface="Tahoma" panose="020B0604030504040204" pitchFamily="34" charset="0"/>
                          <a:ea typeface="Tahoma" panose="020B0604030504040204" pitchFamily="34" charset="0"/>
                          <a:cs typeface="Tahoma" panose="020B0604030504040204" pitchFamily="34" charset="0"/>
                        </a:rPr>
                        <a:t>IELTS</a:t>
                      </a:r>
                      <a:endParaRPr lang="en-US" sz="1500" b="1" dirty="0">
                        <a:latin typeface="Tahoma" panose="020B0604030504040204" pitchFamily="34" charset="0"/>
                        <a:ea typeface="Tahoma" panose="020B0604030504040204" pitchFamily="34" charset="0"/>
                        <a:cs typeface="Tahoma" panose="020B0604030504040204" pitchFamily="34" charset="0"/>
                      </a:endParaRP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r>
              <a:tr h="367546">
                <a:tc>
                  <a:txBody>
                    <a:bodyPr/>
                    <a:lstStyle/>
                    <a:p>
                      <a:pPr marL="0" marR="0" algn="ctr">
                        <a:lnSpc>
                          <a:spcPct val="115000"/>
                        </a:lnSpc>
                        <a:spcBef>
                          <a:spcPts val="0"/>
                        </a:spcBef>
                        <a:spcAft>
                          <a:spcPts val="0"/>
                        </a:spcAft>
                      </a:pPr>
                      <a:r>
                        <a:rPr lang="en-US" sz="1500" b="0" dirty="0">
                          <a:latin typeface="Tahoma" panose="020B0604030504040204" pitchFamily="34" charset="0"/>
                          <a:ea typeface="Tahoma" panose="020B0604030504040204" pitchFamily="34" charset="0"/>
                          <a:cs typeface="Tahoma" panose="020B0604030504040204" pitchFamily="34" charset="0"/>
                        </a:rPr>
                        <a:t>500</a:t>
                      </a: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b="0" dirty="0">
                          <a:latin typeface="Tahoma" panose="020B0604030504040204" pitchFamily="34" charset="0"/>
                          <a:ea typeface="Tahoma" panose="020B0604030504040204" pitchFamily="34" charset="0"/>
                          <a:cs typeface="Tahoma" panose="020B0604030504040204" pitchFamily="34" charset="0"/>
                        </a:rPr>
                        <a:t>450</a:t>
                      </a: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b="0" dirty="0">
                          <a:latin typeface="Tahoma" panose="020B0604030504040204" pitchFamily="34" charset="0"/>
                          <a:ea typeface="Tahoma" panose="020B0604030504040204" pitchFamily="34" charset="0"/>
                          <a:cs typeface="Tahoma" panose="020B0604030504040204" pitchFamily="34" charset="0"/>
                        </a:rPr>
                        <a:t>45</a:t>
                      </a: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500" b="0" dirty="0" smtClean="0">
                          <a:latin typeface="Tahoma" panose="020B0604030504040204" pitchFamily="34" charset="0"/>
                          <a:ea typeface="Tahoma" panose="020B0604030504040204" pitchFamily="34" charset="0"/>
                          <a:cs typeface="Tahoma" panose="020B0604030504040204" pitchFamily="34" charset="0"/>
                        </a:rPr>
                        <a:t>4.5</a:t>
                      </a:r>
                      <a:endParaRPr lang="en-US" sz="1500" b="0" dirty="0">
                        <a:latin typeface="Tahoma" panose="020B0604030504040204" pitchFamily="34" charset="0"/>
                        <a:ea typeface="Tahoma" panose="020B0604030504040204" pitchFamily="34" charset="0"/>
                        <a:cs typeface="Tahoma" panose="020B0604030504040204" pitchFamily="34" charset="0"/>
                      </a:endParaRPr>
                    </a:p>
                  </a:txBody>
                  <a:tcPr marL="97003" marR="970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TextBox 5"/>
          <p:cNvSpPr txBox="1">
            <a:spLocks noChangeArrowheads="1"/>
          </p:cNvSpPr>
          <p:nvPr/>
        </p:nvSpPr>
        <p:spPr bwMode="auto">
          <a:xfrm>
            <a:off x="-174252" y="904609"/>
            <a:ext cx="935915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rtlCol="0">
            <a:spAutoFit/>
          </a:bodyPr>
          <a:lstStyle>
            <a:lvl1pPr marL="342900" indent="-3429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1pPr>
            <a:lvl2pPr marL="742950" indent="-28575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2pPr>
            <a:lvl3pPr marL="11430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3pPr>
            <a:lvl4pPr marL="16002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4pPr>
            <a:lvl5pPr marL="20574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5pPr>
            <a:lvl6pPr marL="25146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6pPr>
            <a:lvl7pPr marL="29718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7pPr>
            <a:lvl8pPr marL="34290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8pPr>
            <a:lvl9pPr marL="38862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9pPr>
          </a:lstStyle>
          <a:p>
            <a:pPr algn="ctr">
              <a:buNone/>
            </a:pPr>
            <a:r>
              <a:rPr lang="en-US" altLang="en-US" sz="1800" b="1" i="1" dirty="0" smtClean="0">
                <a:solidFill>
                  <a:schemeClr val="tx2">
                    <a:lumMod val="75000"/>
                  </a:schemeClr>
                </a:solidFill>
                <a:latin typeface="Tahoma" pitchFamily="34" charset="0"/>
                <a:cs typeface="Tahoma" pitchFamily="34" charset="0"/>
              </a:rPr>
              <a:t>Students receive 90 hours of instruction and improve their Business </a:t>
            </a:r>
            <a:r>
              <a:rPr lang="en-US" altLang="en-US" sz="1800" b="1" i="1" dirty="0">
                <a:solidFill>
                  <a:schemeClr val="tx2">
                    <a:lumMod val="75000"/>
                  </a:schemeClr>
                </a:solidFill>
                <a:latin typeface="Tahoma" pitchFamily="34" charset="0"/>
                <a:cs typeface="Tahoma" pitchFamily="34" charset="0"/>
              </a:rPr>
              <a:t>English communication skills to advance </a:t>
            </a:r>
            <a:r>
              <a:rPr lang="en-US" altLang="en-US" sz="1800" b="1" i="1" dirty="0" smtClean="0">
                <a:solidFill>
                  <a:schemeClr val="tx2">
                    <a:lumMod val="75000"/>
                  </a:schemeClr>
                </a:solidFill>
                <a:latin typeface="Tahoma" pitchFamily="34" charset="0"/>
                <a:cs typeface="Tahoma" pitchFamily="34" charset="0"/>
              </a:rPr>
              <a:t>their career and succeed </a:t>
            </a:r>
            <a:r>
              <a:rPr lang="en-US" altLang="en-US" sz="1800" b="1" i="1" dirty="0">
                <a:solidFill>
                  <a:schemeClr val="tx2">
                    <a:lumMod val="75000"/>
                  </a:schemeClr>
                </a:solidFill>
                <a:latin typeface="Tahoma" pitchFamily="34" charset="0"/>
                <a:cs typeface="Tahoma" pitchFamily="34" charset="0"/>
              </a:rPr>
              <a:t>in one of our </a:t>
            </a:r>
            <a:r>
              <a:rPr lang="en-US" altLang="en-US" sz="1800" b="1" i="1" dirty="0" smtClean="0">
                <a:solidFill>
                  <a:schemeClr val="tx2">
                    <a:lumMod val="75000"/>
                  </a:schemeClr>
                </a:solidFill>
                <a:latin typeface="Tahoma" pitchFamily="34" charset="0"/>
                <a:cs typeface="Tahoma" pitchFamily="34" charset="0"/>
              </a:rPr>
              <a:t>ACPs</a:t>
            </a:r>
            <a:endParaRPr lang="en-US" altLang="en-US" sz="1800" b="1" i="1" dirty="0">
              <a:solidFill>
                <a:schemeClr val="tx2">
                  <a:lumMod val="75000"/>
                </a:schemeClr>
              </a:solidFill>
              <a:latin typeface="Tahoma" pitchFamily="34" charset="0"/>
              <a:cs typeface="Tahoma" pitchFamily="34" charset="0"/>
            </a:endParaRPr>
          </a:p>
        </p:txBody>
      </p:sp>
      <p:sp>
        <p:nvSpPr>
          <p:cNvPr id="5" name="Rectangle 4"/>
          <p:cNvSpPr/>
          <p:nvPr/>
        </p:nvSpPr>
        <p:spPr>
          <a:xfrm>
            <a:off x="-180976" y="1925061"/>
            <a:ext cx="4591049" cy="866904"/>
          </a:xfrm>
          <a:prstGeom prst="rect">
            <a:avLst/>
          </a:prstGeom>
        </p:spPr>
        <p:txBody>
          <a:bodyPr wrap="square">
            <a:spAutoFit/>
          </a:bodyPr>
          <a:lstStyle/>
          <a:p>
            <a:pPr lvl="1">
              <a:lnSpc>
                <a:spcPct val="150000"/>
              </a:lnSpc>
              <a:spcBef>
                <a:spcPct val="20000"/>
              </a:spcBef>
              <a:buClr>
                <a:schemeClr val="tx1"/>
              </a:buClr>
            </a:pPr>
            <a:r>
              <a:rPr lang="en-US" b="1" dirty="0" smtClean="0">
                <a:latin typeface="Tahoma" pitchFamily="34" charset="0"/>
                <a:ea typeface="Tahoma" pitchFamily="34" charset="0"/>
                <a:cs typeface="Tahoma" pitchFamily="34" charset="0"/>
              </a:rPr>
              <a:t>Students must have English </a:t>
            </a:r>
            <a:r>
              <a:rPr lang="en-US" b="1" dirty="0">
                <a:latin typeface="Tahoma" pitchFamily="34" charset="0"/>
                <a:ea typeface="Tahoma" pitchFamily="34" charset="0"/>
                <a:cs typeface="Tahoma" pitchFamily="34" charset="0"/>
              </a:rPr>
              <a:t>p</a:t>
            </a:r>
            <a:r>
              <a:rPr lang="en-US" b="1" dirty="0" smtClean="0">
                <a:latin typeface="Tahoma" pitchFamily="34" charset="0"/>
                <a:ea typeface="Tahoma" pitchFamily="34" charset="0"/>
                <a:cs typeface="Tahoma" pitchFamily="34" charset="0"/>
              </a:rPr>
              <a:t>roficiency </a:t>
            </a:r>
            <a:r>
              <a:rPr lang="en-US" b="1" u="sng" dirty="0">
                <a:latin typeface="Tahoma" pitchFamily="34" charset="0"/>
                <a:ea typeface="Tahoma" pitchFamily="34" charset="0"/>
                <a:cs typeface="Tahoma" pitchFamily="34" charset="0"/>
              </a:rPr>
              <a:t>e</a:t>
            </a:r>
            <a:r>
              <a:rPr lang="en-US" b="1" u="sng" dirty="0" smtClean="0">
                <a:latin typeface="Tahoma" pitchFamily="34" charset="0"/>
                <a:ea typeface="Tahoma" pitchFamily="34" charset="0"/>
                <a:cs typeface="Tahoma" pitchFamily="34" charset="0"/>
              </a:rPr>
              <a:t>quivalent to</a:t>
            </a:r>
            <a:r>
              <a:rPr lang="en-US" b="1" dirty="0" smtClean="0">
                <a:latin typeface="Tahoma" pitchFamily="34" charset="0"/>
                <a:ea typeface="Tahoma" pitchFamily="34" charset="0"/>
                <a:cs typeface="Tahoma" pitchFamily="34" charset="0"/>
              </a:rPr>
              <a:t>:</a:t>
            </a:r>
            <a:endParaRPr lang="en-US" b="1" dirty="0">
              <a:latin typeface="Tahoma" pitchFamily="34" charset="0"/>
              <a:ea typeface="Tahoma" pitchFamily="34" charset="0"/>
              <a:cs typeface="Tahoma"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776887714"/>
              </p:ext>
            </p:extLst>
          </p:nvPr>
        </p:nvGraphicFramePr>
        <p:xfrm>
          <a:off x="321901" y="4369082"/>
          <a:ext cx="8496299" cy="1260865"/>
        </p:xfrm>
        <a:graphic>
          <a:graphicData uri="http://schemas.openxmlformats.org/drawingml/2006/table">
            <a:tbl>
              <a:tblPr/>
              <a:tblGrid>
                <a:gridCol w="2632225"/>
                <a:gridCol w="3130214"/>
                <a:gridCol w="2733860"/>
              </a:tblGrid>
              <a:tr h="467445">
                <a:tc>
                  <a:txBody>
                    <a:bodyPr/>
                    <a:lstStyle/>
                    <a:p>
                      <a:pPr marL="0" marR="0" algn="ctr">
                        <a:lnSpc>
                          <a:spcPct val="115000"/>
                        </a:lnSpc>
                        <a:spcBef>
                          <a:spcPts val="0"/>
                        </a:spcBef>
                        <a:spcAft>
                          <a:spcPts val="0"/>
                        </a:spcAft>
                      </a:pPr>
                      <a:r>
                        <a:rPr lang="en-US" sz="1500" b="1" u="sng" dirty="0" smtClean="0">
                          <a:solidFill>
                            <a:schemeClr val="tx1"/>
                          </a:solidFill>
                          <a:latin typeface="Tahoma"/>
                          <a:ea typeface="PMingLiU"/>
                          <a:cs typeface="Tahoma"/>
                        </a:rPr>
                        <a:t>January/July</a:t>
                      </a:r>
                      <a:endParaRPr lang="en-US" sz="1500" b="1" u="sng" dirty="0">
                        <a:solidFill>
                          <a:schemeClr val="tx1"/>
                        </a:solidFill>
                        <a:latin typeface="Tahoma"/>
                        <a:ea typeface="PMingLiU"/>
                        <a:cs typeface="Tahoma"/>
                      </a:endParaRPr>
                    </a:p>
                  </a:txBody>
                  <a:tcPr marL="97000" marR="97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a:lnSpc>
                          <a:spcPct val="115000"/>
                        </a:lnSpc>
                        <a:spcBef>
                          <a:spcPts val="0"/>
                        </a:spcBef>
                        <a:spcAft>
                          <a:spcPts val="0"/>
                        </a:spcAft>
                      </a:pPr>
                      <a:r>
                        <a:rPr lang="en-US" sz="1500" b="1" u="sng" dirty="0" smtClean="0">
                          <a:solidFill>
                            <a:schemeClr val="tx1"/>
                          </a:solidFill>
                          <a:latin typeface="Tahoma"/>
                          <a:ea typeface="PMingLiU"/>
                          <a:cs typeface="Tahoma"/>
                        </a:rPr>
                        <a:t>February/August</a:t>
                      </a:r>
                      <a:endParaRPr lang="en-US" sz="1500" b="1" u="sng" dirty="0">
                        <a:solidFill>
                          <a:schemeClr val="tx1"/>
                        </a:solidFill>
                        <a:latin typeface="Tahoma"/>
                        <a:ea typeface="PMingLiU"/>
                        <a:cs typeface="Tahoma"/>
                      </a:endParaRPr>
                    </a:p>
                  </a:txBody>
                  <a:tcPr marL="97000" marR="97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a:lnSpc>
                          <a:spcPct val="115000"/>
                        </a:lnSpc>
                        <a:spcBef>
                          <a:spcPts val="0"/>
                        </a:spcBef>
                        <a:spcAft>
                          <a:spcPts val="0"/>
                        </a:spcAft>
                      </a:pPr>
                      <a:r>
                        <a:rPr lang="en-US" sz="1500" b="1" u="sng" dirty="0" smtClean="0">
                          <a:solidFill>
                            <a:schemeClr val="tx1"/>
                          </a:solidFill>
                          <a:latin typeface="Tahoma"/>
                          <a:ea typeface="PMingLiU"/>
                          <a:cs typeface="Tahoma"/>
                        </a:rPr>
                        <a:t>September</a:t>
                      </a:r>
                      <a:endParaRPr lang="en-US" sz="1500" b="1" u="sng" dirty="0">
                        <a:solidFill>
                          <a:schemeClr val="tx1"/>
                        </a:solidFill>
                        <a:latin typeface="Tahoma"/>
                        <a:ea typeface="PMingLiU"/>
                        <a:cs typeface="Tahoma"/>
                      </a:endParaRPr>
                    </a:p>
                  </a:txBody>
                  <a:tcPr marL="97000" marR="97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r>
              <a:tr h="793420">
                <a:tc>
                  <a:txBody>
                    <a:bodyPr/>
                    <a:lstStyle/>
                    <a:p>
                      <a:pPr marL="342900" marR="0" indent="-342900" algn="l">
                        <a:lnSpc>
                          <a:spcPct val="115000"/>
                        </a:lnSpc>
                        <a:spcBef>
                          <a:spcPts val="0"/>
                        </a:spcBef>
                        <a:spcAft>
                          <a:spcPts val="0"/>
                        </a:spcAft>
                        <a:buFont typeface="Arial" panose="020B0604020202020204" pitchFamily="34" charset="0"/>
                        <a:buChar char="•"/>
                      </a:pPr>
                      <a:r>
                        <a:rPr lang="en-US" sz="1500" b="0" dirty="0" smtClean="0">
                          <a:solidFill>
                            <a:schemeClr val="tx1"/>
                          </a:solidFill>
                          <a:latin typeface="Tahoma"/>
                          <a:ea typeface="PMingLiU"/>
                          <a:cs typeface="Tahoma"/>
                        </a:rPr>
                        <a:t>English</a:t>
                      </a:r>
                      <a:r>
                        <a:rPr lang="en-US" sz="1500" b="0" baseline="0" dirty="0" smtClean="0">
                          <a:solidFill>
                            <a:schemeClr val="tx1"/>
                          </a:solidFill>
                          <a:latin typeface="Tahoma"/>
                          <a:ea typeface="PMingLiU"/>
                          <a:cs typeface="Tahoma"/>
                        </a:rPr>
                        <a:t> for Finance</a:t>
                      </a:r>
                    </a:p>
                    <a:p>
                      <a:pPr marL="342900" marR="0" indent="-342900" algn="l">
                        <a:lnSpc>
                          <a:spcPct val="115000"/>
                        </a:lnSpc>
                        <a:spcBef>
                          <a:spcPts val="0"/>
                        </a:spcBef>
                        <a:spcAft>
                          <a:spcPts val="0"/>
                        </a:spcAft>
                        <a:buFont typeface="Arial" panose="020B0604020202020204" pitchFamily="34" charset="0"/>
                        <a:buChar char="•"/>
                      </a:pPr>
                      <a:r>
                        <a:rPr lang="en-US" sz="1500" b="0" baseline="0" dirty="0" smtClean="0">
                          <a:solidFill>
                            <a:schemeClr val="tx1"/>
                          </a:solidFill>
                          <a:latin typeface="Tahoma"/>
                          <a:ea typeface="PMingLiU"/>
                          <a:cs typeface="Tahoma"/>
                        </a:rPr>
                        <a:t>Leadership</a:t>
                      </a:r>
                    </a:p>
                    <a:p>
                      <a:pPr marL="342900" marR="0" indent="-342900" algn="l">
                        <a:lnSpc>
                          <a:spcPct val="115000"/>
                        </a:lnSpc>
                        <a:spcBef>
                          <a:spcPts val="0"/>
                        </a:spcBef>
                        <a:spcAft>
                          <a:spcPts val="0"/>
                        </a:spcAft>
                        <a:buFont typeface="Arial" panose="020B0604020202020204" pitchFamily="34" charset="0"/>
                        <a:buChar char="•"/>
                      </a:pPr>
                      <a:r>
                        <a:rPr lang="en-US" sz="1500" b="0" baseline="0" dirty="0" smtClean="0">
                          <a:solidFill>
                            <a:schemeClr val="tx1"/>
                          </a:solidFill>
                          <a:latin typeface="Tahoma"/>
                          <a:ea typeface="PMingLiU"/>
                          <a:cs typeface="Tahoma"/>
                        </a:rPr>
                        <a:t>Presentation Skills</a:t>
                      </a:r>
                      <a:endParaRPr lang="en-US" sz="1500" b="0" dirty="0">
                        <a:solidFill>
                          <a:schemeClr val="tx1"/>
                        </a:solidFill>
                        <a:latin typeface="Tahoma"/>
                        <a:ea typeface="PMingLiU"/>
                        <a:cs typeface="Tahoma"/>
                      </a:endParaRPr>
                    </a:p>
                  </a:txBody>
                  <a:tcPr marL="97000" marR="97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indent="-342900" algn="l">
                        <a:lnSpc>
                          <a:spcPct val="115000"/>
                        </a:lnSpc>
                        <a:spcBef>
                          <a:spcPts val="0"/>
                        </a:spcBef>
                        <a:spcAft>
                          <a:spcPts val="0"/>
                        </a:spcAft>
                        <a:buFont typeface="Arial" panose="020B0604020202020204" pitchFamily="34" charset="0"/>
                        <a:buChar char="•"/>
                      </a:pPr>
                      <a:r>
                        <a:rPr lang="en-US" sz="1500" b="0" dirty="0" smtClean="0">
                          <a:solidFill>
                            <a:schemeClr val="tx1"/>
                          </a:solidFill>
                          <a:latin typeface="Tahoma"/>
                          <a:ea typeface="PMingLiU"/>
                          <a:cs typeface="Tahoma"/>
                        </a:rPr>
                        <a:t>English for Marketing</a:t>
                      </a:r>
                    </a:p>
                    <a:p>
                      <a:pPr marL="342900" marR="0" indent="-342900" algn="l">
                        <a:lnSpc>
                          <a:spcPct val="115000"/>
                        </a:lnSpc>
                        <a:spcBef>
                          <a:spcPts val="0"/>
                        </a:spcBef>
                        <a:spcAft>
                          <a:spcPts val="0"/>
                        </a:spcAft>
                        <a:buFont typeface="Arial" panose="020B0604020202020204" pitchFamily="34" charset="0"/>
                        <a:buChar char="•"/>
                      </a:pPr>
                      <a:r>
                        <a:rPr lang="en-US" sz="1500" b="0" dirty="0" smtClean="0">
                          <a:solidFill>
                            <a:schemeClr val="tx1"/>
                          </a:solidFill>
                          <a:latin typeface="Tahoma"/>
                          <a:ea typeface="PMingLiU"/>
                          <a:cs typeface="Tahoma"/>
                        </a:rPr>
                        <a:t>Negotiation</a:t>
                      </a:r>
                    </a:p>
                    <a:p>
                      <a:pPr marL="342900" marR="0" indent="-342900" algn="l">
                        <a:lnSpc>
                          <a:spcPct val="115000"/>
                        </a:lnSpc>
                        <a:spcBef>
                          <a:spcPts val="0"/>
                        </a:spcBef>
                        <a:spcAft>
                          <a:spcPts val="0"/>
                        </a:spcAft>
                        <a:buFont typeface="Arial" panose="020B0604020202020204" pitchFamily="34" charset="0"/>
                        <a:buChar char="•"/>
                      </a:pPr>
                      <a:r>
                        <a:rPr lang="en-US" sz="1500" b="0" dirty="0" smtClean="0">
                          <a:solidFill>
                            <a:schemeClr val="tx1"/>
                          </a:solidFill>
                          <a:latin typeface="Tahoma"/>
                          <a:ea typeface="PMingLiU"/>
                          <a:cs typeface="Tahoma"/>
                        </a:rPr>
                        <a:t>Presentation Skills</a:t>
                      </a:r>
                    </a:p>
                  </a:txBody>
                  <a:tcPr marL="97000" marR="97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indent="-342900" algn="l">
                        <a:lnSpc>
                          <a:spcPct val="115000"/>
                        </a:lnSpc>
                        <a:spcBef>
                          <a:spcPts val="0"/>
                        </a:spcBef>
                        <a:spcAft>
                          <a:spcPts val="0"/>
                        </a:spcAft>
                        <a:buFont typeface="Arial" panose="020B0604020202020204" pitchFamily="34" charset="0"/>
                        <a:buChar char="•"/>
                      </a:pPr>
                      <a:r>
                        <a:rPr lang="en-US" sz="1500" b="0" dirty="0" smtClean="0">
                          <a:solidFill>
                            <a:schemeClr val="tx1"/>
                          </a:solidFill>
                          <a:latin typeface="Tahoma"/>
                          <a:ea typeface="PMingLiU"/>
                          <a:cs typeface="Tahoma"/>
                        </a:rPr>
                        <a:t>English for</a:t>
                      </a:r>
                      <a:r>
                        <a:rPr lang="en-US" sz="1500" b="0" baseline="0" dirty="0" smtClean="0">
                          <a:solidFill>
                            <a:schemeClr val="tx1"/>
                          </a:solidFill>
                          <a:latin typeface="Tahoma"/>
                          <a:ea typeface="PMingLiU"/>
                          <a:cs typeface="Tahoma"/>
                        </a:rPr>
                        <a:t> Int’l Trade</a:t>
                      </a:r>
                    </a:p>
                    <a:p>
                      <a:pPr marL="342900" marR="0" indent="-342900" algn="l">
                        <a:lnSpc>
                          <a:spcPct val="115000"/>
                        </a:lnSpc>
                        <a:spcBef>
                          <a:spcPts val="0"/>
                        </a:spcBef>
                        <a:spcAft>
                          <a:spcPts val="0"/>
                        </a:spcAft>
                        <a:buFont typeface="Arial" panose="020B0604020202020204" pitchFamily="34" charset="0"/>
                        <a:buChar char="•"/>
                      </a:pPr>
                      <a:r>
                        <a:rPr lang="en-US" sz="1500" b="0" baseline="0" dirty="0" smtClean="0">
                          <a:solidFill>
                            <a:schemeClr val="tx1"/>
                          </a:solidFill>
                          <a:latin typeface="Tahoma"/>
                          <a:ea typeface="PMingLiU"/>
                          <a:cs typeface="Tahoma"/>
                        </a:rPr>
                        <a:t>Interviewing</a:t>
                      </a:r>
                    </a:p>
                    <a:p>
                      <a:pPr marL="342900" marR="0" indent="-342900" algn="l">
                        <a:lnSpc>
                          <a:spcPct val="115000"/>
                        </a:lnSpc>
                        <a:spcBef>
                          <a:spcPts val="0"/>
                        </a:spcBef>
                        <a:spcAft>
                          <a:spcPts val="0"/>
                        </a:spcAft>
                        <a:buFont typeface="Arial" panose="020B0604020202020204" pitchFamily="34" charset="0"/>
                        <a:buChar char="•"/>
                      </a:pPr>
                      <a:r>
                        <a:rPr lang="en-US" sz="1500" b="0" baseline="0" dirty="0" smtClean="0">
                          <a:solidFill>
                            <a:schemeClr val="tx1"/>
                          </a:solidFill>
                          <a:latin typeface="Tahoma"/>
                          <a:ea typeface="PMingLiU"/>
                          <a:cs typeface="Tahoma"/>
                        </a:rPr>
                        <a:t>U.S. Corporate Culture</a:t>
                      </a:r>
                      <a:endParaRPr lang="en-US" sz="1500" b="0" dirty="0" smtClean="0">
                        <a:solidFill>
                          <a:schemeClr val="tx1"/>
                        </a:solidFill>
                        <a:latin typeface="Tahoma"/>
                        <a:ea typeface="PMingLiU"/>
                        <a:cs typeface="Tahoma"/>
                      </a:endParaRPr>
                    </a:p>
                  </a:txBody>
                  <a:tcPr marL="97000" marR="970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225799" y="3958709"/>
            <a:ext cx="2042742" cy="369332"/>
          </a:xfrm>
          <a:prstGeom prst="rect">
            <a:avLst/>
          </a:prstGeom>
          <a:noFill/>
        </p:spPr>
        <p:txBody>
          <a:bodyPr wrap="square" rtlCol="0">
            <a:spAutoFit/>
          </a:bodyPr>
          <a:lstStyle/>
          <a:p>
            <a:pPr algn="ctr"/>
            <a:r>
              <a:rPr lang="en-US" b="1" dirty="0" smtClean="0">
                <a:latin typeface="Tahoma" panose="020B0604030504040204" pitchFamily="34" charset="0"/>
                <a:ea typeface="Tahoma" panose="020B0604030504040204" pitchFamily="34" charset="0"/>
                <a:cs typeface="Tahoma" panose="020B0604030504040204" pitchFamily="34" charset="0"/>
              </a:rPr>
              <a:t>Topics Covered:</a:t>
            </a:r>
            <a:endParaRPr lang="en-US" b="1" dirty="0">
              <a:latin typeface="Tahoma" panose="020B0604030504040204" pitchFamily="34" charset="0"/>
              <a:ea typeface="Tahoma" panose="020B0604030504040204" pitchFamily="34" charset="0"/>
              <a:cs typeface="Tahoma" panose="020B0604030504040204" pitchFamily="34" charset="0"/>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0185" y="1671524"/>
            <a:ext cx="4098662" cy="1850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830185" y="3618433"/>
            <a:ext cx="4098662" cy="437095"/>
          </a:xfrm>
          <a:prstGeom prst="rect">
            <a:avLst/>
          </a:prstGeom>
          <a:solidFill>
            <a:srgbClr val="FFD243"/>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300" b="1" i="1" dirty="0" smtClean="0">
                <a:solidFill>
                  <a:schemeClr val="tx1"/>
                </a:solidFill>
                <a:latin typeface="Tahoma" panose="020B0604030504040204" pitchFamily="34" charset="0"/>
                <a:ea typeface="Tahoma" panose="020B0604030504040204" pitchFamily="34" charset="0"/>
                <a:cs typeface="Tahoma" panose="020B0604030504040204" pitchFamily="34" charset="0"/>
              </a:rPr>
              <a:t>Former BE student welcomes current students to her new </a:t>
            </a:r>
            <a:r>
              <a:rPr lang="en-US" sz="1300" b="1" i="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Havaianas</a:t>
            </a:r>
            <a:r>
              <a:rPr lang="en-US" sz="1300" b="1" i="1" dirty="0" smtClean="0">
                <a:solidFill>
                  <a:schemeClr val="tx1"/>
                </a:solidFill>
                <a:latin typeface="Tahoma" panose="020B0604030504040204" pitchFamily="34" charset="0"/>
                <a:ea typeface="Tahoma" panose="020B0604030504040204" pitchFamily="34" charset="0"/>
                <a:cs typeface="Tahoma" panose="020B0604030504040204" pitchFamily="34" charset="0"/>
              </a:rPr>
              <a:t> store in the U.S</a:t>
            </a:r>
            <a:r>
              <a:rPr lang="en-US" sz="1300" i="1"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1300" i="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14918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t="3055" b="3650"/>
          <a:stretch/>
        </p:blipFill>
        <p:spPr>
          <a:xfrm>
            <a:off x="2366404" y="1645920"/>
            <a:ext cx="4496976" cy="27969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909810" y="141641"/>
            <a:ext cx="8234189" cy="569387"/>
          </a:xfrm>
          <a:prstGeom prst="rect">
            <a:avLst/>
          </a:prstGeom>
        </p:spPr>
        <p:txBody>
          <a:bodyPr wrap="square">
            <a:spAutoFit/>
          </a:bodyPr>
          <a:lstStyle/>
          <a:p>
            <a:r>
              <a:rPr lang="en-US" sz="3100" b="1" dirty="0" smtClean="0">
                <a:solidFill>
                  <a:schemeClr val="bg1"/>
                </a:solidFill>
                <a:latin typeface="Tahoma" pitchFamily="34" charset="0"/>
                <a:ea typeface="Tahoma" pitchFamily="34" charset="0"/>
                <a:cs typeface="Tahoma" pitchFamily="34" charset="0"/>
              </a:rPr>
              <a:t>Accelerated Certificate Programs (ACPs)</a:t>
            </a:r>
            <a:endParaRPr lang="en-US" sz="3100" b="1" dirty="0">
              <a:solidFill>
                <a:schemeClr val="bg1"/>
              </a:solidFill>
              <a:latin typeface="Tahoma" pitchFamily="34" charset="0"/>
              <a:ea typeface="Tahoma" pitchFamily="34" charset="0"/>
              <a:cs typeface="Tahoma" pitchFamily="34" charset="0"/>
            </a:endParaRPr>
          </a:p>
        </p:txBody>
      </p:sp>
      <p:sp>
        <p:nvSpPr>
          <p:cNvPr id="8" name="TextBox 5"/>
          <p:cNvSpPr txBox="1">
            <a:spLocks noChangeArrowheads="1"/>
          </p:cNvSpPr>
          <p:nvPr/>
        </p:nvSpPr>
        <p:spPr bwMode="auto">
          <a:xfrm>
            <a:off x="321901" y="904610"/>
            <a:ext cx="86069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rtlCol="0">
            <a:spAutoFit/>
          </a:bodyPr>
          <a:lstStyle>
            <a:lvl1pPr marL="342900" indent="-3429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1pPr>
            <a:lvl2pPr marL="742950" indent="-28575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2pPr>
            <a:lvl3pPr marL="11430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3pPr>
            <a:lvl4pPr marL="16002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4pPr>
            <a:lvl5pPr marL="2057400" indent="-228600" algn="l" defTabSz="457200" rtl="0" eaLnBrk="1" latinLnBrk="0" hangingPunct="1">
              <a:spcBef>
                <a:spcPct val="20000"/>
              </a:spcBef>
              <a:buFont typeface="Arial"/>
              <a:buChar char="»"/>
              <a:defRPr sz="2400" kern="1200">
                <a:solidFill>
                  <a:schemeClr val="tx1"/>
                </a:solidFill>
                <a:latin typeface="Arial" charset="0"/>
                <a:ea typeface="ＭＳ Ｐゴシック" pitchFamily="34" charset="-128"/>
                <a:cs typeface="+mn-cs"/>
              </a:defRPr>
            </a:lvl5pPr>
            <a:lvl6pPr marL="25146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6pPr>
            <a:lvl7pPr marL="29718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7pPr>
            <a:lvl8pPr marL="34290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8pPr>
            <a:lvl9pPr marL="3886200" indent="-228600" algn="ctr" defTabSz="457200" rtl="0" eaLnBrk="0" fontAlgn="base" latinLnBrk="0" hangingPunct="0">
              <a:spcBef>
                <a:spcPct val="0"/>
              </a:spcBef>
              <a:spcAft>
                <a:spcPct val="0"/>
              </a:spcAft>
              <a:buFont typeface="Arial"/>
              <a:buChar char="•"/>
              <a:defRPr sz="2400" kern="1200">
                <a:solidFill>
                  <a:schemeClr val="tx1"/>
                </a:solidFill>
                <a:latin typeface="Arial" charset="0"/>
                <a:ea typeface="ＭＳ Ｐゴシック" pitchFamily="34" charset="-128"/>
                <a:cs typeface="+mn-cs"/>
              </a:defRPr>
            </a:lvl9pPr>
          </a:lstStyle>
          <a:p>
            <a:pPr algn="ctr">
              <a:buNone/>
            </a:pPr>
            <a:r>
              <a:rPr lang="en-US" altLang="en-US" sz="1800" b="1" i="1" dirty="0" smtClean="0">
                <a:solidFill>
                  <a:schemeClr val="tx2">
                    <a:lumMod val="75000"/>
                  </a:schemeClr>
                </a:solidFill>
                <a:latin typeface="Tahoma" pitchFamily="34" charset="0"/>
                <a:cs typeface="Tahoma" pitchFamily="34" charset="0"/>
              </a:rPr>
              <a:t>Specialized post-graduate programs that balance theory and practice with an emphasis on real-world experience</a:t>
            </a:r>
            <a:endParaRPr lang="en-US" altLang="en-US" sz="1800" b="1" i="1" dirty="0">
              <a:solidFill>
                <a:schemeClr val="tx2">
                  <a:lumMod val="75000"/>
                </a:schemeClr>
              </a:solidFill>
              <a:latin typeface="Tahoma" pitchFamily="34" charset="0"/>
              <a:cs typeface="Tahoma" pitchFamily="34" charset="0"/>
            </a:endParaRPr>
          </a:p>
        </p:txBody>
      </p:sp>
      <p:sp>
        <p:nvSpPr>
          <p:cNvPr id="10" name="Content Placeholder 2"/>
          <p:cNvSpPr>
            <a:spLocks noGrp="1"/>
          </p:cNvSpPr>
          <p:nvPr>
            <p:ph idx="1"/>
          </p:nvPr>
        </p:nvSpPr>
        <p:spPr>
          <a:xfrm>
            <a:off x="2366404" y="4567160"/>
            <a:ext cx="4841220" cy="1740049"/>
          </a:xfrm>
        </p:spPr>
        <p:txBody>
          <a:bodyPr>
            <a:normAutofit/>
          </a:bodyPr>
          <a:lstStyle/>
          <a:p>
            <a:pPr>
              <a:buFont typeface="Wingdings" panose="05000000000000000000" pitchFamily="2" charset="2"/>
              <a:buChar char="§"/>
            </a:pPr>
            <a:r>
              <a:rPr lang="en-US" sz="2000" b="1" dirty="0" smtClean="0">
                <a:latin typeface="Tahoma" panose="020B0604030504040204" pitchFamily="34" charset="0"/>
                <a:ea typeface="Tahoma" panose="020B0604030504040204" pitchFamily="34" charset="0"/>
                <a:cs typeface="Tahoma" panose="020B0604030504040204" pitchFamily="34" charset="0"/>
              </a:rPr>
              <a:t>3 months</a:t>
            </a:r>
          </a:p>
          <a:p>
            <a:pPr>
              <a:buFont typeface="Wingdings" panose="05000000000000000000" pitchFamily="2" charset="2"/>
              <a:buChar char="§"/>
            </a:pPr>
            <a:r>
              <a:rPr lang="en-US" sz="2000" b="1" dirty="0" smtClean="0">
                <a:latin typeface="Tahoma" panose="020B0604030504040204" pitchFamily="34" charset="0"/>
                <a:ea typeface="Tahoma" panose="020B0604030504040204" pitchFamily="34" charset="0"/>
                <a:cs typeface="Tahoma" panose="020B0604030504040204" pitchFamily="34" charset="0"/>
              </a:rPr>
              <a:t>Full-time, daytime program</a:t>
            </a:r>
          </a:p>
          <a:p>
            <a:pPr>
              <a:buFont typeface="Wingdings" panose="05000000000000000000" pitchFamily="2" charset="2"/>
              <a:buChar char="§"/>
            </a:pPr>
            <a:r>
              <a:rPr lang="en-US" sz="2000" b="1" dirty="0" smtClean="0">
                <a:latin typeface="Tahoma" panose="020B0604030504040204" pitchFamily="34" charset="0"/>
                <a:ea typeface="Tahoma" panose="020B0604030504040204" pitchFamily="34" charset="0"/>
                <a:cs typeface="Tahoma" panose="020B0604030504040204" pitchFamily="34" charset="0"/>
              </a:rPr>
              <a:t>Internship and OPT opportunities</a:t>
            </a:r>
          </a:p>
          <a:p>
            <a:pPr marL="0" indent="0" algn="ctr">
              <a:buNone/>
            </a:pPr>
            <a:endParaRPr lang="en-US" dirty="0" smtClean="0">
              <a:latin typeface="Tahoma" panose="020B0604030504040204" pitchFamily="34" charset="0"/>
              <a:ea typeface="Tahoma" panose="020B0604030504040204" pitchFamily="34" charset="0"/>
              <a:cs typeface="Tahoma" panose="020B0604030504040204" pitchFamily="34" charset="0"/>
            </a:endParaRPr>
          </a:p>
          <a:p>
            <a:pPr algn="ctr">
              <a:buFont typeface="Wingdings" panose="05000000000000000000" pitchFamily="2" charset="2"/>
              <a:buChar char="§"/>
            </a:pPr>
            <a:endParaRPr lang="en-US" dirty="0" smtClean="0">
              <a:latin typeface="Tahoma" panose="020B0604030504040204" pitchFamily="34" charset="0"/>
              <a:ea typeface="Tahoma" panose="020B0604030504040204" pitchFamily="34" charset="0"/>
              <a:cs typeface="Tahoma" panose="020B0604030504040204" pitchFamily="34" charset="0"/>
            </a:endParaRPr>
          </a:p>
          <a:p>
            <a:pPr algn="ctr">
              <a:buFont typeface="Wingdings" panose="05000000000000000000" pitchFamily="2" charset="2"/>
              <a:buChar cha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624538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adminDay3 cmyk b.t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602302">
            <a:off x="5762289" y="3292084"/>
            <a:ext cx="3153571" cy="2333884"/>
          </a:xfrm>
          <a:prstGeom prst="rect">
            <a:avLst/>
          </a:prstGeom>
          <a:solidFill>
            <a:srgbClr val="FFFFFF">
              <a:shade val="85000"/>
            </a:srgbClr>
          </a:solidFill>
          <a:ln w="1905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6" name="Rectangle 3"/>
          <p:cNvSpPr txBox="1">
            <a:spLocks noChangeArrowheads="1"/>
          </p:cNvSpPr>
          <p:nvPr/>
        </p:nvSpPr>
        <p:spPr>
          <a:xfrm>
            <a:off x="342338" y="921084"/>
            <a:ext cx="5240681" cy="5853607"/>
          </a:xfrm>
          <a:prstGeom prst="rect">
            <a:avLst/>
          </a:prstGeom>
        </p:spPr>
        <p:txBody>
          <a:bodyPr vert="horz" lIns="91440" tIns="45720" rIns="91440" bIns="45720" rtlCol="0">
            <a:normAutofit fontScale="3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nSpc>
                <a:spcPct val="120000"/>
              </a:lnSpc>
              <a:spcBef>
                <a:spcPts val="0"/>
              </a:spcBef>
              <a:buClr>
                <a:schemeClr val="tx1"/>
              </a:buClr>
              <a:buNone/>
            </a:pPr>
            <a:r>
              <a:rPr lang="en-US" sz="7200" b="1" i="1" dirty="0" smtClean="0">
                <a:solidFill>
                  <a:schemeClr val="tx2">
                    <a:lumMod val="75000"/>
                  </a:schemeClr>
                </a:solidFill>
                <a:latin typeface="Tahoma" pitchFamily="34" charset="0"/>
                <a:ea typeface="Tahoma" pitchFamily="34" charset="0"/>
                <a:cs typeface="Tahoma" pitchFamily="34" charset="0"/>
              </a:rPr>
              <a:t>You have </a:t>
            </a:r>
            <a:r>
              <a:rPr lang="en-US" sz="7200" b="1" i="1" dirty="0" smtClean="0">
                <a:solidFill>
                  <a:schemeClr val="tx2">
                    <a:lumMod val="75000"/>
                  </a:schemeClr>
                </a:solidFill>
                <a:latin typeface="Tahoma" pitchFamily="34" charset="0"/>
                <a:ea typeface="Tahoma" pitchFamily="34" charset="0"/>
                <a:cs typeface="Tahoma" pitchFamily="34" charset="0"/>
              </a:rPr>
              <a:t>the opportunity to:</a:t>
            </a:r>
          </a:p>
          <a:p>
            <a:pPr marL="0" indent="0">
              <a:lnSpc>
                <a:spcPct val="120000"/>
              </a:lnSpc>
              <a:spcBef>
                <a:spcPts val="0"/>
              </a:spcBef>
              <a:buClr>
                <a:schemeClr val="tx1"/>
              </a:buClr>
              <a:buNone/>
            </a:pPr>
            <a:endParaRPr lang="en-US" sz="7200" b="1" i="1" dirty="0" smtClean="0">
              <a:solidFill>
                <a:schemeClr val="tx2">
                  <a:lumMod val="75000"/>
                </a:schemeClr>
              </a:solidFill>
              <a:latin typeface="Tahoma" pitchFamily="34" charset="0"/>
              <a:ea typeface="Tahoma" pitchFamily="34" charset="0"/>
              <a:cs typeface="Tahoma" pitchFamily="34" charset="0"/>
            </a:endParaRP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Enhance</a:t>
            </a:r>
            <a:r>
              <a:rPr lang="en-US" sz="6200" dirty="0">
                <a:latin typeface="Tahoma" pitchFamily="34" charset="0"/>
                <a:ea typeface="Tahoma" pitchFamily="34" charset="0"/>
                <a:cs typeface="Tahoma" pitchFamily="34" charset="0"/>
              </a:rPr>
              <a:t> the value of their </a:t>
            </a:r>
            <a:r>
              <a:rPr lang="en-US" sz="6200" dirty="0" smtClean="0">
                <a:latin typeface="Tahoma" pitchFamily="34" charset="0"/>
                <a:ea typeface="Tahoma" pitchFamily="34" charset="0"/>
                <a:cs typeface="Tahoma" pitchFamily="34" charset="0"/>
              </a:rPr>
              <a:t>degree</a:t>
            </a: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Update</a:t>
            </a:r>
            <a:r>
              <a:rPr lang="en-US" sz="6200" dirty="0">
                <a:latin typeface="Tahoma" pitchFamily="34" charset="0"/>
                <a:ea typeface="Tahoma" pitchFamily="34" charset="0"/>
                <a:cs typeface="Tahoma" pitchFamily="34" charset="0"/>
              </a:rPr>
              <a:t> their professional knowledge and </a:t>
            </a:r>
            <a:r>
              <a:rPr lang="en-US" sz="6200" dirty="0" smtClean="0">
                <a:latin typeface="Tahoma" pitchFamily="34" charset="0"/>
                <a:ea typeface="Tahoma" pitchFamily="34" charset="0"/>
                <a:cs typeface="Tahoma" pitchFamily="34" charset="0"/>
              </a:rPr>
              <a:t>skills</a:t>
            </a: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Participate</a:t>
            </a:r>
            <a:r>
              <a:rPr lang="en-US" sz="6200" dirty="0">
                <a:latin typeface="Tahoma" pitchFamily="34" charset="0"/>
                <a:ea typeface="Tahoma" pitchFamily="34" charset="0"/>
                <a:cs typeface="Tahoma" pitchFamily="34" charset="0"/>
              </a:rPr>
              <a:t> in fieldtrips to American </a:t>
            </a:r>
            <a:r>
              <a:rPr lang="en-US" sz="6200" dirty="0" smtClean="0">
                <a:latin typeface="Tahoma" pitchFamily="34" charset="0"/>
                <a:ea typeface="Tahoma" pitchFamily="34" charset="0"/>
                <a:cs typeface="Tahoma" pitchFamily="34" charset="0"/>
              </a:rPr>
              <a:t>companies</a:t>
            </a: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Develop</a:t>
            </a:r>
            <a:r>
              <a:rPr lang="en-US" sz="6200" dirty="0">
                <a:latin typeface="Tahoma" pitchFamily="34" charset="0"/>
                <a:ea typeface="Tahoma" pitchFamily="34" charset="0"/>
                <a:cs typeface="Tahoma" pitchFamily="34" charset="0"/>
              </a:rPr>
              <a:t> a professional </a:t>
            </a:r>
            <a:r>
              <a:rPr lang="en-US" sz="6200" dirty="0" smtClean="0">
                <a:latin typeface="Tahoma" pitchFamily="34" charset="0"/>
                <a:ea typeface="Tahoma" pitchFamily="34" charset="0"/>
                <a:cs typeface="Tahoma" pitchFamily="34" charset="0"/>
              </a:rPr>
              <a:t>network</a:t>
            </a: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Gain</a:t>
            </a:r>
            <a:r>
              <a:rPr lang="en-US" sz="6200" dirty="0">
                <a:latin typeface="Tahoma" pitchFamily="34" charset="0"/>
                <a:ea typeface="Tahoma" pitchFamily="34" charset="0"/>
                <a:cs typeface="Tahoma" pitchFamily="34" charset="0"/>
              </a:rPr>
              <a:t> practical experience with an </a:t>
            </a:r>
            <a:r>
              <a:rPr lang="en-US" sz="6200" dirty="0" smtClean="0">
                <a:latin typeface="Tahoma" pitchFamily="34" charset="0"/>
                <a:ea typeface="Tahoma" pitchFamily="34" charset="0"/>
                <a:cs typeface="Tahoma" pitchFamily="34" charset="0"/>
              </a:rPr>
              <a:t>internship</a:t>
            </a: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Take advantage </a:t>
            </a:r>
            <a:r>
              <a:rPr lang="en-US" sz="6200" dirty="0">
                <a:latin typeface="Tahoma" pitchFamily="34" charset="0"/>
                <a:ea typeface="Tahoma" pitchFamily="34" charset="0"/>
                <a:cs typeface="Tahoma" pitchFamily="34" charset="0"/>
              </a:rPr>
              <a:t>of Optional Practical Training (OPT</a:t>
            </a:r>
            <a:r>
              <a:rPr lang="en-US" sz="6200" dirty="0" smtClean="0">
                <a:latin typeface="Tahoma" pitchFamily="34" charset="0"/>
                <a:ea typeface="Tahoma" pitchFamily="34" charset="0"/>
                <a:cs typeface="Tahoma" pitchFamily="34" charset="0"/>
              </a:rPr>
              <a:t>)</a:t>
            </a:r>
          </a:p>
          <a:p>
            <a:pPr>
              <a:lnSpc>
                <a:spcPct val="120000"/>
              </a:lnSpc>
              <a:spcBef>
                <a:spcPts val="0"/>
              </a:spcBef>
              <a:buClr>
                <a:schemeClr val="tx1"/>
              </a:buClr>
              <a:buFont typeface="Wingdings" panose="05000000000000000000" pitchFamily="2" charset="2"/>
              <a:buChar char="§"/>
            </a:pPr>
            <a:r>
              <a:rPr lang="en-US" sz="6200" b="1" dirty="0">
                <a:latin typeface="Tahoma" pitchFamily="34" charset="0"/>
                <a:ea typeface="Tahoma" pitchFamily="34" charset="0"/>
                <a:cs typeface="Tahoma" pitchFamily="34" charset="0"/>
              </a:rPr>
              <a:t>Earn </a:t>
            </a:r>
            <a:r>
              <a:rPr lang="en-US" sz="6200" dirty="0">
                <a:latin typeface="Tahoma" pitchFamily="34" charset="0"/>
                <a:ea typeface="Tahoma" pitchFamily="34" charset="0"/>
                <a:cs typeface="Tahoma" pitchFamily="34" charset="0"/>
              </a:rPr>
              <a:t>a post-graduate certificate from one of the top </a:t>
            </a:r>
            <a:r>
              <a:rPr lang="en-US" sz="6200" dirty="0" smtClean="0">
                <a:latin typeface="Tahoma" pitchFamily="34" charset="0"/>
                <a:ea typeface="Tahoma" pitchFamily="34" charset="0"/>
                <a:cs typeface="Tahoma" pitchFamily="34" charset="0"/>
              </a:rPr>
              <a:t>50 </a:t>
            </a:r>
            <a:r>
              <a:rPr lang="en-US" sz="6200" dirty="0">
                <a:latin typeface="Tahoma" pitchFamily="34" charset="0"/>
                <a:ea typeface="Tahoma" pitchFamily="34" charset="0"/>
                <a:cs typeface="Tahoma" pitchFamily="34" charset="0"/>
              </a:rPr>
              <a:t>universities in the </a:t>
            </a:r>
            <a:r>
              <a:rPr lang="en-US" sz="6200" dirty="0" smtClean="0">
                <a:latin typeface="Tahoma" pitchFamily="34" charset="0"/>
                <a:ea typeface="Tahoma" pitchFamily="34" charset="0"/>
                <a:cs typeface="Tahoma" pitchFamily="34" charset="0"/>
              </a:rPr>
              <a:t>world</a:t>
            </a:r>
            <a:endParaRPr lang="en-US" sz="6200" dirty="0">
              <a:latin typeface="Tahoma" pitchFamily="34" charset="0"/>
              <a:ea typeface="Tahoma" pitchFamily="34" charset="0"/>
              <a:cs typeface="Tahoma" pitchFamily="34" charset="0"/>
            </a:endParaRPr>
          </a:p>
          <a:p>
            <a:pPr>
              <a:lnSpc>
                <a:spcPct val="220000"/>
              </a:lnSpc>
              <a:spcBef>
                <a:spcPts val="0"/>
              </a:spcBef>
              <a:buClr>
                <a:schemeClr val="tx1"/>
              </a:buClr>
              <a:buFont typeface="Wingdings" panose="05000000000000000000" pitchFamily="2" charset="2"/>
              <a:buChar char="§"/>
            </a:pPr>
            <a:endParaRPr lang="en-US" sz="8000" dirty="0">
              <a:latin typeface="Tahoma" pitchFamily="34" charset="0"/>
              <a:ea typeface="Tahoma" pitchFamily="34" charset="0"/>
              <a:cs typeface="Tahoma" pitchFamily="34" charset="0"/>
            </a:endParaRPr>
          </a:p>
          <a:p>
            <a:pPr marL="0" indent="0">
              <a:lnSpc>
                <a:spcPct val="220000"/>
              </a:lnSpc>
              <a:spcBef>
                <a:spcPts val="0"/>
              </a:spcBef>
              <a:buClr>
                <a:schemeClr val="tx1"/>
              </a:buClr>
              <a:buNone/>
            </a:pPr>
            <a:endParaRPr lang="en-US" sz="8000" dirty="0">
              <a:latin typeface="Tahoma" pitchFamily="34" charset="0"/>
              <a:ea typeface="Tahoma" pitchFamily="34" charset="0"/>
              <a:cs typeface="Tahoma" pitchFamily="34" charset="0"/>
            </a:endParaRPr>
          </a:p>
        </p:txBody>
      </p:sp>
      <p:sp>
        <p:nvSpPr>
          <p:cNvPr id="5" name="Title 1"/>
          <p:cNvSpPr>
            <a:spLocks noGrp="1"/>
          </p:cNvSpPr>
          <p:nvPr>
            <p:ph type="title"/>
          </p:nvPr>
        </p:nvSpPr>
        <p:spPr>
          <a:xfrm>
            <a:off x="919980" y="1"/>
            <a:ext cx="8414519"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ACP Benefits </a:t>
            </a:r>
            <a:endParaRPr lang="en-US" sz="3200" b="1" dirty="0">
              <a:solidFill>
                <a:schemeClr val="bg1"/>
              </a:solidFill>
              <a:latin typeface="Tahoma" pitchFamily="34" charset="0"/>
              <a:ea typeface="Tahoma" pitchFamily="34" charset="0"/>
              <a:cs typeface="Tahoma" pitchFamily="34" charset="0"/>
            </a:endParaRPr>
          </a:p>
        </p:txBody>
      </p:sp>
      <p:pic>
        <p:nvPicPr>
          <p:cNvPr id="7" name="Picture 2" descr="I:\DATA\ESL\Marketing\Photos\Jenna Favorite Photos\CDP\Students with certificat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8743" y="1134148"/>
            <a:ext cx="3356386" cy="2232128"/>
          </a:xfrm>
          <a:prstGeom prst="rect">
            <a:avLst/>
          </a:prstGeom>
          <a:solidFill>
            <a:srgbClr val="FFFFFF">
              <a:shade val="85000"/>
            </a:srgbClr>
          </a:solidFill>
          <a:ln w="190500" cap="sq">
            <a:solidFill>
              <a:schemeClr val="accent1"/>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6050898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21516"/>
            <a:ext cx="8414519"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ACP Options</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029073"/>
            <a:ext cx="7876358" cy="4681538"/>
          </a:xfrm>
        </p:spPr>
        <p:txBody>
          <a:bodyPr>
            <a:noAutofit/>
          </a:bodyPr>
          <a:lstStyle/>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Business </a:t>
            </a:r>
            <a:r>
              <a:rPr lang="en-US" sz="1900" b="1" dirty="0" smtClean="0">
                <a:latin typeface="Tahoma" pitchFamily="34" charset="0"/>
                <a:ea typeface="Tahoma" pitchFamily="34" charset="0"/>
                <a:cs typeface="Tahoma" pitchFamily="34" charset="0"/>
              </a:rPr>
              <a:t>Administration</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International Business Operations and Management</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International Finance</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International Business </a:t>
            </a:r>
            <a:r>
              <a:rPr lang="en-US" sz="1900" b="1" dirty="0" smtClean="0">
                <a:latin typeface="Tahoma" pitchFamily="34" charset="0"/>
                <a:ea typeface="Tahoma" pitchFamily="34" charset="0"/>
                <a:cs typeface="Tahoma" pitchFamily="34" charset="0"/>
              </a:rPr>
              <a:t>Law</a:t>
            </a:r>
          </a:p>
          <a:p>
            <a:pPr>
              <a:buClr>
                <a:schemeClr val="tx2"/>
              </a:buClr>
              <a:buFont typeface="Wingdings" pitchFamily="2" charset="2"/>
              <a:buChar char="§"/>
            </a:pPr>
            <a:r>
              <a:rPr lang="en-US" sz="1900" b="1" dirty="0">
                <a:latin typeface="Tahoma" pitchFamily="34" charset="0"/>
                <a:ea typeface="Tahoma" pitchFamily="34" charset="0"/>
                <a:cs typeface="Tahoma" pitchFamily="34" charset="0"/>
              </a:rPr>
              <a:t>Global Human Resources </a:t>
            </a:r>
            <a:r>
              <a:rPr lang="en-US" sz="1900" b="1" dirty="0" smtClean="0">
                <a:latin typeface="Tahoma" pitchFamily="34" charset="0"/>
                <a:ea typeface="Tahoma" pitchFamily="34" charset="0"/>
                <a:cs typeface="Tahoma" pitchFamily="34" charset="0"/>
              </a:rPr>
              <a:t>Management</a:t>
            </a:r>
            <a:endParaRPr lang="en-US" sz="1900" b="1" dirty="0" smtClean="0">
              <a:latin typeface="Tahoma" pitchFamily="34" charset="0"/>
              <a:ea typeface="Tahoma" pitchFamily="34" charset="0"/>
              <a:cs typeface="Tahoma" pitchFamily="34" charset="0"/>
            </a:endParaRP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Marketing</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Media and Global Communications</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International Tourism &amp; Hotel Management</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Project Management</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Communications and Embedded Systems Design Engineering</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TEFL (Teaching English as a Foreign Language)</a:t>
            </a:r>
          </a:p>
          <a:p>
            <a:pPr eaLnBrk="1" hangingPunct="1">
              <a:buClr>
                <a:schemeClr val="tx2"/>
              </a:buClr>
              <a:buFont typeface="Wingdings" pitchFamily="2" charset="2"/>
              <a:buChar char="§"/>
            </a:pPr>
            <a:r>
              <a:rPr lang="en-US" sz="1900" b="1" dirty="0" smtClean="0">
                <a:latin typeface="Tahoma" pitchFamily="34" charset="0"/>
                <a:ea typeface="Tahoma" pitchFamily="34" charset="0"/>
                <a:cs typeface="Tahoma" pitchFamily="34" charset="0"/>
              </a:rPr>
              <a:t>Data Science &amp; Predictive Analytics for Business Professionals – </a:t>
            </a:r>
            <a:r>
              <a:rPr lang="en-US" sz="1900" b="1" i="1" dirty="0" smtClean="0">
                <a:solidFill>
                  <a:srgbClr val="C00000"/>
                </a:solidFill>
                <a:latin typeface="Tahoma" pitchFamily="34" charset="0"/>
                <a:ea typeface="Tahoma" pitchFamily="34" charset="0"/>
                <a:cs typeface="Tahoma" pitchFamily="34" charset="0"/>
              </a:rPr>
              <a:t>Coming Winter 2016!</a:t>
            </a:r>
          </a:p>
          <a:p>
            <a:pPr eaLnBrk="1" hangingPunct="1">
              <a:buClrTx/>
              <a:buFontTx/>
              <a:buNone/>
            </a:pPr>
            <a:endParaRPr lang="en-US" sz="1900" b="1" dirty="0" smtClean="0">
              <a:latin typeface="Tahoma" pitchFamily="34" charset="0"/>
              <a:ea typeface="Tahoma" pitchFamily="34" charset="0"/>
              <a:cs typeface="Tahoma" pitchFamily="34" charset="0"/>
            </a:endParaRPr>
          </a:p>
          <a:p>
            <a:pPr eaLnBrk="1" hangingPunct="1">
              <a:buClrTx/>
              <a:buFontTx/>
              <a:buNone/>
            </a:pPr>
            <a:endParaRPr lang="en-US" sz="19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1900" b="1" dirty="0" smtClean="0">
              <a:latin typeface="Tahoma" pitchFamily="34" charset="0"/>
              <a:ea typeface="Tahoma" pitchFamily="34" charset="0"/>
              <a:cs typeface="Tahoma" pitchFamily="34" charset="0"/>
            </a:endParaRPr>
          </a:p>
          <a:p>
            <a:pPr eaLnBrk="1" hangingPunct="1"/>
            <a:endParaRPr lang="en-US" sz="19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9767461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Business Administration</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681538"/>
          </a:xfrm>
        </p:spPr>
        <p:txBody>
          <a:bodyPr>
            <a:noAutofit/>
          </a:bodyPr>
          <a:lstStyle/>
          <a:p>
            <a:pPr marL="0" indent="0">
              <a:buNone/>
            </a:pPr>
            <a:r>
              <a:rPr lang="en-US" sz="1800" dirty="0" smtClean="0">
                <a:latin typeface="Tahoma" pitchFamily="34" charset="0"/>
                <a:ea typeface="Tahoma" pitchFamily="34" charset="0"/>
                <a:cs typeface="Tahoma" pitchFamily="34" charset="0"/>
              </a:rPr>
              <a:t>Learn </a:t>
            </a:r>
            <a:r>
              <a:rPr lang="en-US" sz="1800" dirty="0">
                <a:latin typeface="Tahoma" pitchFamily="34" charset="0"/>
                <a:ea typeface="Tahoma" pitchFamily="34" charset="0"/>
                <a:cs typeface="Tahoma" pitchFamily="34" charset="0"/>
              </a:rPr>
              <a:t>to work in teams, become an effective manager, and obtain a strong foundation in business functions and analysis in the ACP Business Administration</a:t>
            </a:r>
            <a:r>
              <a:rPr lang="en-US" sz="1800" dirty="0" smtClean="0">
                <a:latin typeface="Tahoma" pitchFamily="34" charset="0"/>
                <a:ea typeface="Tahoma" pitchFamily="34" charset="0"/>
                <a:cs typeface="Tahoma" pitchFamily="34" charset="0"/>
              </a:rPr>
              <a:t>.</a:t>
            </a:r>
          </a:p>
          <a:p>
            <a:pPr marL="0" indent="0">
              <a:buNone/>
            </a:pPr>
            <a:endParaRPr lang="en-US" sz="1800" dirty="0" smtClean="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pPr>
              <a:buFont typeface="Wingdings" pitchFamily="2" charset="2"/>
              <a:buChar char="§"/>
              <a:defRPr/>
            </a:pPr>
            <a:r>
              <a:rPr lang="en-US" sz="1800" dirty="0">
                <a:latin typeface="Tahoma" pitchFamily="34" charset="0"/>
                <a:ea typeface="Tahoma" pitchFamily="34" charset="0"/>
                <a:cs typeface="Tahoma" pitchFamily="34" charset="0"/>
              </a:rPr>
              <a:t>Entrepreneurship</a:t>
            </a:r>
          </a:p>
          <a:p>
            <a:pPr>
              <a:buFont typeface="Wingdings" pitchFamily="2" charset="2"/>
              <a:buChar char="§"/>
              <a:defRPr/>
            </a:pPr>
            <a:r>
              <a:rPr lang="en-US" sz="1800" dirty="0">
                <a:latin typeface="Tahoma" pitchFamily="34" charset="0"/>
                <a:ea typeface="Tahoma" pitchFamily="34" charset="0"/>
                <a:cs typeface="Tahoma" pitchFamily="34" charset="0"/>
              </a:rPr>
              <a:t>Finance for the Non-Financial Business Person</a:t>
            </a:r>
          </a:p>
          <a:p>
            <a:pPr>
              <a:buFont typeface="Wingdings" pitchFamily="2" charset="2"/>
              <a:buChar char="§"/>
              <a:defRPr/>
            </a:pPr>
            <a:r>
              <a:rPr lang="en-US" sz="1800" dirty="0">
                <a:latin typeface="Tahoma" pitchFamily="34" charset="0"/>
                <a:ea typeface="Tahoma" pitchFamily="34" charset="0"/>
                <a:cs typeface="Tahoma" pitchFamily="34" charset="0"/>
              </a:rPr>
              <a:t>Essentials of Management</a:t>
            </a:r>
          </a:p>
          <a:p>
            <a:pPr>
              <a:buFont typeface="Wingdings" pitchFamily="2" charset="2"/>
              <a:buChar char="§"/>
              <a:defRPr/>
            </a:pPr>
            <a:r>
              <a:rPr lang="en-US" sz="1800" dirty="0">
                <a:latin typeface="Tahoma" pitchFamily="34" charset="0"/>
                <a:ea typeface="Tahoma" pitchFamily="34" charset="0"/>
                <a:cs typeface="Tahoma" pitchFamily="34" charset="0"/>
              </a:rPr>
              <a:t>Success Strategies for E-Business</a:t>
            </a:r>
          </a:p>
          <a:p>
            <a:pPr>
              <a:buFont typeface="Wingdings" pitchFamily="2" charset="2"/>
              <a:buChar char="§"/>
              <a:defRPr/>
            </a:pPr>
            <a:r>
              <a:rPr lang="en-US" sz="1800" dirty="0">
                <a:latin typeface="Tahoma" pitchFamily="34" charset="0"/>
                <a:ea typeface="Tahoma" pitchFamily="34" charset="0"/>
                <a:cs typeface="Tahoma" pitchFamily="34" charset="0"/>
              </a:rPr>
              <a:t>Communication in the Business Environment</a:t>
            </a:r>
          </a:p>
          <a:p>
            <a:pPr>
              <a:buFont typeface="Wingdings" pitchFamily="2" charset="2"/>
              <a:buChar char="§"/>
              <a:defRPr/>
            </a:pPr>
            <a:r>
              <a:rPr lang="en-US" sz="1800" dirty="0">
                <a:latin typeface="Tahoma" pitchFamily="34" charset="0"/>
                <a:ea typeface="Tahoma" pitchFamily="34" charset="0"/>
                <a:cs typeface="Tahoma" pitchFamily="34" charset="0"/>
              </a:rPr>
              <a:t>Strategic Planning</a:t>
            </a:r>
          </a:p>
          <a:p>
            <a:pPr eaLnBrk="1" hangingPunct="1"/>
            <a:endParaRPr lang="en-US" sz="21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6125419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4255" y="0"/>
            <a:ext cx="857249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Int’l Business Operations &amp; </a:t>
            </a:r>
            <a:r>
              <a:rPr lang="en-US" sz="3200" b="1" dirty="0" err="1" smtClean="0">
                <a:solidFill>
                  <a:schemeClr val="bg1"/>
                </a:solidFill>
                <a:latin typeface="Tahoma" pitchFamily="34" charset="0"/>
                <a:ea typeface="Tahoma" pitchFamily="34" charset="0"/>
                <a:cs typeface="Tahoma" pitchFamily="34" charset="0"/>
              </a:rPr>
              <a:t>Mgmt</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681538"/>
          </a:xfrm>
        </p:spPr>
        <p:txBody>
          <a:bodyPr>
            <a:noAutofit/>
          </a:bodyPr>
          <a:lstStyle/>
          <a:p>
            <a:pPr>
              <a:lnSpc>
                <a:spcPct val="80000"/>
              </a:lnSpc>
              <a:buClr>
                <a:schemeClr val="tx1"/>
              </a:buClr>
              <a:buNone/>
            </a:pPr>
            <a:r>
              <a:rPr lang="en-US" sz="1800" dirty="0" smtClean="0">
                <a:latin typeface="Tahoma" pitchFamily="34" charset="0"/>
                <a:ea typeface="Tahoma" pitchFamily="34" charset="0"/>
                <a:cs typeface="Tahoma" pitchFamily="34" charset="0"/>
              </a:rPr>
              <a:t>	Develop </a:t>
            </a:r>
            <a:r>
              <a:rPr lang="en-US" sz="1800" dirty="0">
                <a:latin typeface="Tahoma" pitchFamily="34" charset="0"/>
                <a:ea typeface="Tahoma" pitchFamily="34" charset="0"/>
                <a:cs typeface="Tahoma" pitchFamily="34" charset="0"/>
              </a:rPr>
              <a:t>and present a comprehensive business plan focused </a:t>
            </a:r>
            <a:r>
              <a:rPr lang="en-US" sz="1800" dirty="0" smtClean="0">
                <a:latin typeface="Tahoma" pitchFamily="34" charset="0"/>
                <a:ea typeface="Tahoma" pitchFamily="34" charset="0"/>
                <a:cs typeface="Tahoma" pitchFamily="34" charset="0"/>
              </a:rPr>
              <a:t>on data obtained </a:t>
            </a:r>
            <a:r>
              <a:rPr lang="en-US" sz="1800" dirty="0">
                <a:latin typeface="Tahoma" pitchFamily="34" charset="0"/>
                <a:ea typeface="Tahoma" pitchFamily="34" charset="0"/>
                <a:cs typeface="Tahoma" pitchFamily="34" charset="0"/>
              </a:rPr>
              <a:t>through financial requirements and consumer research. Develop specific skills in the areas of international marketing, management, finance and business negotiations. </a:t>
            </a:r>
          </a:p>
          <a:p>
            <a:pPr marL="0" indent="0">
              <a:buNone/>
              <a:defRPr/>
            </a:pPr>
            <a:endParaRPr lang="en-US" sz="1800" b="1" u="sng" dirty="0" smtClean="0">
              <a:latin typeface="Tahoma" pitchFamily="34" charset="0"/>
              <a:ea typeface="Tahoma" pitchFamily="34" charset="0"/>
              <a:cs typeface="Tahoma" pitchFamily="34" charset="0"/>
            </a:endParaRPr>
          </a:p>
          <a:p>
            <a:pPr marL="0" indent="0">
              <a:buNone/>
              <a:defRPr/>
            </a:pPr>
            <a:r>
              <a:rPr lang="en-US" sz="1800" b="1" u="sng" dirty="0" smtClean="0">
                <a:latin typeface="Tahoma" pitchFamily="34" charset="0"/>
                <a:ea typeface="Tahoma" pitchFamily="34" charset="0"/>
                <a:cs typeface="Tahoma" pitchFamily="34" charset="0"/>
              </a:rPr>
              <a:t>Courses </a:t>
            </a:r>
            <a:r>
              <a:rPr lang="en-US" sz="1800" b="1" u="sng" dirty="0">
                <a:latin typeface="Tahoma" pitchFamily="34" charset="0"/>
                <a:ea typeface="Tahoma" pitchFamily="34" charset="0"/>
                <a:cs typeface="Tahoma" pitchFamily="34" charset="0"/>
              </a:rPr>
              <a:t>Include:</a:t>
            </a:r>
          </a:p>
          <a:p>
            <a:pPr>
              <a:buFont typeface="Wingdings" pitchFamily="2" charset="2"/>
              <a:buChar char="§"/>
              <a:defRPr/>
            </a:pPr>
            <a:r>
              <a:rPr lang="en-US" sz="1800" dirty="0">
                <a:latin typeface="Tahoma" pitchFamily="34" charset="0"/>
                <a:ea typeface="Tahoma" pitchFamily="34" charset="0"/>
                <a:cs typeface="Tahoma" pitchFamily="34" charset="0"/>
              </a:rPr>
              <a:t>International Business: Strategy and Structure</a:t>
            </a:r>
          </a:p>
          <a:p>
            <a:pPr>
              <a:buFont typeface="Wingdings" pitchFamily="2" charset="2"/>
              <a:buChar char="§"/>
              <a:defRPr/>
            </a:pPr>
            <a:r>
              <a:rPr lang="en-US" sz="1800" dirty="0">
                <a:latin typeface="Tahoma" pitchFamily="34" charset="0"/>
                <a:ea typeface="Tahoma" pitchFamily="34" charset="0"/>
                <a:cs typeface="Tahoma" pitchFamily="34" charset="0"/>
              </a:rPr>
              <a:t>International Finance: Techniques and Operations</a:t>
            </a:r>
          </a:p>
          <a:p>
            <a:pPr>
              <a:buFont typeface="Wingdings" pitchFamily="2" charset="2"/>
              <a:buChar char="§"/>
              <a:defRPr/>
            </a:pPr>
            <a:r>
              <a:rPr lang="en-US" sz="1800" dirty="0">
                <a:latin typeface="Tahoma" pitchFamily="34" charset="0"/>
                <a:ea typeface="Tahoma" pitchFamily="34" charset="0"/>
                <a:cs typeface="Tahoma" pitchFamily="34" charset="0"/>
              </a:rPr>
              <a:t>International Marketing: Globalization and Localization</a:t>
            </a:r>
          </a:p>
          <a:p>
            <a:pPr>
              <a:buFont typeface="Wingdings" pitchFamily="2" charset="2"/>
              <a:buChar char="§"/>
              <a:defRPr/>
            </a:pPr>
            <a:r>
              <a:rPr lang="en-US" sz="1800" dirty="0">
                <a:latin typeface="Tahoma" pitchFamily="34" charset="0"/>
                <a:ea typeface="Tahoma" pitchFamily="34" charset="0"/>
                <a:cs typeface="Tahoma" pitchFamily="34" charset="0"/>
              </a:rPr>
              <a:t>Cross Cultural Communications and Negotiations</a:t>
            </a:r>
          </a:p>
          <a:p>
            <a:pPr>
              <a:buFont typeface="Wingdings" pitchFamily="2" charset="2"/>
              <a:buChar char="§"/>
              <a:defRPr/>
            </a:pPr>
            <a:r>
              <a:rPr lang="en-US" sz="1800" dirty="0">
                <a:latin typeface="Tahoma" pitchFamily="34" charset="0"/>
                <a:ea typeface="Tahoma" pitchFamily="34" charset="0"/>
                <a:cs typeface="Tahoma" pitchFamily="34" charset="0"/>
              </a:rPr>
              <a:t>Import/Export: International Logistics and Supply Chain Management</a:t>
            </a:r>
          </a:p>
          <a:p>
            <a:pPr>
              <a:buFont typeface="Wingdings" pitchFamily="2" charset="2"/>
              <a:buChar char="§"/>
              <a:defRPr/>
            </a:pPr>
            <a:r>
              <a:rPr lang="en-US" sz="1800" dirty="0">
                <a:latin typeface="Tahoma" pitchFamily="34" charset="0"/>
                <a:ea typeface="Tahoma" pitchFamily="34" charset="0"/>
                <a:cs typeface="Tahoma" pitchFamily="34" charset="0"/>
              </a:rPr>
              <a:t>International Business Planning for Your Product or Service: A Capstone Course</a:t>
            </a:r>
          </a:p>
          <a:p>
            <a:pPr eaLnBrk="1" hangingPunct="1">
              <a:buClrTx/>
              <a:buFontTx/>
              <a:buNone/>
            </a:pPr>
            <a:endParaRPr lang="en-US" sz="2100" b="1" dirty="0" smtClean="0">
              <a:latin typeface="Tahoma" pitchFamily="34" charset="0"/>
              <a:ea typeface="Tahoma" pitchFamily="34" charset="0"/>
              <a:cs typeface="Tahoma" pitchFamily="34" charset="0"/>
            </a:endParaRPr>
          </a:p>
          <a:p>
            <a:pPr eaLnBrk="1" hangingPunct="1">
              <a:buClrTx/>
              <a:buFontTx/>
              <a:buNone/>
            </a:pPr>
            <a:endParaRPr lang="en-US" sz="21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2100" b="1" dirty="0" smtClean="0">
              <a:latin typeface="Tahoma" pitchFamily="34" charset="0"/>
              <a:ea typeface="Tahoma" pitchFamily="34" charset="0"/>
              <a:cs typeface="Tahoma" pitchFamily="34" charset="0"/>
            </a:endParaRPr>
          </a:p>
          <a:p>
            <a:pPr eaLnBrk="1" hangingPunct="1"/>
            <a:endParaRPr lang="en-US" sz="21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2896417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International Finance</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681538"/>
          </a:xfrm>
        </p:spPr>
        <p:txBody>
          <a:bodyPr>
            <a:noAutofit/>
          </a:bodyPr>
          <a:lstStyle/>
          <a:p>
            <a:pPr marL="0" indent="0">
              <a:buNone/>
              <a:defRPr/>
            </a:pPr>
            <a:r>
              <a:rPr lang="en-US" sz="1800" dirty="0">
                <a:latin typeface="Tahoma" pitchFamily="34" charset="0"/>
                <a:ea typeface="Tahoma" pitchFamily="34" charset="0"/>
                <a:cs typeface="Tahoma" pitchFamily="34" charset="0"/>
              </a:rPr>
              <a:t>Prepare for a career in corporate financial planning and analysis in a multinational company, and gain a competitive edge in the global job market with an internship with a U.S. company. </a:t>
            </a:r>
            <a:endParaRPr lang="en-US" sz="1800" dirty="0" smtClean="0">
              <a:latin typeface="Tahoma" pitchFamily="34" charset="0"/>
              <a:ea typeface="Tahoma" pitchFamily="34" charset="0"/>
              <a:cs typeface="Tahoma" pitchFamily="34" charset="0"/>
            </a:endParaRPr>
          </a:p>
          <a:p>
            <a:pPr marL="0" indent="0">
              <a:buNone/>
              <a:defRPr/>
            </a:pPr>
            <a:endParaRPr lang="en-US" sz="18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pPr>
              <a:buFont typeface="Wingdings" pitchFamily="2" charset="2"/>
              <a:buChar char="§"/>
              <a:defRPr/>
            </a:pPr>
            <a:r>
              <a:rPr lang="en-US" sz="1800" dirty="0">
                <a:latin typeface="Tahoma" pitchFamily="34" charset="0"/>
                <a:ea typeface="Tahoma" pitchFamily="34" charset="0"/>
                <a:cs typeface="Tahoma" pitchFamily="34" charset="0"/>
              </a:rPr>
              <a:t>Introduction to Accounting</a:t>
            </a:r>
          </a:p>
          <a:p>
            <a:pPr>
              <a:buFont typeface="Wingdings" pitchFamily="2" charset="2"/>
              <a:buChar char="§"/>
              <a:defRPr/>
            </a:pPr>
            <a:r>
              <a:rPr lang="en-US" sz="1800" dirty="0">
                <a:latin typeface="Tahoma" pitchFamily="34" charset="0"/>
                <a:ea typeface="Tahoma" pitchFamily="34" charset="0"/>
                <a:cs typeface="Tahoma" pitchFamily="34" charset="0"/>
              </a:rPr>
              <a:t>Financial Mathematics Primer</a:t>
            </a:r>
          </a:p>
          <a:p>
            <a:pPr>
              <a:buFont typeface="Wingdings" pitchFamily="2" charset="2"/>
              <a:buChar char="§"/>
              <a:defRPr/>
            </a:pPr>
            <a:r>
              <a:rPr lang="en-US" sz="1800" dirty="0">
                <a:latin typeface="Tahoma" pitchFamily="34" charset="0"/>
                <a:ea typeface="Tahoma" pitchFamily="34" charset="0"/>
                <a:cs typeface="Tahoma" pitchFamily="34" charset="0"/>
              </a:rPr>
              <a:t>Financial Modeling Primer</a:t>
            </a:r>
          </a:p>
          <a:p>
            <a:pPr>
              <a:buFont typeface="Wingdings" pitchFamily="2" charset="2"/>
              <a:buChar char="§"/>
              <a:defRPr/>
            </a:pPr>
            <a:r>
              <a:rPr lang="en-US" sz="1800" dirty="0">
                <a:latin typeface="Tahoma" pitchFamily="34" charset="0"/>
                <a:ea typeface="Tahoma" pitchFamily="34" charset="0"/>
                <a:cs typeface="Tahoma" pitchFamily="34" charset="0"/>
              </a:rPr>
              <a:t>Survey of International Finance Markets</a:t>
            </a:r>
          </a:p>
          <a:p>
            <a:pPr>
              <a:buFont typeface="Wingdings" pitchFamily="2" charset="2"/>
              <a:buChar char="§"/>
              <a:defRPr/>
            </a:pPr>
            <a:r>
              <a:rPr lang="en-US" sz="1800" dirty="0">
                <a:latin typeface="Tahoma" pitchFamily="34" charset="0"/>
                <a:ea typeface="Tahoma" pitchFamily="34" charset="0"/>
                <a:cs typeface="Tahoma" pitchFamily="34" charset="0"/>
              </a:rPr>
              <a:t>Advanced International Finance</a:t>
            </a:r>
          </a:p>
          <a:p>
            <a:pPr>
              <a:buFont typeface="Wingdings" pitchFamily="2" charset="2"/>
              <a:buChar char="§"/>
              <a:defRPr/>
            </a:pPr>
            <a:r>
              <a:rPr lang="en-US" sz="1800" dirty="0">
                <a:latin typeface="Tahoma" pitchFamily="34" charset="0"/>
                <a:ea typeface="Tahoma" pitchFamily="34" charset="0"/>
                <a:cs typeface="Tahoma" pitchFamily="34" charset="0"/>
              </a:rPr>
              <a:t>Financial Analysis Primer</a:t>
            </a:r>
          </a:p>
          <a:p>
            <a:pPr>
              <a:buFont typeface="Wingdings" pitchFamily="2" charset="2"/>
              <a:buChar char="§"/>
              <a:defRPr/>
            </a:pPr>
            <a:r>
              <a:rPr lang="en-US" sz="1800" dirty="0">
                <a:latin typeface="Tahoma" pitchFamily="34" charset="0"/>
                <a:ea typeface="Tahoma" pitchFamily="34" charset="0"/>
                <a:cs typeface="Tahoma" pitchFamily="34" charset="0"/>
              </a:rPr>
              <a:t>Risk Management in the Multinational Firm</a:t>
            </a: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1800" b="1"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058596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International Business Law</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806950"/>
          </a:xfrm>
        </p:spPr>
        <p:txBody>
          <a:bodyPr>
            <a:noAutofit/>
          </a:bodyPr>
          <a:lstStyle/>
          <a:p>
            <a:pPr marL="0" indent="0">
              <a:buNone/>
            </a:pPr>
            <a:r>
              <a:rPr lang="en-US" sz="1800" dirty="0">
                <a:latin typeface="Tahoma" pitchFamily="34" charset="0"/>
                <a:ea typeface="Tahoma" pitchFamily="34" charset="0"/>
                <a:cs typeface="Tahoma" pitchFamily="34" charset="0"/>
              </a:rPr>
              <a:t>Examine the transactional aspects of private international </a:t>
            </a:r>
            <a:r>
              <a:rPr lang="en-US" sz="1800" dirty="0" smtClean="0">
                <a:latin typeface="Tahoma" pitchFamily="34" charset="0"/>
                <a:ea typeface="Tahoma" pitchFamily="34" charset="0"/>
                <a:cs typeface="Tahoma" pitchFamily="34" charset="0"/>
              </a:rPr>
              <a:t>business transactions and </a:t>
            </a:r>
            <a:r>
              <a:rPr lang="en-US" sz="1800" dirty="0">
                <a:latin typeface="Tahoma" pitchFamily="34" charset="0"/>
                <a:ea typeface="Tahoma" pitchFamily="34" charset="0"/>
                <a:cs typeface="Tahoma" pitchFamily="34" charset="0"/>
              </a:rPr>
              <a:t>e</a:t>
            </a:r>
            <a:r>
              <a:rPr lang="en-US" sz="1800" dirty="0" smtClean="0">
                <a:latin typeface="Tahoma" pitchFamily="34" charset="0"/>
                <a:ea typeface="Tahoma" pitchFamily="34" charset="0"/>
                <a:cs typeface="Tahoma" pitchFamily="34" charset="0"/>
              </a:rPr>
              <a:t>xplore </a:t>
            </a:r>
            <a:r>
              <a:rPr lang="en-US" sz="1800" dirty="0">
                <a:latin typeface="Tahoma" pitchFamily="34" charset="0"/>
                <a:ea typeface="Tahoma" pitchFamily="34" charset="0"/>
                <a:cs typeface="Tahoma" pitchFamily="34" charset="0"/>
              </a:rPr>
              <a:t>treaties and regulations governing private </a:t>
            </a:r>
            <a:r>
              <a:rPr lang="en-US" sz="1800" dirty="0" smtClean="0">
                <a:latin typeface="Tahoma" pitchFamily="34" charset="0"/>
                <a:ea typeface="Tahoma" pitchFamily="34" charset="0"/>
                <a:cs typeface="Tahoma" pitchFamily="34" charset="0"/>
              </a:rPr>
              <a:t>international business </a:t>
            </a:r>
            <a:r>
              <a:rPr lang="en-US" sz="1800" dirty="0">
                <a:latin typeface="Tahoma" pitchFamily="34" charset="0"/>
                <a:ea typeface="Tahoma" pitchFamily="34" charset="0"/>
                <a:cs typeface="Tahoma" pitchFamily="34" charset="0"/>
              </a:rPr>
              <a:t>transactions</a:t>
            </a:r>
          </a:p>
          <a:p>
            <a:pPr marL="0" indent="0">
              <a:buNone/>
              <a:defRPr/>
            </a:pPr>
            <a:endParaRPr lang="en-US" sz="1800" b="1" u="sng" dirty="0" smtClean="0">
              <a:latin typeface="Tahoma" pitchFamily="34" charset="0"/>
              <a:ea typeface="Tahoma" pitchFamily="34" charset="0"/>
              <a:cs typeface="Tahoma" pitchFamily="34" charset="0"/>
            </a:endParaRPr>
          </a:p>
          <a:p>
            <a:pPr marL="0" indent="0">
              <a:buNone/>
              <a:defRPr/>
            </a:pPr>
            <a:r>
              <a:rPr lang="en-US" sz="1800" b="1" u="sng" dirty="0" smtClean="0">
                <a:latin typeface="Tahoma" pitchFamily="34" charset="0"/>
                <a:ea typeface="Tahoma" pitchFamily="34" charset="0"/>
                <a:cs typeface="Tahoma" pitchFamily="34" charset="0"/>
              </a:rPr>
              <a:t>Courses </a:t>
            </a:r>
            <a:r>
              <a:rPr lang="en-US" sz="1800" b="1" u="sng" dirty="0">
                <a:latin typeface="Tahoma" pitchFamily="34" charset="0"/>
                <a:ea typeface="Tahoma" pitchFamily="34" charset="0"/>
                <a:cs typeface="Tahoma" pitchFamily="34" charset="0"/>
              </a:rPr>
              <a:t>Include:</a:t>
            </a:r>
          </a:p>
          <a:p>
            <a:r>
              <a:rPr lang="en-US" sz="1800" dirty="0">
                <a:latin typeface="Tahoma" pitchFamily="34" charset="0"/>
                <a:ea typeface="Tahoma" pitchFamily="34" charset="0"/>
                <a:cs typeface="Tahoma" pitchFamily="34" charset="0"/>
              </a:rPr>
              <a:t>Professional Communications </a:t>
            </a:r>
            <a:r>
              <a:rPr lang="en-US" sz="1800" dirty="0" smtClean="0">
                <a:latin typeface="Tahoma" pitchFamily="34" charset="0"/>
                <a:ea typeface="Tahoma" pitchFamily="34" charset="0"/>
                <a:cs typeface="Tahoma" pitchFamily="34" charset="0"/>
              </a:rPr>
              <a:t>Seminar (PCS)</a:t>
            </a:r>
            <a:endParaRPr lang="en-US" sz="1800" dirty="0">
              <a:latin typeface="Tahoma" pitchFamily="34" charset="0"/>
              <a:ea typeface="Tahoma" pitchFamily="34" charset="0"/>
              <a:cs typeface="Tahoma" pitchFamily="34" charset="0"/>
            </a:endParaRPr>
          </a:p>
          <a:p>
            <a:r>
              <a:rPr lang="en-US" sz="1800" dirty="0">
                <a:latin typeface="Tahoma" pitchFamily="34" charset="0"/>
                <a:ea typeface="Tahoma" pitchFamily="34" charset="0"/>
                <a:cs typeface="Tahoma" pitchFamily="34" charset="0"/>
              </a:rPr>
              <a:t>International Sales Transactions </a:t>
            </a:r>
            <a:r>
              <a:rPr lang="en-US" sz="1800" dirty="0" smtClean="0">
                <a:latin typeface="Tahoma" pitchFamily="34" charset="0"/>
                <a:ea typeface="Tahoma" pitchFamily="34" charset="0"/>
                <a:cs typeface="Tahoma" pitchFamily="34" charset="0"/>
              </a:rPr>
              <a:t>I</a:t>
            </a:r>
          </a:p>
          <a:p>
            <a:r>
              <a:rPr lang="en-US" sz="1800" dirty="0">
                <a:latin typeface="Tahoma" pitchFamily="34" charset="0"/>
                <a:ea typeface="Tahoma" pitchFamily="34" charset="0"/>
                <a:cs typeface="Tahoma" pitchFamily="34" charset="0"/>
              </a:rPr>
              <a:t>International Sales Transactions </a:t>
            </a:r>
            <a:r>
              <a:rPr lang="en-US" sz="1800" dirty="0" smtClean="0">
                <a:latin typeface="Tahoma" pitchFamily="34" charset="0"/>
                <a:ea typeface="Tahoma" pitchFamily="34" charset="0"/>
                <a:cs typeface="Tahoma" pitchFamily="34" charset="0"/>
              </a:rPr>
              <a:t>II</a:t>
            </a:r>
          </a:p>
          <a:p>
            <a:r>
              <a:rPr lang="en-US" sz="1800" dirty="0">
                <a:latin typeface="Tahoma" pitchFamily="34" charset="0"/>
                <a:ea typeface="Tahoma" pitchFamily="34" charset="0"/>
                <a:cs typeface="Tahoma" pitchFamily="34" charset="0"/>
              </a:rPr>
              <a:t>Intellectual Property in </a:t>
            </a:r>
            <a:r>
              <a:rPr lang="en-US" sz="1800" dirty="0" smtClean="0">
                <a:latin typeface="Tahoma" pitchFamily="34" charset="0"/>
                <a:ea typeface="Tahoma" pitchFamily="34" charset="0"/>
                <a:cs typeface="Tahoma" pitchFamily="34" charset="0"/>
              </a:rPr>
              <a:t>International Business Transactions</a:t>
            </a:r>
          </a:p>
          <a:p>
            <a:r>
              <a:rPr lang="en-US" sz="1800" dirty="0">
                <a:latin typeface="Tahoma" pitchFamily="34" charset="0"/>
                <a:ea typeface="Tahoma" pitchFamily="34" charset="0"/>
                <a:cs typeface="Tahoma" pitchFamily="34" charset="0"/>
              </a:rPr>
              <a:t>Dispute Resolution in </a:t>
            </a:r>
            <a:r>
              <a:rPr lang="en-US" sz="1800" dirty="0" smtClean="0">
                <a:latin typeface="Tahoma" pitchFamily="34" charset="0"/>
                <a:ea typeface="Tahoma" pitchFamily="34" charset="0"/>
                <a:cs typeface="Tahoma" pitchFamily="34" charset="0"/>
              </a:rPr>
              <a:t>International Business Transactions</a:t>
            </a:r>
          </a:p>
          <a:p>
            <a:r>
              <a:rPr lang="en-US" sz="1800" dirty="0">
                <a:latin typeface="Tahoma" pitchFamily="34" charset="0"/>
                <a:ea typeface="Tahoma" pitchFamily="34" charset="0"/>
                <a:cs typeface="Tahoma" pitchFamily="34" charset="0"/>
              </a:rPr>
              <a:t>Foreign Direct </a:t>
            </a:r>
            <a:r>
              <a:rPr lang="en-US" sz="1800" dirty="0" smtClean="0">
                <a:latin typeface="Tahoma" pitchFamily="34" charset="0"/>
                <a:ea typeface="Tahoma" pitchFamily="34" charset="0"/>
                <a:cs typeface="Tahoma" pitchFamily="34" charset="0"/>
              </a:rPr>
              <a:t>Investments</a:t>
            </a:r>
          </a:p>
          <a:p>
            <a:r>
              <a:rPr lang="en-US" sz="1800" dirty="0">
                <a:latin typeface="Tahoma" pitchFamily="34" charset="0"/>
                <a:ea typeface="Tahoma" pitchFamily="34" charset="0"/>
                <a:cs typeface="Tahoma" pitchFamily="34" charset="0"/>
              </a:rPr>
              <a:t>Corporate Social Responsibility </a:t>
            </a:r>
            <a:r>
              <a:rPr lang="en-US" sz="1800" dirty="0" smtClean="0">
                <a:latin typeface="Tahoma" pitchFamily="34" charset="0"/>
                <a:ea typeface="Tahoma" pitchFamily="34" charset="0"/>
                <a:cs typeface="Tahoma" pitchFamily="34" charset="0"/>
              </a:rPr>
              <a:t>for Multinational </a:t>
            </a:r>
            <a:r>
              <a:rPr lang="en-US" sz="1800" dirty="0">
                <a:latin typeface="Tahoma" pitchFamily="34" charset="0"/>
                <a:ea typeface="Tahoma" pitchFamily="34" charset="0"/>
                <a:cs typeface="Tahoma" pitchFamily="34" charset="0"/>
              </a:rPr>
              <a:t>Enterprises</a:t>
            </a:r>
            <a:endParaRPr lang="en-US" sz="1800"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8667856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9525"/>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Global Human Resources </a:t>
            </a:r>
            <a:r>
              <a:rPr lang="en-US" sz="3200" b="1" dirty="0" smtClean="0">
                <a:solidFill>
                  <a:schemeClr val="bg1"/>
                </a:solidFill>
                <a:latin typeface="Tahoma" pitchFamily="34" charset="0"/>
                <a:ea typeface="Tahoma" pitchFamily="34" charset="0"/>
                <a:cs typeface="Tahoma" pitchFamily="34" charset="0"/>
              </a:rPr>
              <a:t>Management</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806950"/>
          </a:xfrm>
        </p:spPr>
        <p:txBody>
          <a:bodyPr>
            <a:noAutofit/>
          </a:bodyPr>
          <a:lstStyle/>
          <a:p>
            <a:pPr marL="0" indent="0">
              <a:buNone/>
            </a:pPr>
            <a:r>
              <a:rPr lang="en-US" sz="1800" dirty="0">
                <a:latin typeface="Tahoma" pitchFamily="34" charset="0"/>
                <a:ea typeface="Tahoma" pitchFamily="34" charset="0"/>
                <a:cs typeface="Tahoma" pitchFamily="34" charset="0"/>
              </a:rPr>
              <a:t>Identify best practices for </a:t>
            </a:r>
            <a:r>
              <a:rPr lang="en-US" sz="1800" dirty="0" smtClean="0">
                <a:latin typeface="Tahoma" pitchFamily="34" charset="0"/>
                <a:ea typeface="Tahoma" pitchFamily="34" charset="0"/>
                <a:cs typeface="Tahoma" pitchFamily="34" charset="0"/>
              </a:rPr>
              <a:t>staffing</a:t>
            </a:r>
            <a:r>
              <a:rPr lang="en-US" sz="1800" dirty="0">
                <a:latin typeface="Tahoma" pitchFamily="34" charset="0"/>
                <a:ea typeface="Tahoma" pitchFamily="34" charset="0"/>
                <a:cs typeface="Tahoma" pitchFamily="34" charset="0"/>
              </a:rPr>
              <a:t>, compensation, employee </a:t>
            </a:r>
            <a:r>
              <a:rPr lang="en-US" sz="1800" dirty="0" smtClean="0">
                <a:latin typeface="Tahoma" pitchFamily="34" charset="0"/>
                <a:ea typeface="Tahoma" pitchFamily="34" charset="0"/>
                <a:cs typeface="Tahoma" pitchFamily="34" charset="0"/>
              </a:rPr>
              <a:t>relations, recruitment</a:t>
            </a:r>
            <a:r>
              <a:rPr lang="en-US" sz="1800" dirty="0">
                <a:latin typeface="Tahoma" pitchFamily="34" charset="0"/>
                <a:ea typeface="Tahoma" pitchFamily="34" charset="0"/>
                <a:cs typeface="Tahoma" pitchFamily="34" charset="0"/>
              </a:rPr>
              <a:t>, organizational development, training, and </a:t>
            </a:r>
            <a:r>
              <a:rPr lang="en-US" sz="1800" dirty="0" smtClean="0">
                <a:latin typeface="Tahoma" pitchFamily="34" charset="0"/>
                <a:ea typeface="Tahoma" pitchFamily="34" charset="0"/>
                <a:cs typeface="Tahoma" pitchFamily="34" charset="0"/>
              </a:rPr>
              <a:t>benefits </a:t>
            </a:r>
            <a:r>
              <a:rPr lang="en-US" sz="1800" dirty="0">
                <a:latin typeface="Tahoma" pitchFamily="34" charset="0"/>
                <a:ea typeface="Tahoma" pitchFamily="34" charset="0"/>
                <a:cs typeface="Tahoma" pitchFamily="34" charset="0"/>
              </a:rPr>
              <a:t>as </a:t>
            </a:r>
            <a:r>
              <a:rPr lang="en-US" sz="1800" dirty="0" smtClean="0">
                <a:latin typeface="Tahoma" pitchFamily="34" charset="0"/>
                <a:ea typeface="Tahoma" pitchFamily="34" charset="0"/>
                <a:cs typeface="Tahoma" pitchFamily="34" charset="0"/>
              </a:rPr>
              <a:t>they pertain </a:t>
            </a:r>
            <a:r>
              <a:rPr lang="en-US" sz="1800" dirty="0">
                <a:latin typeface="Tahoma" pitchFamily="34" charset="0"/>
                <a:ea typeface="Tahoma" pitchFamily="34" charset="0"/>
                <a:cs typeface="Tahoma" pitchFamily="34" charset="0"/>
              </a:rPr>
              <a:t>to international </a:t>
            </a:r>
            <a:r>
              <a:rPr lang="en-US" sz="1800" dirty="0" smtClean="0">
                <a:latin typeface="Tahoma" pitchFamily="34" charset="0"/>
                <a:ea typeface="Tahoma" pitchFamily="34" charset="0"/>
                <a:cs typeface="Tahoma" pitchFamily="34" charset="0"/>
              </a:rPr>
              <a:t>staffing </a:t>
            </a:r>
            <a:r>
              <a:rPr lang="en-US" sz="1800" dirty="0">
                <a:latin typeface="Tahoma" pitchFamily="34" charset="0"/>
                <a:ea typeface="Tahoma" pitchFamily="34" charset="0"/>
                <a:cs typeface="Tahoma" pitchFamily="34" charset="0"/>
              </a:rPr>
              <a:t>and workforce </a:t>
            </a:r>
            <a:r>
              <a:rPr lang="en-US" sz="1800" dirty="0" smtClean="0">
                <a:latin typeface="Tahoma" pitchFamily="34" charset="0"/>
                <a:ea typeface="Tahoma" pitchFamily="34" charset="0"/>
                <a:cs typeface="Tahoma" pitchFamily="34" charset="0"/>
              </a:rPr>
              <a:t>development</a:t>
            </a:r>
          </a:p>
          <a:p>
            <a:pPr marL="0" indent="0">
              <a:buNone/>
            </a:pPr>
            <a:endParaRPr lang="en-US" sz="18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r>
              <a:rPr lang="en-US" sz="1800" dirty="0">
                <a:latin typeface="Tahoma" pitchFamily="34" charset="0"/>
                <a:ea typeface="Tahoma" pitchFamily="34" charset="0"/>
                <a:cs typeface="Tahoma" pitchFamily="34" charset="0"/>
              </a:rPr>
              <a:t>Professional Communications </a:t>
            </a:r>
            <a:r>
              <a:rPr lang="en-US" sz="1800" dirty="0" smtClean="0">
                <a:latin typeface="Tahoma" pitchFamily="34" charset="0"/>
                <a:ea typeface="Tahoma" pitchFamily="34" charset="0"/>
                <a:cs typeface="Tahoma" pitchFamily="34" charset="0"/>
              </a:rPr>
              <a:t>Seminar (PCS)</a:t>
            </a:r>
          </a:p>
          <a:p>
            <a:r>
              <a:rPr lang="en-US" sz="1800" dirty="0">
                <a:latin typeface="Tahoma" pitchFamily="34" charset="0"/>
                <a:ea typeface="Tahoma" pitchFamily="34" charset="0"/>
                <a:cs typeface="Tahoma" pitchFamily="34" charset="0"/>
              </a:rPr>
              <a:t>Foundations of Human </a:t>
            </a:r>
            <a:r>
              <a:rPr lang="en-US" sz="1800" dirty="0" smtClean="0">
                <a:latin typeface="Tahoma" pitchFamily="34" charset="0"/>
                <a:ea typeface="Tahoma" pitchFamily="34" charset="0"/>
                <a:cs typeface="Tahoma" pitchFamily="34" charset="0"/>
              </a:rPr>
              <a:t>Resource Management</a:t>
            </a:r>
          </a:p>
          <a:p>
            <a:r>
              <a:rPr lang="en-US" sz="1800" dirty="0">
                <a:latin typeface="Tahoma" pitchFamily="34" charset="0"/>
                <a:ea typeface="Tahoma" pitchFamily="34" charset="0"/>
                <a:cs typeface="Tahoma" pitchFamily="34" charset="0"/>
              </a:rPr>
              <a:t>Global Workforce </a:t>
            </a:r>
            <a:r>
              <a:rPr lang="en-US" sz="1800" dirty="0" smtClean="0">
                <a:latin typeface="Tahoma" pitchFamily="34" charset="0"/>
                <a:ea typeface="Tahoma" pitchFamily="34" charset="0"/>
                <a:cs typeface="Tahoma" pitchFamily="34" charset="0"/>
              </a:rPr>
              <a:t>Management</a:t>
            </a:r>
          </a:p>
          <a:p>
            <a:r>
              <a:rPr lang="en-US" sz="1800" dirty="0">
                <a:latin typeface="Tahoma" pitchFamily="34" charset="0"/>
                <a:ea typeface="Tahoma" pitchFamily="34" charset="0"/>
                <a:cs typeface="Tahoma" pitchFamily="34" charset="0"/>
              </a:rPr>
              <a:t>International Talent Acquisition </a:t>
            </a:r>
            <a:r>
              <a:rPr lang="en-US" sz="1800" dirty="0" smtClean="0">
                <a:latin typeface="Tahoma" pitchFamily="34" charset="0"/>
                <a:ea typeface="Tahoma" pitchFamily="34" charset="0"/>
                <a:cs typeface="Tahoma" pitchFamily="34" charset="0"/>
              </a:rPr>
              <a:t>and Retention</a:t>
            </a:r>
          </a:p>
          <a:p>
            <a:r>
              <a:rPr lang="en-US" sz="1800" dirty="0">
                <a:latin typeface="Tahoma" pitchFamily="34" charset="0"/>
                <a:ea typeface="Tahoma" pitchFamily="34" charset="0"/>
                <a:cs typeface="Tahoma" pitchFamily="34" charset="0"/>
              </a:rPr>
              <a:t>Cross-cultural Career </a:t>
            </a:r>
            <a:r>
              <a:rPr lang="en-US" sz="1800" dirty="0" smtClean="0">
                <a:latin typeface="Tahoma" pitchFamily="34" charset="0"/>
                <a:ea typeface="Tahoma" pitchFamily="34" charset="0"/>
                <a:cs typeface="Tahoma" pitchFamily="34" charset="0"/>
              </a:rPr>
              <a:t>Management</a:t>
            </a:r>
          </a:p>
          <a:p>
            <a:r>
              <a:rPr lang="en-US" sz="1800" dirty="0">
                <a:latin typeface="Tahoma" pitchFamily="34" charset="0"/>
                <a:ea typeface="Tahoma" pitchFamily="34" charset="0"/>
                <a:cs typeface="Tahoma" pitchFamily="34" charset="0"/>
              </a:rPr>
              <a:t>Technology Applications in </a:t>
            </a:r>
            <a:r>
              <a:rPr lang="en-US" sz="1800" dirty="0" smtClean="0">
                <a:latin typeface="Tahoma" pitchFamily="34" charset="0"/>
                <a:ea typeface="Tahoma" pitchFamily="34" charset="0"/>
                <a:cs typeface="Tahoma" pitchFamily="34" charset="0"/>
              </a:rPr>
              <a:t>Talent Management</a:t>
            </a:r>
            <a:endParaRPr lang="en-US" sz="1800" dirty="0">
              <a:latin typeface="Tahoma" pitchFamily="34" charset="0"/>
              <a:ea typeface="Tahoma" pitchFamily="34" charset="0"/>
              <a:cs typeface="Tahoma" pitchFamily="34" charset="0"/>
            </a:endParaRPr>
          </a:p>
          <a:p>
            <a:pPr eaLnBrk="1" hangingPunct="1">
              <a:buClrTx/>
              <a:buFont typeface="Wingdings" pitchFamily="2" charset="2"/>
              <a:buChar char="§"/>
            </a:pPr>
            <a:endParaRPr lang="en-US" sz="2100" b="1" dirty="0" smtClean="0">
              <a:latin typeface="Tahoma" pitchFamily="34" charset="0"/>
              <a:ea typeface="Tahoma" pitchFamily="34" charset="0"/>
              <a:cs typeface="Tahoma" pitchFamily="34" charset="0"/>
            </a:endParaRPr>
          </a:p>
          <a:p>
            <a:pPr eaLnBrk="1" hangingPunct="1"/>
            <a:endParaRPr lang="en-US" sz="21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9548892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Marketing</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806950"/>
          </a:xfrm>
        </p:spPr>
        <p:txBody>
          <a:bodyPr>
            <a:noAutofit/>
          </a:bodyPr>
          <a:lstStyle/>
          <a:p>
            <a:pPr marL="0" indent="0">
              <a:buNone/>
            </a:pPr>
            <a:r>
              <a:rPr lang="en-US" sz="1800" dirty="0">
                <a:latin typeface="Tahoma" pitchFamily="34" charset="0"/>
                <a:ea typeface="Tahoma" pitchFamily="34" charset="0"/>
                <a:cs typeface="Tahoma" pitchFamily="34" charset="0"/>
              </a:rPr>
              <a:t>Enhance your knowledge and skills in the various components of marketing, consumer research, presentation skills, creative and strategic planning</a:t>
            </a:r>
            <a:r>
              <a:rPr lang="en-US" sz="1800" dirty="0" smtClean="0">
                <a:latin typeface="Tahoma" pitchFamily="34" charset="0"/>
                <a:ea typeface="Tahoma" pitchFamily="34" charset="0"/>
                <a:cs typeface="Tahoma" pitchFamily="34" charset="0"/>
              </a:rPr>
              <a:t>.</a:t>
            </a:r>
          </a:p>
          <a:p>
            <a:pPr marL="0" indent="0">
              <a:buNone/>
            </a:pPr>
            <a:endParaRPr lang="en-US" sz="18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pPr>
              <a:buFont typeface="Wingdings" pitchFamily="2" charset="2"/>
              <a:buChar char="§"/>
              <a:defRPr/>
            </a:pPr>
            <a:r>
              <a:rPr lang="en-US" sz="1800" dirty="0">
                <a:latin typeface="Tahoma" pitchFamily="34" charset="0"/>
                <a:ea typeface="Tahoma" pitchFamily="34" charset="0"/>
                <a:cs typeface="Tahoma" pitchFamily="34" charset="0"/>
              </a:rPr>
              <a:t>Presentation Skills Workshop</a:t>
            </a:r>
          </a:p>
          <a:p>
            <a:pPr>
              <a:buFont typeface="Wingdings" pitchFamily="2" charset="2"/>
              <a:buChar char="§"/>
              <a:defRPr/>
            </a:pPr>
            <a:r>
              <a:rPr lang="en-US" sz="1800" dirty="0">
                <a:latin typeface="Tahoma" pitchFamily="34" charset="0"/>
                <a:ea typeface="Tahoma" pitchFamily="34" charset="0"/>
                <a:cs typeface="Tahoma" pitchFamily="34" charset="0"/>
              </a:rPr>
              <a:t>Essentials of Marketing Beyond the Four Ps</a:t>
            </a:r>
          </a:p>
          <a:p>
            <a:pPr>
              <a:buFont typeface="Wingdings" pitchFamily="2" charset="2"/>
              <a:buChar char="§"/>
              <a:defRPr/>
            </a:pPr>
            <a:r>
              <a:rPr lang="en-US" sz="1800" dirty="0">
                <a:latin typeface="Tahoma" pitchFamily="34" charset="0"/>
                <a:ea typeface="Tahoma" pitchFamily="34" charset="0"/>
                <a:cs typeface="Tahoma" pitchFamily="34" charset="0"/>
              </a:rPr>
              <a:t>Web Marketing Integrating Social Media</a:t>
            </a:r>
          </a:p>
          <a:p>
            <a:pPr>
              <a:buFont typeface="Wingdings" pitchFamily="2" charset="2"/>
              <a:buChar char="§"/>
              <a:defRPr/>
            </a:pPr>
            <a:r>
              <a:rPr lang="en-US" sz="1800" dirty="0">
                <a:latin typeface="Tahoma" pitchFamily="34" charset="0"/>
                <a:ea typeface="Tahoma" pitchFamily="34" charset="0"/>
                <a:cs typeface="Tahoma" pitchFamily="34" charset="0"/>
              </a:rPr>
              <a:t>Understanding Customers and Markets Through Research</a:t>
            </a:r>
          </a:p>
          <a:p>
            <a:pPr>
              <a:buFont typeface="Wingdings" pitchFamily="2" charset="2"/>
              <a:buChar char="§"/>
              <a:defRPr/>
            </a:pPr>
            <a:r>
              <a:rPr lang="en-US" sz="1800" dirty="0">
                <a:latin typeface="Tahoma" pitchFamily="34" charset="0"/>
                <a:ea typeface="Tahoma" pitchFamily="34" charset="0"/>
                <a:cs typeface="Tahoma" pitchFamily="34" charset="0"/>
              </a:rPr>
              <a:t>Using the Web as a Marketing Tool</a:t>
            </a:r>
          </a:p>
          <a:p>
            <a:pPr>
              <a:buFont typeface="Wingdings" pitchFamily="2" charset="2"/>
              <a:buChar char="§"/>
              <a:defRPr/>
            </a:pPr>
            <a:r>
              <a:rPr lang="en-US" sz="1800" dirty="0">
                <a:latin typeface="Tahoma" pitchFamily="34" charset="0"/>
                <a:ea typeface="Tahoma" pitchFamily="34" charset="0"/>
                <a:cs typeface="Tahoma" pitchFamily="34" charset="0"/>
              </a:rPr>
              <a:t>Business-to-Business Marketing</a:t>
            </a:r>
          </a:p>
          <a:p>
            <a:pPr>
              <a:buFont typeface="Wingdings" pitchFamily="2" charset="2"/>
              <a:buChar char="§"/>
              <a:defRPr/>
            </a:pPr>
            <a:r>
              <a:rPr lang="en-US" sz="1800" dirty="0">
                <a:latin typeface="Tahoma" pitchFamily="34" charset="0"/>
                <a:ea typeface="Tahoma" pitchFamily="34" charset="0"/>
                <a:cs typeface="Tahoma" pitchFamily="34" charset="0"/>
              </a:rPr>
              <a:t>Customer Relationship Management</a:t>
            </a:r>
          </a:p>
          <a:p>
            <a:pPr>
              <a:buFont typeface="Wingdings" pitchFamily="2" charset="2"/>
              <a:buChar char="§"/>
              <a:defRPr/>
            </a:pPr>
            <a:r>
              <a:rPr lang="en-US" sz="1800" dirty="0">
                <a:latin typeface="Tahoma" pitchFamily="34" charset="0"/>
                <a:ea typeface="Tahoma" pitchFamily="34" charset="0"/>
                <a:cs typeface="Tahoma" pitchFamily="34" charset="0"/>
              </a:rPr>
              <a:t>Branding</a:t>
            </a:r>
          </a:p>
          <a:p>
            <a:pPr>
              <a:buFont typeface="Wingdings" pitchFamily="2" charset="2"/>
              <a:buChar char="§"/>
              <a:defRPr/>
            </a:pPr>
            <a:r>
              <a:rPr lang="en-US" sz="1800" dirty="0">
                <a:latin typeface="Tahoma" pitchFamily="34" charset="0"/>
                <a:ea typeface="Tahoma" pitchFamily="34" charset="0"/>
                <a:cs typeface="Tahoma" pitchFamily="34" charset="0"/>
              </a:rPr>
              <a:t>Marketing Planning for your Product or Business</a:t>
            </a: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1800" b="1"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5509127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8240"/>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Media &amp; Global Communications</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806950"/>
          </a:xfrm>
        </p:spPr>
        <p:txBody>
          <a:bodyPr>
            <a:noAutofit/>
          </a:bodyPr>
          <a:lstStyle/>
          <a:p>
            <a:pPr marL="0" indent="0">
              <a:buFontTx/>
              <a:buNone/>
              <a:defRPr/>
            </a:pPr>
            <a:r>
              <a:rPr lang="en-US" sz="1800" dirty="0">
                <a:latin typeface="Tahoma" pitchFamily="34" charset="0"/>
                <a:ea typeface="Tahoma" pitchFamily="34" charset="0"/>
                <a:cs typeface="Tahoma" pitchFamily="34" charset="0"/>
              </a:rPr>
              <a:t>Designed for those who wish to enter or enhance their careers in marketing, advertising, public relations, journalism, human resources, corporate communications, or sales.</a:t>
            </a:r>
          </a:p>
          <a:p>
            <a:pPr marL="0" indent="0">
              <a:buFontTx/>
              <a:buNone/>
              <a:defRPr/>
            </a:pPr>
            <a:endParaRPr lang="en-US" sz="1800" dirty="0">
              <a:latin typeface="Tahoma" pitchFamily="34" charset="0"/>
              <a:ea typeface="Tahoma" pitchFamily="34" charset="0"/>
              <a:cs typeface="Tahoma" pitchFamily="34" charset="0"/>
            </a:endParaRPr>
          </a:p>
          <a:p>
            <a:pPr marL="0" indent="0">
              <a:buFontTx/>
              <a:buNone/>
              <a:defRPr/>
            </a:pPr>
            <a:r>
              <a:rPr lang="en-US" sz="1800" b="1" u="sng" dirty="0">
                <a:latin typeface="Tahoma" pitchFamily="34" charset="0"/>
                <a:ea typeface="Tahoma" pitchFamily="34" charset="0"/>
                <a:cs typeface="Tahoma" pitchFamily="34" charset="0"/>
              </a:rPr>
              <a:t>Courses include:</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Introduction to an ACP</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Professional Communications Seminar</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Media and Global Communications</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Ethics in Marketing and Advertising</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Crisis Management and Communications</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Public Relations</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Disciplines of Advertising</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Developing a Social Media Strategy</a:t>
            </a:r>
          </a:p>
          <a:p>
            <a:pPr>
              <a:buClr>
                <a:schemeClr val="tx1"/>
              </a:buClr>
              <a:buFont typeface="Wingdings" pitchFamily="2" charset="2"/>
              <a:buChar char="§"/>
              <a:defRPr/>
            </a:pPr>
            <a:r>
              <a:rPr lang="en-US" sz="1800" dirty="0">
                <a:latin typeface="Tahoma" pitchFamily="34" charset="0"/>
                <a:ea typeface="Tahoma" pitchFamily="34" charset="0"/>
                <a:cs typeface="Tahoma" pitchFamily="34" charset="0"/>
              </a:rPr>
              <a:t>Persuasion and Social Influence</a:t>
            </a: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1800" b="1"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6621055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Int</a:t>
            </a:r>
            <a:r>
              <a:rPr lang="en-US" sz="3200" b="1" dirty="0" smtClean="0">
                <a:solidFill>
                  <a:schemeClr val="bg1"/>
                </a:solidFill>
                <a:latin typeface="Tahoma" pitchFamily="34" charset="0"/>
                <a:ea typeface="Tahoma" pitchFamily="34" charset="0"/>
                <a:cs typeface="Tahoma" pitchFamily="34" charset="0"/>
              </a:rPr>
              <a:t>ernational</a:t>
            </a:r>
            <a:r>
              <a:rPr lang="en-US" sz="3200" b="1" dirty="0" smtClean="0">
                <a:solidFill>
                  <a:schemeClr val="bg1"/>
                </a:solidFill>
                <a:latin typeface="Tahoma" pitchFamily="34" charset="0"/>
                <a:ea typeface="Tahoma" pitchFamily="34" charset="0"/>
                <a:cs typeface="Tahoma" pitchFamily="34" charset="0"/>
              </a:rPr>
              <a:t> </a:t>
            </a:r>
            <a:r>
              <a:rPr lang="en-US" sz="3200" b="1" dirty="0" smtClean="0">
                <a:solidFill>
                  <a:schemeClr val="bg1"/>
                </a:solidFill>
                <a:latin typeface="Tahoma" pitchFamily="34" charset="0"/>
                <a:ea typeface="Tahoma" pitchFamily="34" charset="0"/>
                <a:cs typeface="Tahoma" pitchFamily="34" charset="0"/>
              </a:rPr>
              <a:t>Tourism &amp; Hotel Mgmt.</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806950"/>
          </a:xfrm>
        </p:spPr>
        <p:txBody>
          <a:bodyPr>
            <a:noAutofit/>
          </a:bodyPr>
          <a:lstStyle/>
          <a:p>
            <a:pPr marL="0" indent="0">
              <a:lnSpc>
                <a:spcPct val="90000"/>
              </a:lnSpc>
              <a:buNone/>
            </a:pPr>
            <a:r>
              <a:rPr lang="en-US" sz="1800" dirty="0">
                <a:latin typeface="Tahoma" pitchFamily="34" charset="0"/>
                <a:ea typeface="Tahoma" pitchFamily="34" charset="0"/>
                <a:cs typeface="Tahoma" pitchFamily="34" charset="0"/>
              </a:rPr>
              <a:t>Learn to use marketing and branding techniques to capture and retain the hospitality client, build event management skills, and learn how to develop an integrated service culture that supports employee retention.</a:t>
            </a:r>
          </a:p>
          <a:p>
            <a:pPr marL="0" indent="0">
              <a:buFontTx/>
              <a:buNone/>
              <a:defRPr/>
            </a:pPr>
            <a:endParaRPr lang="en-US" sz="18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pPr>
              <a:buFont typeface="Wingdings" pitchFamily="2" charset="2"/>
              <a:buChar char="§"/>
              <a:defRPr/>
            </a:pPr>
            <a:r>
              <a:rPr lang="en-US" sz="1800" dirty="0">
                <a:latin typeface="Tahoma" pitchFamily="34" charset="0"/>
                <a:ea typeface="Tahoma" pitchFamily="34" charset="0"/>
                <a:cs typeface="Tahoma" pitchFamily="34" charset="0"/>
              </a:rPr>
              <a:t>Introduction to the Hospitality Industry</a:t>
            </a:r>
          </a:p>
          <a:p>
            <a:pPr>
              <a:buFont typeface="Wingdings" pitchFamily="2" charset="2"/>
              <a:buChar char="§"/>
              <a:defRPr/>
            </a:pPr>
            <a:r>
              <a:rPr lang="en-US" sz="1800" dirty="0">
                <a:latin typeface="Tahoma" pitchFamily="34" charset="0"/>
                <a:ea typeface="Tahoma" pitchFamily="34" charset="0"/>
                <a:cs typeface="Tahoma" pitchFamily="34" charset="0"/>
              </a:rPr>
              <a:t>Strategic Marketing and Branding for the Hospitality Industry</a:t>
            </a:r>
          </a:p>
          <a:p>
            <a:pPr>
              <a:buFont typeface="Wingdings" pitchFamily="2" charset="2"/>
              <a:buChar char="§"/>
              <a:defRPr/>
            </a:pPr>
            <a:r>
              <a:rPr lang="en-US" sz="1800" dirty="0">
                <a:latin typeface="Tahoma" pitchFamily="34" charset="0"/>
                <a:ea typeface="Tahoma" pitchFamily="34" charset="0"/>
                <a:cs typeface="Tahoma" pitchFamily="34" charset="0"/>
              </a:rPr>
              <a:t>Customer Service Management</a:t>
            </a:r>
          </a:p>
          <a:p>
            <a:pPr>
              <a:buFont typeface="Wingdings" pitchFamily="2" charset="2"/>
              <a:buChar char="§"/>
              <a:defRPr/>
            </a:pPr>
            <a:r>
              <a:rPr lang="en-US" sz="1800" dirty="0">
                <a:latin typeface="Tahoma" pitchFamily="34" charset="0"/>
                <a:ea typeface="Tahoma" pitchFamily="34" charset="0"/>
                <a:cs typeface="Tahoma" pitchFamily="34" charset="0"/>
              </a:rPr>
              <a:t>Fundamentals of Accounting and Budgeting</a:t>
            </a:r>
          </a:p>
          <a:p>
            <a:pPr>
              <a:buFont typeface="Wingdings" pitchFamily="2" charset="2"/>
              <a:buChar char="§"/>
              <a:defRPr/>
            </a:pPr>
            <a:r>
              <a:rPr lang="en-US" sz="1800" dirty="0">
                <a:latin typeface="Tahoma" pitchFamily="34" charset="0"/>
                <a:ea typeface="Tahoma" pitchFamily="34" charset="0"/>
                <a:cs typeface="Tahoma" pitchFamily="34" charset="0"/>
              </a:rPr>
              <a:t>Human Resources and Leadership for the Hospitality Professional</a:t>
            </a:r>
          </a:p>
          <a:p>
            <a:pPr>
              <a:buFont typeface="Wingdings" pitchFamily="2" charset="2"/>
              <a:buChar char="§"/>
              <a:defRPr/>
            </a:pPr>
            <a:r>
              <a:rPr lang="en-US" sz="1800" dirty="0">
                <a:latin typeface="Tahoma" pitchFamily="34" charset="0"/>
                <a:ea typeface="Tahoma" pitchFamily="34" charset="0"/>
                <a:cs typeface="Tahoma" pitchFamily="34" charset="0"/>
              </a:rPr>
              <a:t>Project and Event Management</a:t>
            </a:r>
          </a:p>
          <a:p>
            <a:pPr>
              <a:buFont typeface="Wingdings" pitchFamily="2" charset="2"/>
              <a:buChar char="§"/>
              <a:defRPr/>
            </a:pPr>
            <a:r>
              <a:rPr lang="en-US" sz="1800" dirty="0">
                <a:latin typeface="Tahoma" pitchFamily="34" charset="0"/>
                <a:ea typeface="Tahoma" pitchFamily="34" charset="0"/>
                <a:cs typeface="Tahoma" pitchFamily="34" charset="0"/>
              </a:rPr>
              <a:t>Fundamentals of the Tourism Industry</a:t>
            </a: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1800" b="1"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3508106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Project Management</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681538"/>
          </a:xfrm>
        </p:spPr>
        <p:txBody>
          <a:bodyPr>
            <a:noAutofit/>
          </a:bodyPr>
          <a:lstStyle/>
          <a:p>
            <a:pPr marL="0" indent="0">
              <a:buFontTx/>
              <a:buNone/>
              <a:defRPr/>
            </a:pPr>
            <a:r>
              <a:rPr lang="en-US" sz="1800" dirty="0">
                <a:latin typeface="Tahoma" pitchFamily="34" charset="0"/>
                <a:ea typeface="Tahoma" pitchFamily="34" charset="0"/>
                <a:cs typeface="Tahoma" pitchFamily="34" charset="0"/>
              </a:rPr>
              <a:t>Designed for professionals who wish to become project managers or pursue career opportunities in the project management field. </a:t>
            </a:r>
            <a:endParaRPr lang="en-US" sz="1800" dirty="0" smtClean="0">
              <a:latin typeface="Tahoma" pitchFamily="34" charset="0"/>
              <a:ea typeface="Tahoma" pitchFamily="34" charset="0"/>
              <a:cs typeface="Tahoma" pitchFamily="34" charset="0"/>
            </a:endParaRPr>
          </a:p>
          <a:p>
            <a:pPr marL="0" indent="0">
              <a:buFontTx/>
              <a:buNone/>
              <a:defRPr/>
            </a:pPr>
            <a:endParaRPr lang="en-US" sz="1800" dirty="0">
              <a:latin typeface="Tahoma" pitchFamily="34" charset="0"/>
              <a:ea typeface="Tahoma" pitchFamily="34" charset="0"/>
              <a:cs typeface="Tahoma" pitchFamily="34" charset="0"/>
            </a:endParaRPr>
          </a:p>
          <a:p>
            <a:pPr marL="0" indent="0">
              <a:buFontTx/>
              <a:buNone/>
              <a:defRPr/>
            </a:pPr>
            <a:r>
              <a:rPr lang="en-US" sz="1800" b="1" u="sng" dirty="0">
                <a:latin typeface="Tahoma" pitchFamily="34" charset="0"/>
                <a:ea typeface="Tahoma" pitchFamily="34" charset="0"/>
                <a:cs typeface="Tahoma" pitchFamily="34" charset="0"/>
              </a:rPr>
              <a:t>Courses include</a:t>
            </a:r>
            <a:r>
              <a:rPr lang="en-US" sz="1800" dirty="0">
                <a:latin typeface="Tahoma" pitchFamily="34" charset="0"/>
                <a:ea typeface="Tahoma" pitchFamily="34" charset="0"/>
                <a:cs typeface="Tahoma" pitchFamily="34" charset="0"/>
              </a:rPr>
              <a:t>:</a:t>
            </a:r>
          </a:p>
          <a:p>
            <a:pPr>
              <a:buClrTx/>
              <a:buFont typeface="Wingdings" pitchFamily="2" charset="2"/>
              <a:buChar char="§"/>
              <a:defRPr/>
            </a:pPr>
            <a:r>
              <a:rPr lang="en-US" sz="1800" dirty="0">
                <a:latin typeface="Tahoma" pitchFamily="34" charset="0"/>
                <a:ea typeface="Tahoma" pitchFamily="34" charset="0"/>
                <a:cs typeface="Tahoma" pitchFamily="34" charset="0"/>
              </a:rPr>
              <a:t>Introduction to Project Management </a:t>
            </a:r>
          </a:p>
          <a:p>
            <a:pPr>
              <a:buClrTx/>
              <a:buFont typeface="Wingdings" pitchFamily="2" charset="2"/>
              <a:buChar char="§"/>
              <a:defRPr/>
            </a:pPr>
            <a:r>
              <a:rPr lang="en-US" sz="1800" dirty="0">
                <a:latin typeface="Tahoma" pitchFamily="34" charset="0"/>
                <a:ea typeface="Tahoma" pitchFamily="34" charset="0"/>
                <a:cs typeface="Tahoma" pitchFamily="34" charset="0"/>
              </a:rPr>
              <a:t>Project Cost Management </a:t>
            </a:r>
          </a:p>
          <a:p>
            <a:pPr>
              <a:buClrTx/>
              <a:buFont typeface="Wingdings" pitchFamily="2" charset="2"/>
              <a:buChar char="§"/>
              <a:defRPr/>
            </a:pPr>
            <a:r>
              <a:rPr lang="en-US" sz="1800" dirty="0">
                <a:latin typeface="Tahoma" pitchFamily="34" charset="0"/>
                <a:ea typeface="Tahoma" pitchFamily="34" charset="0"/>
                <a:cs typeface="Tahoma" pitchFamily="34" charset="0"/>
              </a:rPr>
              <a:t>Project Procurement Management: Contracting, Subcontracting, Teaming </a:t>
            </a:r>
          </a:p>
          <a:p>
            <a:pPr>
              <a:buClrTx/>
              <a:buFont typeface="Wingdings" pitchFamily="2" charset="2"/>
              <a:buChar char="§"/>
              <a:defRPr/>
            </a:pPr>
            <a:r>
              <a:rPr lang="en-US" sz="1800" dirty="0">
                <a:latin typeface="Tahoma" pitchFamily="34" charset="0"/>
                <a:ea typeface="Tahoma" pitchFamily="34" charset="0"/>
                <a:cs typeface="Tahoma" pitchFamily="34" charset="0"/>
              </a:rPr>
              <a:t>Project Monitoring and Control </a:t>
            </a:r>
          </a:p>
          <a:p>
            <a:pPr>
              <a:buClrTx/>
              <a:buFont typeface="Wingdings" pitchFamily="2" charset="2"/>
              <a:buChar char="§"/>
              <a:defRPr/>
            </a:pPr>
            <a:r>
              <a:rPr lang="en-US" sz="1800" dirty="0">
                <a:latin typeface="Tahoma" pitchFamily="34" charset="0"/>
                <a:ea typeface="Tahoma" pitchFamily="34" charset="0"/>
                <a:cs typeface="Tahoma" pitchFamily="34" charset="0"/>
              </a:rPr>
              <a:t>Management, Leadership, and Team Building within the Project Environment </a:t>
            </a:r>
          </a:p>
          <a:p>
            <a:pPr>
              <a:buClrTx/>
              <a:buFont typeface="Wingdings" pitchFamily="2" charset="2"/>
              <a:buChar char="§"/>
              <a:defRPr/>
            </a:pPr>
            <a:r>
              <a:rPr lang="en-US" sz="1800" dirty="0">
                <a:latin typeface="Tahoma" pitchFamily="34" charset="0"/>
                <a:ea typeface="Tahoma" pitchFamily="34" charset="0"/>
                <a:cs typeface="Tahoma" pitchFamily="34" charset="0"/>
              </a:rPr>
              <a:t>Project Risk Management </a:t>
            </a:r>
          </a:p>
          <a:p>
            <a:pPr>
              <a:buClrTx/>
              <a:buFont typeface="Wingdings" pitchFamily="2" charset="2"/>
              <a:buChar char="§"/>
              <a:defRPr/>
            </a:pPr>
            <a:r>
              <a:rPr lang="en-US" sz="1800" dirty="0">
                <a:latin typeface="Tahoma" pitchFamily="34" charset="0"/>
                <a:ea typeface="Tahoma" pitchFamily="34" charset="0"/>
                <a:cs typeface="Tahoma" pitchFamily="34" charset="0"/>
              </a:rPr>
              <a:t>Management of Multiple Projects </a:t>
            </a:r>
          </a:p>
          <a:p>
            <a:pPr>
              <a:buClrTx/>
              <a:buFont typeface="Wingdings" pitchFamily="2" charset="2"/>
              <a:buChar char="§"/>
              <a:defRPr/>
            </a:pPr>
            <a:r>
              <a:rPr lang="en-US" sz="1800" dirty="0">
                <a:latin typeface="Tahoma" pitchFamily="34" charset="0"/>
                <a:ea typeface="Tahoma" pitchFamily="34" charset="0"/>
                <a:cs typeface="Tahoma" pitchFamily="34" charset="0"/>
              </a:rPr>
              <a:t>Project Management Practicum and Project Simulation </a:t>
            </a: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1800" b="1"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8632955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43780" y="0"/>
            <a:ext cx="9201149" cy="90487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CESDE</a:t>
            </a:r>
            <a:endParaRPr lang="en-US" sz="32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868610" y="951181"/>
            <a:ext cx="7876358" cy="4806950"/>
          </a:xfrm>
        </p:spPr>
        <p:txBody>
          <a:bodyPr>
            <a:noAutofit/>
          </a:bodyPr>
          <a:lstStyle/>
          <a:p>
            <a:pPr marL="0" indent="0" algn="ctr">
              <a:buClr>
                <a:srgbClr val="000000"/>
              </a:buClr>
              <a:buNone/>
            </a:pPr>
            <a:r>
              <a:rPr lang="en-US" sz="2400" b="1" i="1" dirty="0" smtClean="0">
                <a:solidFill>
                  <a:srgbClr val="002060"/>
                </a:solidFill>
                <a:latin typeface="Tahoma" pitchFamily="34" charset="0"/>
                <a:ea typeface="Tahoma" pitchFamily="34" charset="0"/>
                <a:cs typeface="Tahoma" pitchFamily="34" charset="0"/>
              </a:rPr>
              <a:t>Communications </a:t>
            </a:r>
            <a:r>
              <a:rPr lang="en-US" sz="2400" b="1" i="1" dirty="0">
                <a:solidFill>
                  <a:srgbClr val="002060"/>
                </a:solidFill>
                <a:latin typeface="Tahoma" pitchFamily="34" charset="0"/>
                <a:ea typeface="Tahoma" pitchFamily="34" charset="0"/>
                <a:cs typeface="Tahoma" pitchFamily="34" charset="0"/>
              </a:rPr>
              <a:t>&amp; Embedded Systems Design Engineering</a:t>
            </a:r>
            <a:endParaRPr lang="en-US" sz="2400" i="1" dirty="0" smtClean="0">
              <a:solidFill>
                <a:srgbClr val="002060"/>
              </a:solidFill>
              <a:latin typeface="Tahoma" pitchFamily="34" charset="0"/>
              <a:ea typeface="Tahoma" pitchFamily="34" charset="0"/>
              <a:cs typeface="Tahoma" pitchFamily="34" charset="0"/>
            </a:endParaRPr>
          </a:p>
          <a:p>
            <a:pPr marL="0" indent="0">
              <a:buClr>
                <a:srgbClr val="000000"/>
              </a:buClr>
              <a:buNone/>
            </a:pPr>
            <a:r>
              <a:rPr lang="en-US" sz="1800" dirty="0" smtClean="0">
                <a:latin typeface="Tahoma" pitchFamily="34" charset="0"/>
                <a:ea typeface="Tahoma" pitchFamily="34" charset="0"/>
                <a:cs typeface="Tahoma" pitchFamily="34" charset="0"/>
              </a:rPr>
              <a:t>Gain </a:t>
            </a:r>
            <a:r>
              <a:rPr lang="en-US" sz="1800" dirty="0">
                <a:latin typeface="Tahoma" pitchFamily="34" charset="0"/>
                <a:ea typeface="Tahoma" pitchFamily="34" charset="0"/>
                <a:cs typeface="Tahoma" pitchFamily="34" charset="0"/>
              </a:rPr>
              <a:t>the knowledge needed in the design and development </a:t>
            </a:r>
            <a:r>
              <a:rPr lang="en-US" sz="1800" dirty="0" smtClean="0">
                <a:latin typeface="Tahoma" pitchFamily="34" charset="0"/>
                <a:ea typeface="Tahoma" pitchFamily="34" charset="0"/>
                <a:cs typeface="Tahoma" pitchFamily="34" charset="0"/>
              </a:rPr>
              <a:t>of modern-day </a:t>
            </a:r>
            <a:r>
              <a:rPr lang="en-US" sz="1800" dirty="0">
                <a:latin typeface="Tahoma" pitchFamily="34" charset="0"/>
                <a:ea typeface="Tahoma" pitchFamily="34" charset="0"/>
                <a:cs typeface="Tahoma" pitchFamily="34" charset="0"/>
              </a:rPr>
              <a:t>communication systems</a:t>
            </a:r>
            <a:r>
              <a:rPr lang="en-US" sz="1800" dirty="0" smtClean="0">
                <a:latin typeface="Tahoma" pitchFamily="34" charset="0"/>
                <a:ea typeface="Tahoma" pitchFamily="34" charset="0"/>
                <a:cs typeface="Tahoma" pitchFamily="34" charset="0"/>
              </a:rPr>
              <a:t>.</a:t>
            </a:r>
            <a:endParaRPr lang="en-US" sz="18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pPr>
              <a:buFont typeface="Wingdings" pitchFamily="2" charset="2"/>
              <a:buChar char="§"/>
              <a:defRPr/>
            </a:pPr>
            <a:r>
              <a:rPr lang="en-US" sz="1800" dirty="0">
                <a:latin typeface="Tahoma" pitchFamily="34" charset="0"/>
                <a:ea typeface="Tahoma" pitchFamily="34" charset="0"/>
                <a:cs typeface="Tahoma" pitchFamily="34" charset="0"/>
              </a:rPr>
              <a:t>Systems Requirements Engineering</a:t>
            </a:r>
          </a:p>
          <a:p>
            <a:pPr>
              <a:buFont typeface="Wingdings" pitchFamily="2" charset="2"/>
              <a:buChar char="§"/>
              <a:defRPr/>
            </a:pPr>
            <a:r>
              <a:rPr lang="en-US" sz="1800" dirty="0">
                <a:latin typeface="Tahoma" pitchFamily="34" charset="0"/>
                <a:ea typeface="Tahoma" pitchFamily="34" charset="0"/>
                <a:cs typeface="Tahoma" pitchFamily="34" charset="0"/>
              </a:rPr>
              <a:t>Introduction to Communications and Networking </a:t>
            </a:r>
          </a:p>
          <a:p>
            <a:pPr>
              <a:buFont typeface="Wingdings" pitchFamily="2" charset="2"/>
              <a:buChar char="§"/>
              <a:defRPr/>
            </a:pPr>
            <a:r>
              <a:rPr lang="en-US" sz="1800" dirty="0">
                <a:latin typeface="Tahoma" pitchFamily="34" charset="0"/>
                <a:ea typeface="Tahoma" pitchFamily="34" charset="0"/>
                <a:cs typeface="Tahoma" pitchFamily="34" charset="0"/>
              </a:rPr>
              <a:t>Communications Systems Design</a:t>
            </a:r>
          </a:p>
          <a:p>
            <a:pPr>
              <a:buFont typeface="Wingdings" pitchFamily="2" charset="2"/>
              <a:buChar char="§"/>
              <a:defRPr/>
            </a:pPr>
            <a:r>
              <a:rPr lang="en-US" sz="1800" dirty="0">
                <a:latin typeface="Tahoma" pitchFamily="34" charset="0"/>
                <a:ea typeface="Tahoma" pitchFamily="34" charset="0"/>
                <a:cs typeface="Tahoma" pitchFamily="34" charset="0"/>
              </a:rPr>
              <a:t>Principles of Wireless Electronic Systems</a:t>
            </a:r>
          </a:p>
          <a:p>
            <a:pPr>
              <a:buFont typeface="Wingdings" pitchFamily="2" charset="2"/>
              <a:buChar char="§"/>
              <a:defRPr/>
            </a:pPr>
            <a:r>
              <a:rPr lang="en-US" sz="1800" dirty="0">
                <a:latin typeface="Tahoma" pitchFamily="34" charset="0"/>
                <a:ea typeface="Tahoma" pitchFamily="34" charset="0"/>
                <a:cs typeface="Tahoma" pitchFamily="34" charset="0"/>
              </a:rPr>
              <a:t>DSP Fundamentals, Modeling and Analysis</a:t>
            </a:r>
          </a:p>
          <a:p>
            <a:pPr>
              <a:buFont typeface="Wingdings" pitchFamily="2" charset="2"/>
              <a:buChar char="§"/>
              <a:defRPr/>
            </a:pPr>
            <a:r>
              <a:rPr lang="en-US" sz="1800" dirty="0">
                <a:latin typeface="Tahoma" pitchFamily="34" charset="0"/>
                <a:ea typeface="Tahoma" pitchFamily="34" charset="0"/>
                <a:cs typeface="Tahoma" pitchFamily="34" charset="0"/>
              </a:rPr>
              <a:t>C Programming for Embedded Systems*</a:t>
            </a:r>
          </a:p>
          <a:p>
            <a:pPr>
              <a:buFont typeface="Wingdings" pitchFamily="2" charset="2"/>
              <a:buChar char="§"/>
              <a:defRPr/>
            </a:pPr>
            <a:r>
              <a:rPr lang="en-US" sz="1800" dirty="0">
                <a:latin typeface="Tahoma" pitchFamily="34" charset="0"/>
                <a:ea typeface="Tahoma" pitchFamily="34" charset="0"/>
                <a:cs typeface="Tahoma" pitchFamily="34" charset="0"/>
              </a:rPr>
              <a:t>Fundamentals of Embedded Systems Design and Programming*</a:t>
            </a:r>
          </a:p>
          <a:p>
            <a:pPr>
              <a:defRPr/>
            </a:pPr>
            <a:endParaRPr lang="en-US" sz="1800" dirty="0">
              <a:latin typeface="Tahoma" pitchFamily="34" charset="0"/>
              <a:ea typeface="Tahoma" pitchFamily="34" charset="0"/>
              <a:cs typeface="Tahoma" pitchFamily="34" charset="0"/>
            </a:endParaRPr>
          </a:p>
          <a:p>
            <a:pPr>
              <a:defRPr/>
            </a:pPr>
            <a:r>
              <a:rPr lang="en-US" sz="1800" dirty="0">
                <a:latin typeface="Tahoma" pitchFamily="34" charset="0"/>
                <a:ea typeface="Tahoma" pitchFamily="34" charset="0"/>
                <a:cs typeface="Tahoma" pitchFamily="34" charset="0"/>
              </a:rPr>
              <a:t>* Prerequisite: EECS 805, C Programming for Embedded Systems</a:t>
            </a:r>
          </a:p>
          <a:p>
            <a:pPr eaLnBrk="1" hangingPunct="1">
              <a:buClrTx/>
              <a:buFontTx/>
              <a:buNone/>
            </a:pPr>
            <a:endParaRPr lang="en-US" sz="1800" b="1" dirty="0" smtClean="0">
              <a:latin typeface="Tahoma" pitchFamily="34" charset="0"/>
              <a:ea typeface="Tahoma" pitchFamily="34" charset="0"/>
              <a:cs typeface="Tahoma" pitchFamily="34" charset="0"/>
            </a:endParaRPr>
          </a:p>
          <a:p>
            <a:pPr eaLnBrk="1" hangingPunct="1">
              <a:buClrTx/>
              <a:buFont typeface="Wingdings" pitchFamily="2" charset="2"/>
              <a:buChar char="§"/>
            </a:pPr>
            <a:endParaRPr lang="en-US" sz="2100" b="1" dirty="0" smtClean="0">
              <a:latin typeface="Tahoma" pitchFamily="34" charset="0"/>
              <a:ea typeface="Tahoma" pitchFamily="34" charset="0"/>
              <a:cs typeface="Tahoma" pitchFamily="34" charset="0"/>
            </a:endParaRPr>
          </a:p>
          <a:p>
            <a:pPr eaLnBrk="1" hangingPunct="1"/>
            <a:endParaRPr lang="en-US" sz="21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0139369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919980" y="1"/>
            <a:ext cx="8414519" cy="904874"/>
          </a:xfrm>
        </p:spPr>
        <p:txBody>
          <a:bodyPr>
            <a:noAutofit/>
          </a:bodyPr>
          <a:lstStyle/>
          <a:p>
            <a:pPr algn="l"/>
            <a:r>
              <a:rPr lang="en-US" sz="3100" b="1" dirty="0" smtClean="0">
                <a:solidFill>
                  <a:schemeClr val="bg1"/>
                </a:solidFill>
                <a:latin typeface="Tahoma" pitchFamily="34" charset="0"/>
                <a:ea typeface="Tahoma" pitchFamily="34" charset="0"/>
                <a:cs typeface="Tahoma" pitchFamily="34" charset="0"/>
              </a:rPr>
              <a:t>Teaching English as a Foreign Language</a:t>
            </a:r>
            <a:endParaRPr lang="en-US" sz="31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033910"/>
            <a:ext cx="7876358" cy="4806950"/>
          </a:xfrm>
        </p:spPr>
        <p:txBody>
          <a:bodyPr>
            <a:noAutofit/>
          </a:bodyPr>
          <a:lstStyle/>
          <a:p>
            <a:pPr marL="0" indent="0">
              <a:buNone/>
            </a:pPr>
            <a:r>
              <a:rPr lang="en-US" sz="1800" dirty="0" smtClean="0">
                <a:latin typeface="Tahoma" pitchFamily="34" charset="0"/>
                <a:ea typeface="Tahoma" pitchFamily="34" charset="0"/>
                <a:cs typeface="Tahoma" pitchFamily="34" charset="0"/>
              </a:rPr>
              <a:t>Further </a:t>
            </a:r>
            <a:r>
              <a:rPr lang="en-US" sz="1800" dirty="0">
                <a:latin typeface="Tahoma" pitchFamily="34" charset="0"/>
                <a:ea typeface="Tahoma" pitchFamily="34" charset="0"/>
                <a:cs typeface="Tahoma" pitchFamily="34" charset="0"/>
              </a:rPr>
              <a:t>your career as an English </a:t>
            </a:r>
            <a:r>
              <a:rPr lang="en-US" sz="1800" dirty="0" smtClean="0">
                <a:latin typeface="Tahoma" pitchFamily="34" charset="0"/>
                <a:ea typeface="Tahoma" pitchFamily="34" charset="0"/>
                <a:cs typeface="Tahoma" pitchFamily="34" charset="0"/>
              </a:rPr>
              <a:t>teacher and learn </a:t>
            </a:r>
            <a:r>
              <a:rPr lang="en-US" sz="1800" dirty="0">
                <a:latin typeface="Tahoma" pitchFamily="34" charset="0"/>
                <a:ea typeface="Tahoma" pitchFamily="34" charset="0"/>
                <a:cs typeface="Tahoma" pitchFamily="34" charset="0"/>
              </a:rPr>
              <a:t>best practices of various current and traditional </a:t>
            </a:r>
            <a:r>
              <a:rPr lang="en-US" sz="1800" dirty="0" smtClean="0">
                <a:latin typeface="Tahoma" pitchFamily="34" charset="0"/>
                <a:ea typeface="Tahoma" pitchFamily="34" charset="0"/>
                <a:cs typeface="Tahoma" pitchFamily="34" charset="0"/>
              </a:rPr>
              <a:t>methodologies from </a:t>
            </a:r>
            <a:r>
              <a:rPr lang="en-US" sz="1800" dirty="0">
                <a:latin typeface="Tahoma" pitchFamily="34" charset="0"/>
                <a:ea typeface="Tahoma" pitchFamily="34" charset="0"/>
                <a:cs typeface="Tahoma" pitchFamily="34" charset="0"/>
              </a:rPr>
              <a:t>distinguished </a:t>
            </a:r>
            <a:r>
              <a:rPr lang="en-US" sz="1800" dirty="0" smtClean="0">
                <a:latin typeface="Tahoma" pitchFamily="34" charset="0"/>
                <a:ea typeface="Tahoma" pitchFamily="34" charset="0"/>
                <a:cs typeface="Tahoma" pitchFamily="34" charset="0"/>
              </a:rPr>
              <a:t>teacher-trainers</a:t>
            </a:r>
          </a:p>
          <a:p>
            <a:pPr marL="0" indent="0">
              <a:buNone/>
            </a:pPr>
            <a:endParaRPr lang="en-US" sz="18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r>
              <a:rPr lang="en-US" sz="1800" dirty="0">
                <a:latin typeface="Tahoma" pitchFamily="34" charset="0"/>
                <a:ea typeface="Tahoma" pitchFamily="34" charset="0"/>
                <a:cs typeface="Tahoma" pitchFamily="34" charset="0"/>
              </a:rPr>
              <a:t>TEFL Professional </a:t>
            </a:r>
            <a:r>
              <a:rPr lang="en-US" sz="1800" dirty="0" smtClean="0">
                <a:latin typeface="Tahoma" pitchFamily="34" charset="0"/>
                <a:ea typeface="Tahoma" pitchFamily="34" charset="0"/>
                <a:cs typeface="Tahoma" pitchFamily="34" charset="0"/>
              </a:rPr>
              <a:t>Workshops</a:t>
            </a:r>
          </a:p>
          <a:p>
            <a:r>
              <a:rPr lang="en-US" sz="1800" dirty="0">
                <a:latin typeface="Tahoma" pitchFamily="34" charset="0"/>
                <a:ea typeface="Tahoma" pitchFamily="34" charset="0"/>
                <a:cs typeface="Tahoma" pitchFamily="34" charset="0"/>
              </a:rPr>
              <a:t>Introduction to Language Learning </a:t>
            </a:r>
            <a:r>
              <a:rPr lang="en-US" sz="1800" dirty="0" smtClean="0">
                <a:latin typeface="Tahoma" pitchFamily="34" charset="0"/>
                <a:ea typeface="Tahoma" pitchFamily="34" charset="0"/>
                <a:cs typeface="Tahoma" pitchFamily="34" charset="0"/>
              </a:rPr>
              <a:t>Theories</a:t>
            </a:r>
          </a:p>
          <a:p>
            <a:r>
              <a:rPr lang="en-US" sz="1800" dirty="0" smtClean="0">
                <a:latin typeface="Tahoma" pitchFamily="34" charset="0"/>
                <a:ea typeface="Tahoma" pitchFamily="34" charset="0"/>
                <a:cs typeface="Tahoma" pitchFamily="34" charset="0"/>
              </a:rPr>
              <a:t>Methods of TEFL</a:t>
            </a:r>
          </a:p>
          <a:p>
            <a:r>
              <a:rPr lang="en-US" sz="1800" dirty="0" smtClean="0">
                <a:latin typeface="Tahoma" pitchFamily="34" charset="0"/>
                <a:ea typeface="Tahoma" pitchFamily="34" charset="0"/>
                <a:cs typeface="Tahoma" pitchFamily="34" charset="0"/>
              </a:rPr>
              <a:t>Teaching the Skills</a:t>
            </a:r>
          </a:p>
          <a:p>
            <a:r>
              <a:rPr lang="en-US" sz="1800" dirty="0" smtClean="0">
                <a:latin typeface="Tahoma" pitchFamily="34" charset="0"/>
                <a:ea typeface="Tahoma" pitchFamily="34" charset="0"/>
                <a:cs typeface="Tahoma" pitchFamily="34" charset="0"/>
              </a:rPr>
              <a:t>Teaching Pronunciation Skills</a:t>
            </a:r>
          </a:p>
          <a:p>
            <a:r>
              <a:rPr lang="en-US" sz="1800" dirty="0" smtClean="0">
                <a:latin typeface="Tahoma" pitchFamily="34" charset="0"/>
                <a:ea typeface="Tahoma" pitchFamily="34" charset="0"/>
                <a:cs typeface="Tahoma" pitchFamily="34" charset="0"/>
              </a:rPr>
              <a:t>Teaching Young Learners</a:t>
            </a:r>
          </a:p>
          <a:p>
            <a:r>
              <a:rPr lang="en-US" sz="1800" dirty="0" smtClean="0">
                <a:latin typeface="Tahoma" pitchFamily="34" charset="0"/>
                <a:ea typeface="Tahoma" pitchFamily="34" charset="0"/>
                <a:cs typeface="Tahoma" pitchFamily="34" charset="0"/>
              </a:rPr>
              <a:t>Student Placement and Feedback</a:t>
            </a:r>
          </a:p>
          <a:p>
            <a:r>
              <a:rPr lang="en-US" sz="1800" dirty="0" smtClean="0">
                <a:latin typeface="Tahoma" pitchFamily="34" charset="0"/>
                <a:ea typeface="Tahoma" pitchFamily="34" charset="0"/>
                <a:cs typeface="Tahoma" pitchFamily="34" charset="0"/>
              </a:rPr>
              <a:t>Teaching Practice</a:t>
            </a:r>
          </a:p>
          <a:p>
            <a:pPr eaLnBrk="1" hangingPunct="1">
              <a:buClrTx/>
              <a:buFont typeface="Wingdings" pitchFamily="2" charset="2"/>
              <a:buChar char="§"/>
            </a:pPr>
            <a:endParaRPr lang="en-US" sz="1800" b="1"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63767565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755260" y="-30822"/>
            <a:ext cx="8582024" cy="904874"/>
          </a:xfrm>
        </p:spPr>
        <p:txBody>
          <a:bodyPr>
            <a:noAutofit/>
          </a:bodyPr>
          <a:lstStyle/>
          <a:p>
            <a:r>
              <a:rPr lang="en-US" sz="3000" b="1" dirty="0" smtClean="0">
                <a:solidFill>
                  <a:schemeClr val="bg1"/>
                </a:solidFill>
                <a:latin typeface="Tahoma" pitchFamily="34" charset="0"/>
                <a:ea typeface="Tahoma" pitchFamily="34" charset="0"/>
                <a:cs typeface="Tahoma" pitchFamily="34" charset="0"/>
              </a:rPr>
              <a:t>Data Science &amp; Predictive Analytics for Business Professionals</a:t>
            </a:r>
            <a:endParaRPr lang="en-US" sz="3000" b="1" dirty="0">
              <a:solidFill>
                <a:schemeClr val="bg1"/>
              </a:solidFill>
              <a:latin typeface="Tahoma" pitchFamily="34" charset="0"/>
              <a:ea typeface="Tahoma" pitchFamily="34" charset="0"/>
              <a:cs typeface="Tahoma" pitchFamily="34" charset="0"/>
            </a:endParaRPr>
          </a:p>
        </p:txBody>
      </p:sp>
      <p:sp>
        <p:nvSpPr>
          <p:cNvPr id="6" name="Content Placeholder 2"/>
          <p:cNvSpPr>
            <a:spLocks noGrp="1"/>
          </p:cNvSpPr>
          <p:nvPr>
            <p:ph idx="1"/>
          </p:nvPr>
        </p:nvSpPr>
        <p:spPr>
          <a:xfrm>
            <a:off x="919980" y="1136650"/>
            <a:ext cx="7876358" cy="4806950"/>
          </a:xfrm>
        </p:spPr>
        <p:txBody>
          <a:bodyPr>
            <a:noAutofit/>
          </a:bodyPr>
          <a:lstStyle/>
          <a:p>
            <a:pPr marL="0" indent="0">
              <a:buNone/>
            </a:pPr>
            <a:r>
              <a:rPr lang="en-US" sz="1800" dirty="0">
                <a:latin typeface="Tahoma" pitchFamily="34" charset="0"/>
                <a:ea typeface="Tahoma" pitchFamily="34" charset="0"/>
                <a:cs typeface="Tahoma" pitchFamily="34" charset="0"/>
              </a:rPr>
              <a:t>Gain the skills needed to effectively collect and manage Big Data and perform data-driven discovery and prediction, extracting value and competitive intelligence for organizations and businesses</a:t>
            </a:r>
            <a:r>
              <a:rPr lang="en-US" sz="1800" dirty="0" smtClean="0">
                <a:latin typeface="Tahoma" pitchFamily="34" charset="0"/>
                <a:ea typeface="Tahoma" pitchFamily="34" charset="0"/>
                <a:cs typeface="Tahoma" pitchFamily="34" charset="0"/>
              </a:rPr>
              <a:t>.</a:t>
            </a:r>
            <a:endParaRPr lang="en-US" sz="1800" dirty="0">
              <a:latin typeface="Tahoma" pitchFamily="34" charset="0"/>
              <a:ea typeface="Tahoma" pitchFamily="34" charset="0"/>
              <a:cs typeface="Tahoma" pitchFamily="34" charset="0"/>
            </a:endParaRPr>
          </a:p>
          <a:p>
            <a:pPr marL="0" indent="0">
              <a:buNone/>
            </a:pPr>
            <a:endParaRPr lang="en-US" sz="1000" dirty="0">
              <a:latin typeface="Tahoma" pitchFamily="34" charset="0"/>
              <a:ea typeface="Tahoma" pitchFamily="34" charset="0"/>
              <a:cs typeface="Tahoma" pitchFamily="34" charset="0"/>
            </a:endParaRPr>
          </a:p>
          <a:p>
            <a:pPr marL="0" indent="0">
              <a:buNone/>
              <a:defRPr/>
            </a:pPr>
            <a:r>
              <a:rPr lang="en-US" sz="1800" b="1" u="sng" dirty="0">
                <a:latin typeface="Tahoma" pitchFamily="34" charset="0"/>
                <a:ea typeface="Tahoma" pitchFamily="34" charset="0"/>
                <a:cs typeface="Tahoma" pitchFamily="34" charset="0"/>
              </a:rPr>
              <a:t>Courses Include:</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Introduction to Predictive Analytics</a:t>
            </a:r>
            <a:endParaRPr lang="en-US" sz="1800" dirty="0">
              <a:latin typeface="Tahoma" pitchFamily="34" charset="0"/>
              <a:ea typeface="Tahoma" pitchFamily="34" charset="0"/>
              <a:cs typeface="Tahoma" pitchFamily="34" charset="0"/>
            </a:endParaRP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Defining Business Goals for Predictive Analytics</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Effective Data Preparation</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Modeling Methods, Deploying and Refining Predictive Models</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Introduction to Data Science</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Data Exploration, Analytics, and Visualization</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Big Data Analytics</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Internship</a:t>
            </a:r>
          </a:p>
          <a:p>
            <a:pPr>
              <a:buFont typeface="Wingdings" panose="05000000000000000000" pitchFamily="2" charset="2"/>
              <a:buChar char="§"/>
            </a:pPr>
            <a:r>
              <a:rPr lang="en-US" sz="1800" dirty="0" smtClean="0">
                <a:latin typeface="Tahoma" pitchFamily="34" charset="0"/>
                <a:ea typeface="Tahoma" pitchFamily="34" charset="0"/>
                <a:cs typeface="Tahoma" pitchFamily="34" charset="0"/>
              </a:rPr>
              <a:t>Support Skills Courses</a:t>
            </a:r>
          </a:p>
          <a:p>
            <a:endParaRPr lang="en-US" sz="1800" dirty="0" smtClean="0">
              <a:latin typeface="Tahoma" pitchFamily="34" charset="0"/>
              <a:ea typeface="Tahoma" pitchFamily="34" charset="0"/>
              <a:cs typeface="Tahoma" pitchFamily="34" charset="0"/>
            </a:endParaRPr>
          </a:p>
          <a:p>
            <a:pPr eaLnBrk="1" hangingPunct="1"/>
            <a:endParaRPr lang="en-US" sz="1800" b="1"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7964057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919980" y="9526"/>
            <a:ext cx="8414519"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ACP Requirements</a:t>
            </a:r>
            <a:endParaRPr lang="en-US" sz="3200" b="1" dirty="0">
              <a:solidFill>
                <a:schemeClr val="bg1"/>
              </a:solidFill>
              <a:latin typeface="Tahoma" pitchFamily="34" charset="0"/>
              <a:ea typeface="Tahoma" pitchFamily="34" charset="0"/>
              <a:cs typeface="Tahoma" pitchFamily="34" charset="0"/>
            </a:endParaRPr>
          </a:p>
        </p:txBody>
      </p:sp>
      <p:sp>
        <p:nvSpPr>
          <p:cNvPr id="5" name="Content Placeholder 2"/>
          <p:cNvSpPr>
            <a:spLocks noGrp="1"/>
          </p:cNvSpPr>
          <p:nvPr>
            <p:ph idx="1"/>
          </p:nvPr>
        </p:nvSpPr>
        <p:spPr>
          <a:xfrm>
            <a:off x="762000" y="1116013"/>
            <a:ext cx="8001000" cy="2810528"/>
          </a:xfrm>
        </p:spPr>
        <p:txBody>
          <a:bodyPr>
            <a:noAutofit/>
          </a:bodyPr>
          <a:lstStyle/>
          <a:p>
            <a:pPr eaLnBrk="1" hangingPunct="1">
              <a:buClr>
                <a:schemeClr val="tx2"/>
              </a:buClr>
              <a:buFont typeface="Wingdings" pitchFamily="2" charset="2"/>
              <a:buChar char="§"/>
              <a:defRPr/>
            </a:pPr>
            <a:r>
              <a:rPr lang="en-US" sz="2000" dirty="0" smtClean="0">
                <a:latin typeface="Tahoma" pitchFamily="34" charset="0"/>
                <a:ea typeface="Tahoma" pitchFamily="34" charset="0"/>
                <a:cs typeface="Tahoma" pitchFamily="34" charset="0"/>
              </a:rPr>
              <a:t>A </a:t>
            </a:r>
            <a:r>
              <a:rPr lang="en-US" sz="2000" dirty="0">
                <a:latin typeface="Tahoma" pitchFamily="34" charset="0"/>
                <a:ea typeface="Tahoma" pitchFamily="34" charset="0"/>
                <a:cs typeface="Tahoma" pitchFamily="34" charset="0"/>
              </a:rPr>
              <a:t>university degree and/or substantial experience in an area related to the certificate you wish to pursue </a:t>
            </a:r>
          </a:p>
          <a:p>
            <a:pPr eaLnBrk="1" hangingPunct="1">
              <a:buClr>
                <a:schemeClr val="tx2"/>
              </a:buClr>
              <a:buFont typeface="Wingdings" pitchFamily="2" charset="2"/>
              <a:buChar char="§"/>
              <a:defRPr/>
            </a:pPr>
            <a:r>
              <a:rPr lang="en-US" sz="2000" dirty="0">
                <a:latin typeface="Tahoma" pitchFamily="34" charset="0"/>
                <a:ea typeface="Tahoma" pitchFamily="34" charset="0"/>
                <a:cs typeface="Tahoma" pitchFamily="34" charset="0"/>
              </a:rPr>
              <a:t>A minimum score of 71 on the </a:t>
            </a:r>
            <a:r>
              <a:rPr lang="en-US" sz="2000" dirty="0" err="1">
                <a:latin typeface="Tahoma" pitchFamily="34" charset="0"/>
                <a:ea typeface="Tahoma" pitchFamily="34" charset="0"/>
                <a:cs typeface="Tahoma" pitchFamily="34" charset="0"/>
              </a:rPr>
              <a:t>iBT</a:t>
            </a:r>
            <a:r>
              <a:rPr lang="en-US" sz="2000" dirty="0">
                <a:latin typeface="Tahoma" pitchFamily="34" charset="0"/>
                <a:ea typeface="Tahoma" pitchFamily="34" charset="0"/>
                <a:cs typeface="Tahoma" pitchFamily="34" charset="0"/>
              </a:rPr>
              <a:t> TOEFL, 530 on the PBT TOEFL, 710 on the TOEIC, 6.0 on the IELTS, or other evidence of advanced English language proficiency</a:t>
            </a:r>
          </a:p>
          <a:p>
            <a:pPr eaLnBrk="1" hangingPunct="1">
              <a:buClr>
                <a:schemeClr val="tx2"/>
              </a:buClr>
              <a:buFont typeface="Wingdings" pitchFamily="2" charset="2"/>
              <a:buChar char="§"/>
              <a:defRPr/>
            </a:pPr>
            <a:r>
              <a:rPr lang="en-US" sz="2000" dirty="0">
                <a:latin typeface="Tahoma" pitchFamily="34" charset="0"/>
                <a:ea typeface="Tahoma" pitchFamily="34" charset="0"/>
                <a:cs typeface="Tahoma" pitchFamily="34" charset="0"/>
              </a:rPr>
              <a:t>Consent of the Admissions Committee</a:t>
            </a:r>
          </a:p>
          <a:p>
            <a:pPr eaLnBrk="1" hangingPunct="1">
              <a:buClr>
                <a:schemeClr val="tx2"/>
              </a:buClr>
              <a:buFont typeface="Wingdings" pitchFamily="2" charset="2"/>
              <a:buChar char="§"/>
              <a:defRPr/>
            </a:pPr>
            <a:r>
              <a:rPr lang="en-US" sz="2000" dirty="0">
                <a:latin typeface="Tahoma" pitchFamily="34" charset="0"/>
                <a:ea typeface="Tahoma" pitchFamily="34" charset="0"/>
                <a:cs typeface="Tahoma" pitchFamily="34" charset="0"/>
              </a:rPr>
              <a:t>Additional requirements for some certificate programs (Please inquire)</a:t>
            </a:r>
          </a:p>
          <a:p>
            <a:pPr eaLnBrk="1" hangingPunct="1">
              <a:buClr>
                <a:schemeClr val="tx2"/>
              </a:buClr>
              <a:buFont typeface="Wingdings" pitchFamily="2" charset="2"/>
              <a:buChar char="§"/>
              <a:defRPr/>
            </a:pPr>
            <a:endParaRPr lang="en-US" sz="2000" dirty="0">
              <a:latin typeface="Tahoma" pitchFamily="34" charset="0"/>
              <a:ea typeface="Tahoma" pitchFamily="34" charset="0"/>
              <a:cs typeface="Tahoma" pitchFamily="34" charset="0"/>
            </a:endParaRPr>
          </a:p>
        </p:txBody>
      </p:sp>
      <p:sp>
        <p:nvSpPr>
          <p:cNvPr id="2" name="TextBox 1"/>
          <p:cNvSpPr txBox="1"/>
          <p:nvPr/>
        </p:nvSpPr>
        <p:spPr>
          <a:xfrm>
            <a:off x="353209" y="3926540"/>
            <a:ext cx="8790791" cy="1754326"/>
          </a:xfrm>
          <a:prstGeom prst="rect">
            <a:avLst/>
          </a:prstGeom>
          <a:noFill/>
        </p:spPr>
        <p:txBody>
          <a:bodyPr wrap="square" rtlCol="0">
            <a:spAutoFit/>
          </a:bodyPr>
          <a:lstStyle/>
          <a:p>
            <a:pPr>
              <a:defRPr/>
            </a:pPr>
            <a:r>
              <a:rPr lang="en-US" dirty="0">
                <a:latin typeface="Tahoma" pitchFamily="34" charset="0"/>
                <a:ea typeface="Tahoma" pitchFamily="34" charset="0"/>
                <a:cs typeface="Tahoma" pitchFamily="34" charset="0"/>
              </a:rPr>
              <a:t>All certificate programs at UC Irvine Extension require professional-level </a:t>
            </a:r>
            <a:r>
              <a:rPr lang="en-US" dirty="0" smtClean="0">
                <a:latin typeface="Tahoma" pitchFamily="34" charset="0"/>
                <a:ea typeface="Tahoma" pitchFamily="34" charset="0"/>
                <a:cs typeface="Tahoma" pitchFamily="34" charset="0"/>
              </a:rPr>
              <a:t>English language </a:t>
            </a:r>
            <a:r>
              <a:rPr lang="en-US" dirty="0">
                <a:latin typeface="Tahoma" pitchFamily="34" charset="0"/>
                <a:ea typeface="Tahoma" pitchFamily="34" charset="0"/>
                <a:cs typeface="Tahoma" pitchFamily="34" charset="0"/>
              </a:rPr>
              <a:t>proficiency in listening and note-taking, reading comprehension </a:t>
            </a:r>
            <a:r>
              <a:rPr lang="en-US" dirty="0" smtClean="0">
                <a:latin typeface="Tahoma" pitchFamily="34" charset="0"/>
                <a:ea typeface="Tahoma" pitchFamily="34" charset="0"/>
                <a:cs typeface="Tahoma" pitchFamily="34" charset="0"/>
              </a:rPr>
              <a:t>and vocabulary</a:t>
            </a:r>
            <a:r>
              <a:rPr lang="en-US" dirty="0">
                <a:latin typeface="Tahoma" pitchFamily="34" charset="0"/>
                <a:ea typeface="Tahoma" pitchFamily="34" charset="0"/>
                <a:cs typeface="Tahoma" pitchFamily="34" charset="0"/>
              </a:rPr>
              <a:t>, written expression, and oral presentation. International students who </a:t>
            </a:r>
            <a:r>
              <a:rPr lang="en-US" dirty="0" smtClean="0">
                <a:latin typeface="Tahoma" pitchFamily="34" charset="0"/>
                <a:ea typeface="Tahoma" pitchFamily="34" charset="0"/>
                <a:cs typeface="Tahoma" pitchFamily="34" charset="0"/>
              </a:rPr>
              <a:t>do not </a:t>
            </a:r>
            <a:r>
              <a:rPr lang="en-US" dirty="0">
                <a:latin typeface="Tahoma" pitchFamily="34" charset="0"/>
                <a:ea typeface="Tahoma" pitchFamily="34" charset="0"/>
                <a:cs typeface="Tahoma" pitchFamily="34" charset="0"/>
              </a:rPr>
              <a:t>meet certificate program admissions requirements are invited to enroll first in </a:t>
            </a:r>
            <a:r>
              <a:rPr lang="en-US" dirty="0" smtClean="0">
                <a:latin typeface="Tahoma" pitchFamily="34" charset="0"/>
                <a:ea typeface="Tahoma" pitchFamily="34" charset="0"/>
                <a:cs typeface="Tahoma" pitchFamily="34" charset="0"/>
              </a:rPr>
              <a:t>one of </a:t>
            </a:r>
            <a:r>
              <a:rPr lang="en-US" dirty="0">
                <a:latin typeface="Tahoma" pitchFamily="34" charset="0"/>
                <a:ea typeface="Tahoma" pitchFamily="34" charset="0"/>
                <a:cs typeface="Tahoma" pitchFamily="34" charset="0"/>
              </a:rPr>
              <a:t>our English language program offerings.</a:t>
            </a:r>
            <a:endParaRPr lang="en-US" b="1" dirty="0">
              <a:latin typeface="Tahoma" pitchFamily="34" charset="0"/>
              <a:ea typeface="Tahoma" pitchFamily="34" charset="0"/>
              <a:cs typeface="Tahoma" pitchFamily="34" charset="0"/>
            </a:endParaRPr>
          </a:p>
          <a:p>
            <a:endParaRPr lang="en-US" dirty="0"/>
          </a:p>
        </p:txBody>
      </p:sp>
    </p:spTree>
    <p:extLst>
      <p:ext uri="{BB962C8B-B14F-4D97-AF65-F5344CB8AC3E}">
        <p14:creationId xmlns:p14="http://schemas.microsoft.com/office/powerpoint/2010/main" val="10083259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047" y="1"/>
            <a:ext cx="8215953" cy="824264"/>
          </a:xfrm>
        </p:spPr>
        <p:txBody>
          <a:bodyPr>
            <a:normAutofit/>
          </a:bodyPr>
          <a:lstStyle/>
          <a:p>
            <a:pPr algn="l"/>
            <a:r>
              <a:rPr lang="en-US" sz="3900" b="1" dirty="0" smtClean="0">
                <a:solidFill>
                  <a:schemeClr val="bg1"/>
                </a:solidFill>
                <a:latin typeface="Tahoma" pitchFamily="34" charset="0"/>
                <a:ea typeface="Tahoma" pitchFamily="34" charset="0"/>
                <a:cs typeface="Tahoma" pitchFamily="34" charset="0"/>
              </a:rPr>
              <a:t>Student Testimonial</a:t>
            </a:r>
            <a:endParaRPr lang="en-US" sz="3900" b="1" dirty="0">
              <a:solidFill>
                <a:schemeClr val="bg1"/>
              </a:solidFill>
              <a:latin typeface="Tahoma" pitchFamily="34" charset="0"/>
              <a:ea typeface="Tahoma" pitchFamily="34" charset="0"/>
              <a:cs typeface="Tahoma" pitchFamily="34" charset="0"/>
            </a:endParaRPr>
          </a:p>
        </p:txBody>
      </p:sp>
      <p:sp>
        <p:nvSpPr>
          <p:cNvPr id="4" name="Rectangle 3"/>
          <p:cNvSpPr>
            <a:spLocks noGrp="1" noChangeArrowheads="1"/>
          </p:cNvSpPr>
          <p:nvPr>
            <p:ph idx="1"/>
          </p:nvPr>
        </p:nvSpPr>
        <p:spPr>
          <a:xfrm>
            <a:off x="918522" y="1144588"/>
            <a:ext cx="4348803" cy="4473575"/>
          </a:xfrm>
        </p:spPr>
        <p:txBody>
          <a:bodyPr>
            <a:noAutofit/>
          </a:bodyPr>
          <a:lstStyle/>
          <a:p>
            <a:pPr marL="0" indent="0">
              <a:buNone/>
            </a:pPr>
            <a:r>
              <a:rPr lang="en-US" sz="1800" i="1" dirty="0" smtClean="0">
                <a:latin typeface="Tahoma" panose="020B0604030504040204" pitchFamily="34" charset="0"/>
                <a:ea typeface="Tahoma" panose="020B0604030504040204" pitchFamily="34" charset="0"/>
                <a:cs typeface="Tahoma" panose="020B0604030504040204" pitchFamily="34" charset="0"/>
              </a:rPr>
              <a:t>“I </a:t>
            </a:r>
            <a:r>
              <a:rPr lang="en-US" sz="1800" i="1" dirty="0">
                <a:latin typeface="Tahoma" panose="020B0604030504040204" pitchFamily="34" charset="0"/>
                <a:ea typeface="Tahoma" panose="020B0604030504040204" pitchFamily="34" charset="0"/>
                <a:cs typeface="Tahoma" panose="020B0604030504040204" pitchFamily="34" charset="0"/>
              </a:rPr>
              <a:t>had the opportunity to work and share my experience with people from over 30 different countries. UCI changed my personal and professional life, giving me the chance to build a wide network of people from all over the word. Thanks to this opportunity, I learned new skills from highly qualified instructors</a:t>
            </a:r>
            <a:r>
              <a:rPr lang="en-US" sz="1800" i="1" dirty="0" smtClean="0">
                <a:latin typeface="Tahoma" panose="020B0604030504040204" pitchFamily="34" charset="0"/>
                <a:ea typeface="Tahoma" panose="020B0604030504040204" pitchFamily="34" charset="0"/>
                <a:cs typeface="Tahoma" panose="020B0604030504040204" pitchFamily="34" charset="0"/>
              </a:rPr>
              <a:t>.” </a:t>
            </a:r>
            <a:endParaRPr lang="en-US" sz="1800" dirty="0">
              <a:latin typeface="Tahoma" panose="020B0604030504040204" pitchFamily="34" charset="0"/>
              <a:ea typeface="Tahoma" panose="020B0604030504040204" pitchFamily="34" charset="0"/>
              <a:cs typeface="Tahoma" panose="020B0604030504040204" pitchFamily="34" charset="0"/>
            </a:endParaRPr>
          </a:p>
          <a:p>
            <a:pPr lvl="1" algn="r" eaLnBrk="1" hangingPunct="1">
              <a:buFontTx/>
              <a:buNone/>
            </a:pPr>
            <a:endParaRPr lang="en-US" sz="1700" i="1" dirty="0" smtClean="0">
              <a:latin typeface="Tahoma" panose="020B0604030504040204" pitchFamily="34" charset="0"/>
              <a:ea typeface="Tahoma" panose="020B0604030504040204" pitchFamily="34" charset="0"/>
              <a:cs typeface="Tahoma" panose="020B0604030504040204" pitchFamily="34" charset="0"/>
            </a:endParaRPr>
          </a:p>
          <a:p>
            <a:pPr marL="0" indent="0" algn="r">
              <a:buNone/>
            </a:pPr>
            <a:r>
              <a:rPr lang="en-US" sz="1400" b="1" dirty="0">
                <a:latin typeface="Tahoma" panose="020B0604030504040204" pitchFamily="34" charset="0"/>
                <a:ea typeface="Tahoma" panose="020B0604030504040204" pitchFamily="34" charset="0"/>
                <a:cs typeface="Tahoma" panose="020B0604030504040204" pitchFamily="34" charset="0"/>
              </a:rPr>
              <a:t>Nathan </a:t>
            </a:r>
            <a:r>
              <a:rPr lang="en-US" sz="1400" b="1" dirty="0" err="1">
                <a:latin typeface="Tahoma" panose="020B0604030504040204" pitchFamily="34" charset="0"/>
                <a:ea typeface="Tahoma" panose="020B0604030504040204" pitchFamily="34" charset="0"/>
                <a:cs typeface="Tahoma" panose="020B0604030504040204" pitchFamily="34" charset="0"/>
              </a:rPr>
              <a:t>Caviglia</a:t>
            </a:r>
            <a:r>
              <a:rPr lang="en-US" sz="1400" b="1" dirty="0">
                <a:latin typeface="Tahoma" panose="020B0604030504040204" pitchFamily="34" charset="0"/>
                <a:ea typeface="Tahoma" panose="020B0604030504040204" pitchFamily="34" charset="0"/>
                <a:cs typeface="Tahoma" panose="020B0604030504040204" pitchFamily="34" charset="0"/>
              </a:rPr>
              <a:t>, </a:t>
            </a:r>
            <a:r>
              <a:rPr lang="en-US" sz="1400" b="1" dirty="0" smtClean="0">
                <a:latin typeface="Tahoma" panose="020B0604030504040204" pitchFamily="34" charset="0"/>
                <a:ea typeface="Tahoma" panose="020B0604030504040204" pitchFamily="34" charset="0"/>
                <a:cs typeface="Tahoma" panose="020B0604030504040204" pitchFamily="34" charset="0"/>
              </a:rPr>
              <a:t>Italy</a:t>
            </a:r>
          </a:p>
          <a:p>
            <a:pPr marL="0" indent="0" algn="r">
              <a:buNone/>
            </a:pPr>
            <a:r>
              <a:rPr lang="en-US" sz="1400" b="1" dirty="0" smtClean="0">
                <a:latin typeface="Tahoma" panose="020B0604030504040204" pitchFamily="34" charset="0"/>
                <a:ea typeface="Tahoma" panose="020B0604030504040204" pitchFamily="34" charset="0"/>
                <a:cs typeface="Tahoma" panose="020B0604030504040204" pitchFamily="34" charset="0"/>
              </a:rPr>
              <a:t>ACP </a:t>
            </a:r>
            <a:r>
              <a:rPr lang="en-US" sz="1400" b="1" dirty="0">
                <a:latin typeface="Tahoma" panose="020B0604030504040204" pitchFamily="34" charset="0"/>
                <a:ea typeface="Tahoma" panose="020B0604030504040204" pitchFamily="34" charset="0"/>
                <a:cs typeface="Tahoma" panose="020B0604030504040204" pitchFamily="34" charset="0"/>
              </a:rPr>
              <a:t>International Business Operations </a:t>
            </a:r>
            <a:r>
              <a:rPr lang="en-US" sz="1400" b="1" dirty="0" smtClean="0">
                <a:latin typeface="Tahoma" panose="020B0604030504040204" pitchFamily="34" charset="0"/>
                <a:ea typeface="Tahoma" panose="020B0604030504040204" pitchFamily="34" charset="0"/>
                <a:cs typeface="Tahoma" panose="020B0604030504040204" pitchFamily="34" charset="0"/>
              </a:rPr>
              <a:t>&amp;  </a:t>
            </a:r>
            <a:r>
              <a:rPr lang="en-US" sz="1400" b="1" dirty="0">
                <a:latin typeface="Tahoma" panose="020B0604030504040204" pitchFamily="34" charset="0"/>
                <a:ea typeface="Tahoma" panose="020B0604030504040204" pitchFamily="34" charset="0"/>
                <a:cs typeface="Tahoma" panose="020B0604030504040204" pitchFamily="34" charset="0"/>
              </a:rPr>
              <a:t>Management</a:t>
            </a:r>
          </a:p>
          <a:p>
            <a:pPr marL="0" indent="0" algn="r">
              <a:buNone/>
            </a:pPr>
            <a:r>
              <a:rPr lang="en-US" sz="1400" b="1" dirty="0">
                <a:latin typeface="Tahoma" panose="020B0604030504040204" pitchFamily="34" charset="0"/>
                <a:ea typeface="Tahoma" panose="020B0604030504040204" pitchFamily="34" charset="0"/>
                <a:cs typeface="Tahoma" panose="020B0604030504040204" pitchFamily="34" charset="0"/>
              </a:rPr>
              <a:t>ACP Project Management </a:t>
            </a:r>
          </a:p>
          <a:p>
            <a:pPr marL="0" indent="0" algn="r">
              <a:buNone/>
            </a:pPr>
            <a:r>
              <a:rPr lang="en-US" sz="1400" b="1" dirty="0">
                <a:latin typeface="Tahoma" panose="020B0604030504040204" pitchFamily="34" charset="0"/>
                <a:ea typeface="Tahoma" panose="020B0604030504040204" pitchFamily="34" charset="0"/>
                <a:cs typeface="Tahoma" panose="020B0604030504040204" pitchFamily="34" charset="0"/>
              </a:rPr>
              <a:t>Internship, OPT</a:t>
            </a:r>
          </a:p>
          <a:p>
            <a:pPr lvl="1" eaLnBrk="1" hangingPunct="1">
              <a:buFontTx/>
              <a:buNone/>
            </a:pPr>
            <a:r>
              <a:rPr lang="en-US" sz="17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7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p:txBody>
      </p:sp>
      <p:pic>
        <p:nvPicPr>
          <p:cNvPr id="1026" name="Picture 2" descr="I:\DATA\ESL\Marketing\Testimonials\2015-2017 Brochure\Page 29\Nathan Caviglia.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5450" y="1487488"/>
            <a:ext cx="3009900" cy="3009900"/>
          </a:xfrm>
          <a:prstGeom prst="rect">
            <a:avLst/>
          </a:prstGeom>
          <a:ln w="127000" cap="sq">
            <a:solidFill>
              <a:srgbClr val="00000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0045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5343" y="1"/>
            <a:ext cx="7731457"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Internship Opportunities</a:t>
            </a:r>
            <a:endParaRPr lang="en-US" sz="3200" b="1" dirty="0">
              <a:solidFill>
                <a:schemeClr val="bg1"/>
              </a:solidFill>
              <a:latin typeface="Tahoma" pitchFamily="34" charset="0"/>
              <a:ea typeface="Tahoma" pitchFamily="34" charset="0"/>
              <a:cs typeface="Tahoma" pitchFamily="34" charset="0"/>
            </a:endParaRPr>
          </a:p>
        </p:txBody>
      </p:sp>
      <p:sp>
        <p:nvSpPr>
          <p:cNvPr id="4" name="Content Placeholder 2"/>
          <p:cNvSpPr>
            <a:spLocks noGrp="1"/>
          </p:cNvSpPr>
          <p:nvPr>
            <p:ph idx="1"/>
          </p:nvPr>
        </p:nvSpPr>
        <p:spPr>
          <a:xfrm>
            <a:off x="276225" y="1628342"/>
            <a:ext cx="4620419" cy="4344085"/>
          </a:xfrm>
        </p:spPr>
        <p:txBody>
          <a:bodyPr>
            <a:noAutofit/>
          </a:bodyPr>
          <a:lstStyle/>
          <a:p>
            <a:pPr marL="0" indent="0">
              <a:buNone/>
            </a:pPr>
            <a:r>
              <a:rPr lang="en-US" sz="1800" b="1" i="1" dirty="0" smtClean="0">
                <a:solidFill>
                  <a:schemeClr val="tx2">
                    <a:lumMod val="75000"/>
                  </a:schemeClr>
                </a:solidFill>
                <a:latin typeface="Tahoma" pitchFamily="34" charset="0"/>
                <a:ea typeface="Tahoma" pitchFamily="34" charset="0"/>
                <a:cs typeface="Tahoma" pitchFamily="34" charset="0"/>
              </a:rPr>
              <a:t>You</a:t>
            </a:r>
            <a:r>
              <a:rPr lang="en-US" sz="1800" b="1" i="1" dirty="0" smtClean="0">
                <a:solidFill>
                  <a:schemeClr val="tx2">
                    <a:lumMod val="75000"/>
                  </a:schemeClr>
                </a:solidFill>
                <a:latin typeface="Tahoma" pitchFamily="34" charset="0"/>
                <a:ea typeface="Tahoma" pitchFamily="34" charset="0"/>
                <a:cs typeface="Tahoma" pitchFamily="34" charset="0"/>
              </a:rPr>
              <a:t> </a:t>
            </a:r>
            <a:r>
              <a:rPr lang="en-US" sz="1800" b="1" i="1" dirty="0" smtClean="0">
                <a:solidFill>
                  <a:schemeClr val="tx2">
                    <a:lumMod val="75000"/>
                  </a:schemeClr>
                </a:solidFill>
                <a:latin typeface="Tahoma" pitchFamily="34" charset="0"/>
                <a:ea typeface="Tahoma" pitchFamily="34" charset="0"/>
                <a:cs typeface="Tahoma" pitchFamily="34" charset="0"/>
              </a:rPr>
              <a:t>have the opportunity to:</a:t>
            </a:r>
            <a:endParaRPr lang="en-US" sz="1800" b="1" i="1" dirty="0" smtClean="0">
              <a:latin typeface="Tahoma" pitchFamily="34" charset="0"/>
              <a:ea typeface="Tahoma" pitchFamily="34" charset="0"/>
              <a:cs typeface="Tahoma" pitchFamily="34" charset="0"/>
            </a:endParaRPr>
          </a:p>
          <a:p>
            <a:pPr eaLnBrk="1" hangingPunct="1">
              <a:buClrTx/>
              <a:buFont typeface="Wingdings" pitchFamily="2" charset="2"/>
              <a:buChar char="§"/>
            </a:pPr>
            <a:r>
              <a:rPr lang="en-US" sz="1800" b="1" dirty="0" smtClean="0">
                <a:latin typeface="Tahoma" pitchFamily="34" charset="0"/>
                <a:ea typeface="Tahoma" pitchFamily="34" charset="0"/>
                <a:cs typeface="Tahoma" pitchFamily="34" charset="0"/>
              </a:rPr>
              <a:t>Gain</a:t>
            </a:r>
            <a:r>
              <a:rPr lang="en-US" sz="1800" dirty="0" smtClean="0">
                <a:latin typeface="Tahoma" pitchFamily="34" charset="0"/>
                <a:ea typeface="Tahoma" pitchFamily="34" charset="0"/>
                <a:cs typeface="Tahoma" pitchFamily="34" charset="0"/>
              </a:rPr>
              <a:t> exposure to the dynamic business environment of Orange County and Los Angeles</a:t>
            </a:r>
          </a:p>
          <a:p>
            <a:pPr eaLnBrk="1" hangingPunct="1">
              <a:buClrTx/>
              <a:buFont typeface="Wingdings" pitchFamily="2" charset="2"/>
              <a:buChar char="§"/>
            </a:pPr>
            <a:r>
              <a:rPr lang="en-US" sz="1800" b="1" dirty="0" smtClean="0">
                <a:latin typeface="Tahoma" pitchFamily="34" charset="0"/>
                <a:ea typeface="Tahoma" pitchFamily="34" charset="0"/>
                <a:cs typeface="Tahoma" pitchFamily="34" charset="0"/>
              </a:rPr>
              <a:t>Combine</a:t>
            </a:r>
            <a:r>
              <a:rPr lang="en-US" sz="1800" dirty="0" smtClean="0">
                <a:latin typeface="Tahoma" pitchFamily="34" charset="0"/>
                <a:ea typeface="Tahoma" pitchFamily="34" charset="0"/>
                <a:cs typeface="Tahoma" pitchFamily="34" charset="0"/>
              </a:rPr>
              <a:t> classroom learning with career experience</a:t>
            </a:r>
          </a:p>
          <a:p>
            <a:pPr eaLnBrk="1" hangingPunct="1">
              <a:buClrTx/>
              <a:buFont typeface="Wingdings" pitchFamily="2" charset="2"/>
              <a:buChar char="§"/>
            </a:pPr>
            <a:r>
              <a:rPr lang="en-US" sz="1800" b="1" dirty="0">
                <a:latin typeface="Tahoma" pitchFamily="34" charset="0"/>
                <a:ea typeface="Tahoma" pitchFamily="34" charset="0"/>
                <a:cs typeface="Tahoma" pitchFamily="34" charset="0"/>
              </a:rPr>
              <a:t>L</a:t>
            </a:r>
            <a:r>
              <a:rPr lang="en-US" sz="1800" b="1" dirty="0" smtClean="0">
                <a:latin typeface="Tahoma" pitchFamily="34" charset="0"/>
                <a:ea typeface="Tahoma" pitchFamily="34" charset="0"/>
                <a:cs typeface="Tahoma" pitchFamily="34" charset="0"/>
              </a:rPr>
              <a:t>earn</a:t>
            </a:r>
            <a:r>
              <a:rPr lang="en-US" sz="1800" dirty="0" smtClean="0">
                <a:latin typeface="Tahoma" pitchFamily="34" charset="0"/>
                <a:ea typeface="Tahoma" pitchFamily="34" charset="0"/>
                <a:cs typeface="Tahoma" pitchFamily="34" charset="0"/>
              </a:rPr>
              <a:t> new skills and concepts, in a real-world setting, and make professional contacts</a:t>
            </a:r>
          </a:p>
          <a:p>
            <a:pPr eaLnBrk="1" hangingPunct="1">
              <a:buClrTx/>
              <a:buFont typeface="Wingdings" pitchFamily="2" charset="2"/>
              <a:buChar char="§"/>
            </a:pPr>
            <a:r>
              <a:rPr lang="en-US" sz="1800" b="1" dirty="0" smtClean="0">
                <a:latin typeface="Tahoma" pitchFamily="34" charset="0"/>
                <a:ea typeface="Tahoma" pitchFamily="34" charset="0"/>
                <a:cs typeface="Tahoma" pitchFamily="34" charset="0"/>
              </a:rPr>
              <a:t>Get experience </a:t>
            </a:r>
            <a:r>
              <a:rPr lang="en-US" sz="1800" dirty="0" smtClean="0">
                <a:latin typeface="Tahoma" pitchFamily="34" charset="0"/>
                <a:ea typeface="Tahoma" pitchFamily="34" charset="0"/>
                <a:cs typeface="Tahoma" pitchFamily="34" charset="0"/>
              </a:rPr>
              <a:t>at mid-sized firms in the dynamic industries in Orange County, as well as in the greater Los Angeles area</a:t>
            </a:r>
          </a:p>
        </p:txBody>
      </p:sp>
      <p:pic>
        <p:nvPicPr>
          <p:cNvPr id="7" name="Picture 3" descr="I:\SHARED\MARKETING\ECI_MKTG\Carlos Puma Photography\Businessbldg\372UCI555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0" y="953184"/>
            <a:ext cx="3858543" cy="2845441"/>
          </a:xfrm>
          <a:prstGeom prst="rect">
            <a:avLst/>
          </a:prstGeom>
          <a:ln w="38100" cap="sq">
            <a:solidFill>
              <a:schemeClr val="accent3">
                <a:lumMod val="75000"/>
              </a:schemeClr>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5887" y="4135349"/>
            <a:ext cx="1303338"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3663" y="4740628"/>
            <a:ext cx="1103312"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2375" y="4319147"/>
            <a:ext cx="1082675" cy="25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5" descr="http://www.clubs.uci.edu/iotasigmapi/ISP%20Pictures/allergan_logo.jpe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41901" y="4294100"/>
            <a:ext cx="1122362" cy="84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52400" y="953184"/>
            <a:ext cx="4744244" cy="646331"/>
          </a:xfrm>
          <a:prstGeom prst="rect">
            <a:avLst/>
          </a:prstGeom>
        </p:spPr>
        <p:txBody>
          <a:bodyPr wrap="square">
            <a:spAutoFit/>
          </a:bodyPr>
          <a:lstStyle/>
          <a:p>
            <a:pPr algn="ctr"/>
            <a:r>
              <a:rPr lang="en-US" b="1" dirty="0" smtClean="0">
                <a:solidFill>
                  <a:srgbClr val="002060"/>
                </a:solidFill>
                <a:latin typeface="Tahoma" pitchFamily="34" charset="0"/>
                <a:ea typeface="Tahoma" pitchFamily="34" charset="0"/>
                <a:cs typeface="Tahoma" pitchFamily="34" charset="0"/>
              </a:rPr>
              <a:t>Internships are unpaid positions lasting about 3 months</a:t>
            </a:r>
            <a:endParaRPr lang="en-US" b="1" dirty="0">
              <a:solidFill>
                <a:srgbClr val="00206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0608018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450" y="1"/>
            <a:ext cx="8172450"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Optional Practical Training (OPT)</a:t>
            </a:r>
            <a:endParaRPr lang="en-US" sz="3200" b="1" dirty="0">
              <a:solidFill>
                <a:schemeClr val="bg1"/>
              </a:solidFill>
              <a:latin typeface="Tahoma" pitchFamily="34" charset="0"/>
              <a:ea typeface="Tahoma" pitchFamily="34" charset="0"/>
              <a:cs typeface="Tahoma" pitchFamily="34" charset="0"/>
            </a:endParaRPr>
          </a:p>
        </p:txBody>
      </p:sp>
      <p:sp>
        <p:nvSpPr>
          <p:cNvPr id="3" name="Content Placeholder 2"/>
          <p:cNvSpPr>
            <a:spLocks noGrp="1"/>
          </p:cNvSpPr>
          <p:nvPr>
            <p:ph idx="1"/>
          </p:nvPr>
        </p:nvSpPr>
        <p:spPr>
          <a:xfrm>
            <a:off x="155453" y="1777272"/>
            <a:ext cx="4530846" cy="3561051"/>
          </a:xfrm>
        </p:spPr>
        <p:txBody>
          <a:bodyPr>
            <a:noAutofit/>
          </a:bodyPr>
          <a:lstStyle/>
          <a:p>
            <a:pPr marL="0" indent="0" algn="ctr">
              <a:buNone/>
            </a:pPr>
            <a:endParaRPr lang="en-US" sz="1800" b="1" dirty="0">
              <a:solidFill>
                <a:schemeClr val="tx2">
                  <a:lumMod val="75000"/>
                </a:schemeClr>
              </a:solidFill>
              <a:latin typeface="Tahoma" pitchFamily="34" charset="0"/>
              <a:ea typeface="Tahoma" pitchFamily="34" charset="0"/>
              <a:cs typeface="Tahoma" pitchFamily="34" charset="0"/>
            </a:endParaRPr>
          </a:p>
          <a:p>
            <a:pPr>
              <a:buFont typeface="Wingdings" pitchFamily="2" charset="2"/>
              <a:buChar char="§"/>
            </a:pPr>
            <a:r>
              <a:rPr lang="en-US" sz="1800" dirty="0" smtClean="0">
                <a:latin typeface="Tahoma" pitchFamily="34" charset="0"/>
                <a:ea typeface="Tahoma" pitchFamily="34" charset="0"/>
                <a:cs typeface="Tahoma" pitchFamily="34" charset="0"/>
              </a:rPr>
              <a:t>After </a:t>
            </a:r>
            <a:r>
              <a:rPr lang="en-US" sz="1800" dirty="0">
                <a:latin typeface="Tahoma" pitchFamily="34" charset="0"/>
                <a:ea typeface="Tahoma" pitchFamily="34" charset="0"/>
                <a:cs typeface="Tahoma" pitchFamily="34" charset="0"/>
              </a:rPr>
              <a:t>9 months of full-time study in one or more ACPs, including an internship, </a:t>
            </a:r>
            <a:r>
              <a:rPr lang="en-US" sz="1800" dirty="0" smtClean="0">
                <a:latin typeface="Tahoma" pitchFamily="34" charset="0"/>
                <a:ea typeface="Tahoma" pitchFamily="34" charset="0"/>
                <a:cs typeface="Tahoma" pitchFamily="34" charset="0"/>
              </a:rPr>
              <a:t>students </a:t>
            </a:r>
            <a:r>
              <a:rPr lang="en-US" sz="1800" dirty="0">
                <a:latin typeface="Tahoma" pitchFamily="34" charset="0"/>
                <a:ea typeface="Tahoma" pitchFamily="34" charset="0"/>
                <a:cs typeface="Tahoma" pitchFamily="34" charset="0"/>
              </a:rPr>
              <a:t>may be eligible for </a:t>
            </a:r>
            <a:r>
              <a:rPr lang="en-US" sz="1800" dirty="0" smtClean="0">
                <a:latin typeface="Tahoma" pitchFamily="34" charset="0"/>
                <a:ea typeface="Tahoma" pitchFamily="34" charset="0"/>
                <a:cs typeface="Tahoma" pitchFamily="34" charset="0"/>
              </a:rPr>
              <a:t>OPT</a:t>
            </a:r>
            <a:endParaRPr lang="en-US" sz="1800" dirty="0">
              <a:latin typeface="Tahoma" pitchFamily="34" charset="0"/>
              <a:ea typeface="Tahoma" pitchFamily="34" charset="0"/>
              <a:cs typeface="Tahoma" pitchFamily="34" charset="0"/>
            </a:endParaRPr>
          </a:p>
          <a:p>
            <a:pPr>
              <a:buFont typeface="Wingdings" pitchFamily="2" charset="2"/>
              <a:buChar char="§"/>
            </a:pPr>
            <a:endParaRPr lang="en-US" sz="1800" dirty="0">
              <a:latin typeface="Tahoma" pitchFamily="34" charset="0"/>
              <a:ea typeface="Tahoma" pitchFamily="34" charset="0"/>
              <a:cs typeface="Tahoma" pitchFamily="34" charset="0"/>
            </a:endParaRPr>
          </a:p>
          <a:p>
            <a:pPr>
              <a:buFont typeface="Wingdings" pitchFamily="2" charset="2"/>
              <a:buChar char="§"/>
            </a:pPr>
            <a:r>
              <a:rPr lang="en-US" sz="1800" dirty="0">
                <a:latin typeface="Tahoma" pitchFamily="34" charset="0"/>
                <a:ea typeface="Tahoma" pitchFamily="34" charset="0"/>
                <a:cs typeface="Tahoma" pitchFamily="34" charset="0"/>
              </a:rPr>
              <a:t>Program </a:t>
            </a:r>
            <a:r>
              <a:rPr lang="en-US" sz="1800" dirty="0" smtClean="0">
                <a:latin typeface="Tahoma" pitchFamily="34" charset="0"/>
                <a:ea typeface="Tahoma" pitchFamily="34" charset="0"/>
                <a:cs typeface="Tahoma" pitchFamily="34" charset="0"/>
              </a:rPr>
              <a:t>offered through </a:t>
            </a:r>
            <a:r>
              <a:rPr lang="en-US" sz="1800" dirty="0">
                <a:latin typeface="Tahoma" pitchFamily="34" charset="0"/>
                <a:ea typeface="Tahoma" pitchFamily="34" charset="0"/>
                <a:cs typeface="Tahoma" pitchFamily="34" charset="0"/>
              </a:rPr>
              <a:t>U.S. Citizenship and Immigration Services</a:t>
            </a:r>
          </a:p>
          <a:p>
            <a:pPr marL="0" indent="0">
              <a:buNone/>
            </a:pPr>
            <a:endParaRPr lang="en-US" sz="2300" b="1" dirty="0">
              <a:latin typeface="Tahoma" pitchFamily="34" charset="0"/>
              <a:ea typeface="Tahoma" pitchFamily="34" charset="0"/>
              <a:cs typeface="Tahoma"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1507" y="1752620"/>
            <a:ext cx="4041352" cy="31528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ectangle 4"/>
          <p:cNvSpPr/>
          <p:nvPr/>
        </p:nvSpPr>
        <p:spPr>
          <a:xfrm>
            <a:off x="933450" y="967085"/>
            <a:ext cx="7505699" cy="707886"/>
          </a:xfrm>
          <a:prstGeom prst="rect">
            <a:avLst/>
          </a:prstGeom>
        </p:spPr>
        <p:txBody>
          <a:bodyPr wrap="square">
            <a:spAutoFit/>
          </a:bodyPr>
          <a:lstStyle/>
          <a:p>
            <a:pPr algn="ctr"/>
            <a:r>
              <a:rPr lang="en-US" sz="2000" b="1" i="1" dirty="0" smtClean="0">
                <a:solidFill>
                  <a:schemeClr val="tx2">
                    <a:lumMod val="75000"/>
                  </a:schemeClr>
                </a:solidFill>
                <a:latin typeface="Tahoma" pitchFamily="34" charset="0"/>
                <a:ea typeface="Tahoma" pitchFamily="34" charset="0"/>
                <a:cs typeface="Tahoma" pitchFamily="34" charset="0"/>
              </a:rPr>
              <a:t>Students work </a:t>
            </a:r>
            <a:r>
              <a:rPr lang="en-US" sz="2000" b="1" i="1" dirty="0">
                <a:solidFill>
                  <a:schemeClr val="tx2">
                    <a:lumMod val="75000"/>
                  </a:schemeClr>
                </a:solidFill>
                <a:latin typeface="Tahoma" pitchFamily="34" charset="0"/>
                <a:ea typeface="Tahoma" pitchFamily="34" charset="0"/>
                <a:cs typeface="Tahoma" pitchFamily="34" charset="0"/>
              </a:rPr>
              <a:t>in a full-time salaried position for up to one year on </a:t>
            </a:r>
            <a:r>
              <a:rPr lang="en-US" sz="2000" b="1" i="1" dirty="0" smtClean="0">
                <a:solidFill>
                  <a:schemeClr val="tx2">
                    <a:lumMod val="75000"/>
                  </a:schemeClr>
                </a:solidFill>
                <a:latin typeface="Tahoma" pitchFamily="34" charset="0"/>
                <a:ea typeface="Tahoma" pitchFamily="34" charset="0"/>
                <a:cs typeface="Tahoma" pitchFamily="34" charset="0"/>
              </a:rPr>
              <a:t>their </a:t>
            </a:r>
            <a:r>
              <a:rPr lang="en-US" sz="2000" b="1" i="1" dirty="0">
                <a:solidFill>
                  <a:schemeClr val="tx2">
                    <a:lumMod val="75000"/>
                  </a:schemeClr>
                </a:solidFill>
                <a:latin typeface="Tahoma" pitchFamily="34" charset="0"/>
                <a:ea typeface="Tahoma" pitchFamily="34" charset="0"/>
                <a:cs typeface="Tahoma" pitchFamily="34" charset="0"/>
              </a:rPr>
              <a:t>student </a:t>
            </a:r>
            <a:r>
              <a:rPr lang="en-US" sz="2000" b="1" i="1" dirty="0" smtClean="0">
                <a:solidFill>
                  <a:schemeClr val="tx2">
                    <a:lumMod val="75000"/>
                  </a:schemeClr>
                </a:solidFill>
                <a:latin typeface="Tahoma" pitchFamily="34" charset="0"/>
                <a:ea typeface="Tahoma" pitchFamily="34" charset="0"/>
                <a:cs typeface="Tahoma" pitchFamily="34" charset="0"/>
              </a:rPr>
              <a:t>visa </a:t>
            </a:r>
            <a:endParaRPr lang="en-US" sz="2000" b="1" i="1" dirty="0">
              <a:solidFill>
                <a:schemeClr val="tx2">
                  <a:lumMod val="75000"/>
                </a:schemeClr>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0822288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6841864" y="1957892"/>
            <a:ext cx="1844936" cy="2617544"/>
          </a:xfrm>
          <a:prstGeom prst="rect">
            <a:avLst/>
          </a:prstGeom>
          <a:ln>
            <a:solidFill>
              <a:srgbClr val="0076BF"/>
            </a:solidFill>
            <a:headEnd/>
            <a:tailEnd/>
          </a:ln>
        </p:spPr>
        <p:style>
          <a:lnRef idx="2">
            <a:schemeClr val="accent6"/>
          </a:lnRef>
          <a:fillRef idx="1">
            <a:schemeClr val="lt1"/>
          </a:fillRef>
          <a:effectRef idx="0">
            <a:schemeClr val="accent6"/>
          </a:effectRef>
          <a:fontRef idx="minor">
            <a:schemeClr val="dk1"/>
          </a:fontRef>
        </p:style>
        <p:txBody>
          <a:bodyPr/>
          <a:lstStyle/>
          <a:p>
            <a:pPr>
              <a:defRPr/>
            </a:pPr>
            <a:endParaRPr lang="en-US" dirty="0">
              <a:solidFill>
                <a:srgbClr val="000000"/>
              </a:solidFill>
            </a:endParaRPr>
          </a:p>
        </p:txBody>
      </p:sp>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Sample Pathway to OPT</a:t>
            </a:r>
            <a:endParaRPr lang="en-US" sz="3200" b="1" dirty="0">
              <a:solidFill>
                <a:schemeClr val="bg1"/>
              </a:solidFill>
              <a:latin typeface="Tahoma" pitchFamily="34" charset="0"/>
              <a:ea typeface="Tahoma" pitchFamily="34" charset="0"/>
              <a:cs typeface="Tahoma" pitchFamily="34" charset="0"/>
            </a:endParaRPr>
          </a:p>
        </p:txBody>
      </p:sp>
      <p:grpSp>
        <p:nvGrpSpPr>
          <p:cNvPr id="3" name="Group 2"/>
          <p:cNvGrpSpPr/>
          <p:nvPr/>
        </p:nvGrpSpPr>
        <p:grpSpPr>
          <a:xfrm>
            <a:off x="0" y="2699946"/>
            <a:ext cx="6669741" cy="864903"/>
            <a:chOff x="0" y="2699946"/>
            <a:chExt cx="6669741" cy="864903"/>
          </a:xfrm>
        </p:grpSpPr>
        <p:sp>
          <p:nvSpPr>
            <p:cNvPr id="7" name="Freeform 6"/>
            <p:cNvSpPr/>
            <p:nvPr/>
          </p:nvSpPr>
          <p:spPr>
            <a:xfrm>
              <a:off x="0" y="2709114"/>
              <a:ext cx="2605129" cy="854670"/>
            </a:xfrm>
            <a:custGeom>
              <a:avLst/>
              <a:gdLst>
                <a:gd name="connsiteX0" fmla="*/ 0 w 2605129"/>
                <a:gd name="connsiteY0" fmla="*/ 0 h 854670"/>
                <a:gd name="connsiteX1" fmla="*/ 2177794 w 2605129"/>
                <a:gd name="connsiteY1" fmla="*/ 0 h 854670"/>
                <a:gd name="connsiteX2" fmla="*/ 2605129 w 2605129"/>
                <a:gd name="connsiteY2" fmla="*/ 427335 h 854670"/>
                <a:gd name="connsiteX3" fmla="*/ 2177794 w 2605129"/>
                <a:gd name="connsiteY3" fmla="*/ 854670 h 854670"/>
                <a:gd name="connsiteX4" fmla="*/ 0 w 2605129"/>
                <a:gd name="connsiteY4" fmla="*/ 854670 h 854670"/>
                <a:gd name="connsiteX5" fmla="*/ 427335 w 2605129"/>
                <a:gd name="connsiteY5" fmla="*/ 427335 h 854670"/>
                <a:gd name="connsiteX6" fmla="*/ 0 w 2605129"/>
                <a:gd name="connsiteY6" fmla="*/ 0 h 854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05129" h="854670">
                  <a:moveTo>
                    <a:pt x="0" y="0"/>
                  </a:moveTo>
                  <a:lnTo>
                    <a:pt x="2177794" y="0"/>
                  </a:lnTo>
                  <a:lnTo>
                    <a:pt x="2605129" y="427335"/>
                  </a:lnTo>
                  <a:lnTo>
                    <a:pt x="2177794" y="854670"/>
                  </a:lnTo>
                  <a:lnTo>
                    <a:pt x="0" y="854670"/>
                  </a:lnTo>
                  <a:lnTo>
                    <a:pt x="427335" y="427335"/>
                  </a:lnTo>
                  <a:lnTo>
                    <a:pt x="0" y="0"/>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462895" tIns="17780" rIns="427335" bIns="17780" numCol="1" spcCol="1270" anchor="ctr" anchorCtr="0">
              <a:noAutofit/>
            </a:bodyPr>
            <a:lstStyle/>
            <a:p>
              <a:pPr lvl="0" algn="ctr" defTabSz="1244600" rtl="0">
                <a:lnSpc>
                  <a:spcPct val="90000"/>
                </a:lnSpc>
                <a:spcBef>
                  <a:spcPct val="0"/>
                </a:spcBef>
                <a:spcAft>
                  <a:spcPct val="35000"/>
                </a:spcAft>
              </a:pPr>
              <a:r>
                <a:rPr lang="en-US" sz="2800" kern="1200" dirty="0" smtClean="0"/>
                <a:t>ACP</a:t>
              </a:r>
              <a:endParaRPr lang="en-US" sz="2800" kern="1200" dirty="0"/>
            </a:p>
          </p:txBody>
        </p:sp>
        <p:sp>
          <p:nvSpPr>
            <p:cNvPr id="8" name="Freeform 7"/>
            <p:cNvSpPr/>
            <p:nvPr/>
          </p:nvSpPr>
          <p:spPr>
            <a:xfrm>
              <a:off x="2268148" y="2699946"/>
              <a:ext cx="2162257" cy="864903"/>
            </a:xfrm>
            <a:custGeom>
              <a:avLst/>
              <a:gdLst>
                <a:gd name="connsiteX0" fmla="*/ 0 w 2162257"/>
                <a:gd name="connsiteY0" fmla="*/ 0 h 864903"/>
                <a:gd name="connsiteX1" fmla="*/ 1729806 w 2162257"/>
                <a:gd name="connsiteY1" fmla="*/ 0 h 864903"/>
                <a:gd name="connsiteX2" fmla="*/ 2162257 w 2162257"/>
                <a:gd name="connsiteY2" fmla="*/ 432452 h 864903"/>
                <a:gd name="connsiteX3" fmla="*/ 1729806 w 2162257"/>
                <a:gd name="connsiteY3" fmla="*/ 864903 h 864903"/>
                <a:gd name="connsiteX4" fmla="*/ 0 w 2162257"/>
                <a:gd name="connsiteY4" fmla="*/ 864903 h 864903"/>
                <a:gd name="connsiteX5" fmla="*/ 432452 w 2162257"/>
                <a:gd name="connsiteY5" fmla="*/ 432452 h 864903"/>
                <a:gd name="connsiteX6" fmla="*/ 0 w 2162257"/>
                <a:gd name="connsiteY6" fmla="*/ 0 h 864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2257" h="864903">
                  <a:moveTo>
                    <a:pt x="0" y="0"/>
                  </a:moveTo>
                  <a:lnTo>
                    <a:pt x="1729806" y="0"/>
                  </a:lnTo>
                  <a:lnTo>
                    <a:pt x="2162257" y="432452"/>
                  </a:lnTo>
                  <a:lnTo>
                    <a:pt x="1729806" y="864903"/>
                  </a:lnTo>
                  <a:lnTo>
                    <a:pt x="0" y="864903"/>
                  </a:lnTo>
                  <a:lnTo>
                    <a:pt x="432452" y="432452"/>
                  </a:lnTo>
                  <a:lnTo>
                    <a:pt x="0" y="0"/>
                  </a:lnTo>
                  <a:close/>
                </a:path>
              </a:pathLst>
            </a:custGeom>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62932" tIns="15240" rIns="432451" bIns="15240" numCol="1" spcCol="1270" anchor="ctr" anchorCtr="0">
              <a:noAutofit/>
            </a:bodyPr>
            <a:lstStyle/>
            <a:p>
              <a:pPr lvl="0" algn="ctr" defTabSz="1066800" rtl="0">
                <a:lnSpc>
                  <a:spcPct val="90000"/>
                </a:lnSpc>
                <a:spcBef>
                  <a:spcPct val="0"/>
                </a:spcBef>
                <a:spcAft>
                  <a:spcPct val="35000"/>
                </a:spcAft>
              </a:pPr>
              <a:r>
                <a:rPr lang="en-US" sz="2800" kern="1200" dirty="0" smtClean="0"/>
                <a:t>ACP</a:t>
              </a:r>
              <a:endParaRPr lang="en-US" sz="2800" kern="1200" dirty="0"/>
            </a:p>
          </p:txBody>
        </p:sp>
        <p:sp>
          <p:nvSpPr>
            <p:cNvPr id="9" name="Freeform 8"/>
            <p:cNvSpPr/>
            <p:nvPr/>
          </p:nvSpPr>
          <p:spPr>
            <a:xfrm>
              <a:off x="4127690" y="2699946"/>
              <a:ext cx="2542051" cy="864903"/>
            </a:xfrm>
            <a:custGeom>
              <a:avLst/>
              <a:gdLst>
                <a:gd name="connsiteX0" fmla="*/ 0 w 2162257"/>
                <a:gd name="connsiteY0" fmla="*/ 0 h 864903"/>
                <a:gd name="connsiteX1" fmla="*/ 1729806 w 2162257"/>
                <a:gd name="connsiteY1" fmla="*/ 0 h 864903"/>
                <a:gd name="connsiteX2" fmla="*/ 2162257 w 2162257"/>
                <a:gd name="connsiteY2" fmla="*/ 432452 h 864903"/>
                <a:gd name="connsiteX3" fmla="*/ 1729806 w 2162257"/>
                <a:gd name="connsiteY3" fmla="*/ 864903 h 864903"/>
                <a:gd name="connsiteX4" fmla="*/ 0 w 2162257"/>
                <a:gd name="connsiteY4" fmla="*/ 864903 h 864903"/>
                <a:gd name="connsiteX5" fmla="*/ 432452 w 2162257"/>
                <a:gd name="connsiteY5" fmla="*/ 432452 h 864903"/>
                <a:gd name="connsiteX6" fmla="*/ 0 w 2162257"/>
                <a:gd name="connsiteY6" fmla="*/ 0 h 864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2257" h="864903">
                  <a:moveTo>
                    <a:pt x="0" y="0"/>
                  </a:moveTo>
                  <a:lnTo>
                    <a:pt x="1729806" y="0"/>
                  </a:lnTo>
                  <a:lnTo>
                    <a:pt x="2162257" y="432452"/>
                  </a:lnTo>
                  <a:lnTo>
                    <a:pt x="1729806" y="864903"/>
                  </a:lnTo>
                  <a:lnTo>
                    <a:pt x="0" y="864903"/>
                  </a:lnTo>
                  <a:lnTo>
                    <a:pt x="432452" y="432452"/>
                  </a:lnTo>
                  <a:lnTo>
                    <a:pt x="0" y="0"/>
                  </a:lnTo>
                  <a:close/>
                </a:path>
              </a:pathLst>
            </a:custGeom>
            <a:solidFill>
              <a:schemeClr val="accent2">
                <a:alpha val="90000"/>
              </a:schemeClr>
            </a:solidFill>
          </p:spPr>
          <p:style>
            <a:lnRef idx="2">
              <a:schemeClr val="dk2">
                <a:alpha val="90000"/>
                <a:tint val="40000"/>
                <a:hueOff val="0"/>
                <a:satOff val="0"/>
                <a:lumOff val="0"/>
                <a:alphaOff val="0"/>
              </a:schemeClr>
            </a:lnRef>
            <a:fillRef idx="1">
              <a:schemeClr val="dk2">
                <a:alpha val="90000"/>
                <a:tint val="40000"/>
                <a:hueOff val="0"/>
                <a:satOff val="0"/>
                <a:lumOff val="0"/>
                <a:alphaOff val="0"/>
              </a:schemeClr>
            </a:fillRef>
            <a:effectRef idx="0">
              <a:schemeClr val="dk2">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462932" tIns="15240" rIns="432451" bIns="15240" numCol="1" spcCol="1270" anchor="ctr" anchorCtr="0">
              <a:noAutofit/>
            </a:bodyPr>
            <a:lstStyle/>
            <a:p>
              <a:pPr lvl="0" algn="ctr" defTabSz="1066800" rtl="0">
                <a:lnSpc>
                  <a:spcPct val="90000"/>
                </a:lnSpc>
                <a:spcBef>
                  <a:spcPct val="0"/>
                </a:spcBef>
                <a:spcAft>
                  <a:spcPct val="35000"/>
                </a:spcAft>
              </a:pPr>
              <a:r>
                <a:rPr lang="en-US" sz="2700" kern="1200" dirty="0" smtClean="0"/>
                <a:t>  Internship</a:t>
              </a:r>
              <a:r>
                <a:rPr lang="en-US" sz="2400" kern="1200" dirty="0" smtClean="0"/>
                <a:t> </a:t>
              </a:r>
              <a:endParaRPr lang="en-US" sz="2400" kern="1200" dirty="0"/>
            </a:p>
          </p:txBody>
        </p:sp>
      </p:grpSp>
      <p:sp>
        <p:nvSpPr>
          <p:cNvPr id="6" name="TextBox 5"/>
          <p:cNvSpPr txBox="1">
            <a:spLocks noChangeArrowheads="1"/>
          </p:cNvSpPr>
          <p:nvPr/>
        </p:nvSpPr>
        <p:spPr bwMode="auto">
          <a:xfrm>
            <a:off x="6828417" y="2148466"/>
            <a:ext cx="179387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algn="ctr"/>
            <a:r>
              <a:rPr lang="en-US" sz="2600" b="1" u="sng" dirty="0">
                <a:latin typeface="Tahoma" pitchFamily="34" charset="0"/>
                <a:ea typeface="Tahoma" pitchFamily="34" charset="0"/>
                <a:cs typeface="Tahoma" pitchFamily="34" charset="0"/>
              </a:rPr>
              <a:t>OPT</a:t>
            </a:r>
          </a:p>
          <a:p>
            <a:pPr algn="ctr"/>
            <a:endParaRPr lang="en-US" sz="1400" dirty="0">
              <a:latin typeface="Tahoma" pitchFamily="34" charset="0"/>
              <a:ea typeface="Tahoma" pitchFamily="34" charset="0"/>
              <a:cs typeface="Tahoma" pitchFamily="34" charset="0"/>
            </a:endParaRPr>
          </a:p>
          <a:p>
            <a:pPr algn="ctr"/>
            <a:r>
              <a:rPr lang="en-US" sz="2000" dirty="0" smtClean="0">
                <a:latin typeface="Tahoma" pitchFamily="34" charset="0"/>
                <a:ea typeface="Tahoma" pitchFamily="34" charset="0"/>
                <a:cs typeface="Tahoma" pitchFamily="34" charset="0"/>
              </a:rPr>
              <a:t>Students work in a salaried position </a:t>
            </a:r>
            <a:r>
              <a:rPr lang="en-US" sz="2000" dirty="0">
                <a:latin typeface="Tahoma" pitchFamily="34" charset="0"/>
                <a:ea typeface="Tahoma" pitchFamily="34" charset="0"/>
                <a:cs typeface="Tahoma" pitchFamily="34" charset="0"/>
              </a:rPr>
              <a:t>for up to </a:t>
            </a:r>
          </a:p>
          <a:p>
            <a:pPr algn="ctr"/>
            <a:r>
              <a:rPr lang="en-US" sz="2000" dirty="0">
                <a:latin typeface="Tahoma" pitchFamily="34" charset="0"/>
                <a:ea typeface="Tahoma" pitchFamily="34" charset="0"/>
                <a:cs typeface="Tahoma" pitchFamily="34" charset="0"/>
              </a:rPr>
              <a:t>12 months</a:t>
            </a:r>
          </a:p>
        </p:txBody>
      </p:sp>
    </p:spTree>
    <p:extLst>
      <p:ext uri="{BB962C8B-B14F-4D97-AF65-F5344CB8AC3E}">
        <p14:creationId xmlns:p14="http://schemas.microsoft.com/office/powerpoint/2010/main" val="5391565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DATA\ESL\Marketing\Photos\Mktg Pix\Students\Students in library.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35305" y="1794400"/>
            <a:ext cx="6002626" cy="3994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916866" y="96822"/>
            <a:ext cx="8248650" cy="584775"/>
          </a:xfrm>
          <a:prstGeom prst="rect">
            <a:avLst/>
          </a:prstGeom>
        </p:spPr>
        <p:txBody>
          <a:bodyPr wrap="square">
            <a:spAutoFit/>
          </a:bodyPr>
          <a:lstStyle/>
          <a:p>
            <a:r>
              <a:rPr lang="en-US" sz="3200" b="1" dirty="0" smtClean="0">
                <a:solidFill>
                  <a:schemeClr val="bg1"/>
                </a:solidFill>
                <a:latin typeface="Tahoma" pitchFamily="34" charset="0"/>
                <a:ea typeface="Tahoma" pitchFamily="34" charset="0"/>
                <a:cs typeface="Tahoma" pitchFamily="34" charset="0"/>
              </a:rPr>
              <a:t>IGSPP</a:t>
            </a:r>
            <a:endParaRPr lang="en-US" sz="3200" b="1" dirty="0">
              <a:solidFill>
                <a:schemeClr val="bg1"/>
              </a:solidFill>
              <a:latin typeface="Tahoma" pitchFamily="34" charset="0"/>
              <a:ea typeface="Tahoma" pitchFamily="34" charset="0"/>
              <a:cs typeface="Tahoma" pitchFamily="34" charset="0"/>
            </a:endParaRPr>
          </a:p>
        </p:txBody>
      </p:sp>
      <p:sp>
        <p:nvSpPr>
          <p:cNvPr id="6" name="TextBox 5"/>
          <p:cNvSpPr txBox="1"/>
          <p:nvPr/>
        </p:nvSpPr>
        <p:spPr>
          <a:xfrm>
            <a:off x="774551" y="1021976"/>
            <a:ext cx="7627171" cy="430887"/>
          </a:xfrm>
          <a:prstGeom prst="rect">
            <a:avLst/>
          </a:prstGeom>
          <a:noFill/>
        </p:spPr>
        <p:txBody>
          <a:bodyPr wrap="square" rtlCol="0">
            <a:spAutoFit/>
          </a:bodyPr>
          <a:lstStyle/>
          <a:p>
            <a:pPr algn="ctr"/>
            <a:r>
              <a:rPr lang="en-US" sz="2200" b="1" i="1" dirty="0" smtClean="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International Graduate Studies Preparation Program</a:t>
            </a:r>
            <a:endParaRPr lang="en-US" sz="2200" b="1" i="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7486492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IGSPP</a:t>
            </a:r>
            <a:endParaRPr lang="en-US" sz="3200" b="1" dirty="0">
              <a:solidFill>
                <a:schemeClr val="bg1"/>
              </a:solidFill>
              <a:latin typeface="Tahoma" pitchFamily="34" charset="0"/>
              <a:ea typeface="Tahoma" pitchFamily="34" charset="0"/>
              <a:cs typeface="Tahoma" pitchFamily="34" charset="0"/>
            </a:endParaRPr>
          </a:p>
        </p:txBody>
      </p:sp>
      <p:sp>
        <p:nvSpPr>
          <p:cNvPr id="4" name="Content Placeholder 2"/>
          <p:cNvSpPr>
            <a:spLocks noGrp="1"/>
          </p:cNvSpPr>
          <p:nvPr>
            <p:ph idx="1"/>
          </p:nvPr>
        </p:nvSpPr>
        <p:spPr>
          <a:xfrm>
            <a:off x="506413" y="839281"/>
            <a:ext cx="8180387" cy="606425"/>
          </a:xfrm>
        </p:spPr>
        <p:txBody>
          <a:bodyPr>
            <a:noAutofit/>
          </a:bodyPr>
          <a:lstStyle/>
          <a:p>
            <a:pPr algn="ctr" eaLnBrk="1" hangingPunct="1">
              <a:spcBef>
                <a:spcPct val="0"/>
              </a:spcBef>
              <a:buFontTx/>
              <a:buNone/>
            </a:pPr>
            <a:r>
              <a:rPr lang="en-US" sz="1800" b="1" dirty="0" smtClean="0">
                <a:solidFill>
                  <a:srgbClr val="002060"/>
                </a:solidFill>
                <a:latin typeface="Tahoma" pitchFamily="34" charset="0"/>
                <a:ea typeface="Tahoma" pitchFamily="34" charset="0"/>
                <a:cs typeface="Tahoma" pitchFamily="34" charset="0"/>
              </a:rPr>
              <a:t>	</a:t>
            </a:r>
            <a:r>
              <a:rPr lang="en-US" sz="1800" b="1" i="1" dirty="0">
                <a:solidFill>
                  <a:srgbClr val="002060"/>
                </a:solidFill>
                <a:latin typeface="Tahoma" pitchFamily="34" charset="0"/>
                <a:ea typeface="Tahoma" pitchFamily="34" charset="0"/>
                <a:cs typeface="Tahoma" pitchFamily="34" charset="0"/>
              </a:rPr>
              <a:t>S</a:t>
            </a:r>
            <a:r>
              <a:rPr lang="en-US" sz="1800" b="1" i="1" dirty="0" smtClean="0">
                <a:solidFill>
                  <a:srgbClr val="002060"/>
                </a:solidFill>
                <a:latin typeface="Tahoma" pitchFamily="34" charset="0"/>
                <a:ea typeface="Tahoma" pitchFamily="34" charset="0"/>
                <a:cs typeface="Tahoma" pitchFamily="34" charset="0"/>
              </a:rPr>
              <a:t>trengthen your application for admission to a high-ranked U.S. graduate program!</a:t>
            </a:r>
          </a:p>
        </p:txBody>
      </p:sp>
      <p:graphicFrame>
        <p:nvGraphicFramePr>
          <p:cNvPr id="5" name="Table 4"/>
          <p:cNvGraphicFramePr>
            <a:graphicFrameLocks noGrp="1"/>
          </p:cNvGraphicFramePr>
          <p:nvPr>
            <p:extLst>
              <p:ext uri="{D42A27DB-BD31-4B8C-83A1-F6EECF244321}">
                <p14:modId xmlns:p14="http://schemas.microsoft.com/office/powerpoint/2010/main" val="4004328053"/>
              </p:ext>
            </p:extLst>
          </p:nvPr>
        </p:nvGraphicFramePr>
        <p:xfrm>
          <a:off x="613983" y="1545632"/>
          <a:ext cx="8058150" cy="4224658"/>
        </p:xfrm>
        <a:graphic>
          <a:graphicData uri="http://schemas.openxmlformats.org/drawingml/2006/table">
            <a:tbl>
              <a:tblPr bandRow="1" bandCol="1">
                <a:tableStyleId>{17292A2E-F333-43FB-9621-5CBBE7FDCDCB}</a:tableStyleId>
              </a:tblPr>
              <a:tblGrid>
                <a:gridCol w="2592779"/>
                <a:gridCol w="2891961"/>
                <a:gridCol w="2573410"/>
              </a:tblGrid>
              <a:tr h="990918">
                <a:tc>
                  <a:txBody>
                    <a:bodyPr/>
                    <a:lstStyle/>
                    <a:p>
                      <a:pPr marL="0" marR="0" algn="ctr" fontAlgn="base">
                        <a:lnSpc>
                          <a:spcPct val="115000"/>
                        </a:lnSpc>
                        <a:spcBef>
                          <a:spcPts val="0"/>
                        </a:spcBef>
                        <a:spcAft>
                          <a:spcPts val="1000"/>
                        </a:spcAft>
                      </a:pPr>
                      <a:r>
                        <a:rPr lang="en-US" sz="2000" dirty="0">
                          <a:effectLst/>
                          <a:latin typeface="Tahoma" panose="020B0604030504040204" pitchFamily="34" charset="0"/>
                          <a:ea typeface="Tahoma" panose="020B0604030504040204" pitchFamily="34" charset="0"/>
                          <a:cs typeface="Tahoma" panose="020B0604030504040204" pitchFamily="34" charset="0"/>
                        </a:rPr>
                        <a:t>Introduction to the UCI campus, its prestigious faculty, its abundant resources, and its academic rigor</a:t>
                      </a:r>
                    </a:p>
                  </a:txBody>
                  <a:tcPr marL="9207" marR="9207" marT="9209" marB="0" anchor="ctr"/>
                </a:tc>
                <a:tc>
                  <a:txBody>
                    <a:bodyPr/>
                    <a:lstStyle/>
                    <a:p>
                      <a:pPr marL="0" marR="0" algn="ctr" fontAlgn="base">
                        <a:lnSpc>
                          <a:spcPct val="115000"/>
                        </a:lnSpc>
                        <a:spcBef>
                          <a:spcPts val="0"/>
                        </a:spcBef>
                        <a:spcAft>
                          <a:spcPts val="1000"/>
                        </a:spcAft>
                      </a:pPr>
                      <a:r>
                        <a:rPr lang="en-US" sz="2000" dirty="0">
                          <a:effectLst/>
                          <a:latin typeface="Tahoma" panose="020B0604030504040204" pitchFamily="34" charset="0"/>
                          <a:ea typeface="Tahoma" panose="020B0604030504040204" pitchFamily="34" charset="0"/>
                          <a:cs typeface="Tahoma" panose="020B0604030504040204" pitchFamily="34" charset="0"/>
                        </a:rPr>
                        <a:t>20-40-hour Academic and American Culture class at the graduate level</a:t>
                      </a:r>
                    </a:p>
                  </a:txBody>
                  <a:tcPr marL="9207" marR="9207" marT="9209" marB="0" anchor="ctr"/>
                </a:tc>
                <a:tc>
                  <a:txBody>
                    <a:bodyPr/>
                    <a:lstStyle/>
                    <a:p>
                      <a:pPr marL="0" marR="0" algn="ctr" fontAlgn="base">
                        <a:lnSpc>
                          <a:spcPct val="115000"/>
                        </a:lnSpc>
                        <a:spcBef>
                          <a:spcPts val="0"/>
                        </a:spcBef>
                        <a:spcAft>
                          <a:spcPts val="1000"/>
                        </a:spcAft>
                      </a:pPr>
                      <a:r>
                        <a:rPr lang="en-US" sz="2000" dirty="0">
                          <a:effectLst/>
                          <a:latin typeface="Tahoma" panose="020B0604030504040204" pitchFamily="34" charset="0"/>
                          <a:ea typeface="Tahoma" panose="020B0604030504040204" pitchFamily="34" charset="0"/>
                          <a:cs typeface="Tahoma" panose="020B0604030504040204" pitchFamily="34" charset="0"/>
                        </a:rPr>
                        <a:t>30-40-hour GRE or GMAT and 30-hour TOEFL test preparation courses</a:t>
                      </a:r>
                    </a:p>
                  </a:txBody>
                  <a:tcPr marL="9207" marR="9207" marT="9209" marB="0" anchor="ctr"/>
                </a:tc>
              </a:tr>
              <a:tr h="1236345">
                <a:tc>
                  <a:txBody>
                    <a:bodyPr/>
                    <a:lstStyle/>
                    <a:p>
                      <a:pPr marL="0" marR="0" algn="ctr" fontAlgn="base">
                        <a:lnSpc>
                          <a:spcPct val="115000"/>
                        </a:lnSpc>
                        <a:spcBef>
                          <a:spcPts val="0"/>
                        </a:spcBef>
                        <a:spcAft>
                          <a:spcPts val="1000"/>
                        </a:spcAft>
                      </a:pPr>
                      <a:r>
                        <a:rPr lang="en-US" sz="2000" dirty="0">
                          <a:effectLst/>
                          <a:latin typeface="Tahoma" panose="020B0604030504040204" pitchFamily="34" charset="0"/>
                          <a:ea typeface="Tahoma" panose="020B0604030504040204" pitchFamily="34" charset="0"/>
                          <a:cs typeface="Tahoma" panose="020B0604030504040204" pitchFamily="34" charset="0"/>
                        </a:rPr>
                        <a:t>Extensive one-on-one advising from a qualified, dedicated academic advisor, including guidance with research and professional direction</a:t>
                      </a:r>
                    </a:p>
                  </a:txBody>
                  <a:tcPr marL="9207" marR="9207" marT="9209" marB="0" anchor="ctr"/>
                </a:tc>
                <a:tc>
                  <a:txBody>
                    <a:bodyPr/>
                    <a:lstStyle/>
                    <a:p>
                      <a:pPr marL="0" marR="0" algn="ctr" fontAlgn="t">
                        <a:lnSpc>
                          <a:spcPct val="115000"/>
                        </a:lnSpc>
                        <a:spcBef>
                          <a:spcPts val="0"/>
                        </a:spcBef>
                        <a:spcAft>
                          <a:spcPts val="1000"/>
                        </a:spcAft>
                      </a:pPr>
                      <a:r>
                        <a:rPr lang="en-US" sz="2000" dirty="0">
                          <a:effectLst/>
                          <a:latin typeface="Tahoma" panose="020B0604030504040204" pitchFamily="34" charset="0"/>
                          <a:ea typeface="Tahoma" panose="020B0604030504040204" pitchFamily="34" charset="0"/>
                          <a:cs typeface="Tahoma" panose="020B0604030504040204" pitchFamily="34" charset="0"/>
                        </a:rPr>
                        <a:t>English-as-a-Second Language support if needed</a:t>
                      </a:r>
                    </a:p>
                  </a:txBody>
                  <a:tcPr marL="9207" marR="9207" marT="9209" marB="0" anchor="ctr"/>
                </a:tc>
                <a:tc>
                  <a:txBody>
                    <a:bodyPr/>
                    <a:lstStyle/>
                    <a:p>
                      <a:pPr marL="0" marR="0" algn="ctr" fontAlgn="base">
                        <a:lnSpc>
                          <a:spcPct val="115000"/>
                        </a:lnSpc>
                        <a:spcBef>
                          <a:spcPts val="0"/>
                        </a:spcBef>
                        <a:spcAft>
                          <a:spcPts val="1000"/>
                        </a:spcAft>
                      </a:pPr>
                      <a:r>
                        <a:rPr lang="en-US" sz="2000" dirty="0">
                          <a:effectLst/>
                          <a:latin typeface="Tahoma" panose="020B0604030504040204" pitchFamily="34" charset="0"/>
                          <a:ea typeface="Tahoma" panose="020B0604030504040204" pitchFamily="34" charset="0"/>
                          <a:cs typeface="Tahoma" panose="020B0604030504040204" pitchFamily="34" charset="0"/>
                        </a:rPr>
                        <a:t>Application assistance to top graduate programs</a:t>
                      </a:r>
                    </a:p>
                  </a:txBody>
                  <a:tcPr marL="9207" marR="9207" marT="9209" marB="0" anchor="ctr"/>
                </a:tc>
              </a:tr>
            </a:tbl>
          </a:graphicData>
        </a:graphic>
      </p:graphicFrame>
    </p:spTree>
    <p:extLst>
      <p:ext uri="{BB962C8B-B14F-4D97-AF65-F5344CB8AC3E}">
        <p14:creationId xmlns:p14="http://schemas.microsoft.com/office/powerpoint/2010/main" val="17496483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16866" y="118338"/>
            <a:ext cx="8248650" cy="584775"/>
          </a:xfrm>
          <a:prstGeom prst="rect">
            <a:avLst/>
          </a:prstGeom>
        </p:spPr>
        <p:txBody>
          <a:bodyPr wrap="square">
            <a:spAutoFit/>
          </a:bodyPr>
          <a:lstStyle/>
          <a:p>
            <a:r>
              <a:rPr lang="en-US" sz="3200" b="1" dirty="0" smtClean="0">
                <a:solidFill>
                  <a:schemeClr val="bg1"/>
                </a:solidFill>
                <a:latin typeface="Tahoma" pitchFamily="34" charset="0"/>
                <a:ea typeface="Tahoma" pitchFamily="34" charset="0"/>
                <a:cs typeface="Tahoma" pitchFamily="34" charset="0"/>
              </a:rPr>
              <a:t>IGSPP</a:t>
            </a:r>
            <a:endParaRPr lang="en-US" sz="3200" b="1" dirty="0">
              <a:solidFill>
                <a:schemeClr val="bg1"/>
              </a:solidFill>
              <a:latin typeface="Tahoma" pitchFamily="34" charset="0"/>
              <a:ea typeface="Tahoma" pitchFamily="34" charset="0"/>
              <a:cs typeface="Tahoma" pitchFamily="34" charset="0"/>
            </a:endParaRPr>
          </a:p>
        </p:txBody>
      </p:sp>
      <p:sp>
        <p:nvSpPr>
          <p:cNvPr id="5" name="TextBox 4"/>
          <p:cNvSpPr txBox="1"/>
          <p:nvPr/>
        </p:nvSpPr>
        <p:spPr>
          <a:xfrm>
            <a:off x="0" y="1070946"/>
            <a:ext cx="5019675" cy="4889031"/>
          </a:xfrm>
          <a:prstGeom prst="rect">
            <a:avLst/>
          </a:prstGeom>
          <a:noFill/>
        </p:spPr>
        <p:txBody>
          <a:bodyPr wrap="square" rtlCol="0">
            <a:spAutoFit/>
          </a:bodyPr>
          <a:lstStyle/>
          <a:p>
            <a:pPr algn="ctr">
              <a:buClr>
                <a:schemeClr val="tx2"/>
              </a:buClr>
            </a:pPr>
            <a:r>
              <a:rPr lang="en-US" b="1" i="1" dirty="0">
                <a:solidFill>
                  <a:schemeClr val="tx2">
                    <a:lumMod val="75000"/>
                  </a:schemeClr>
                </a:solidFill>
                <a:latin typeface="Tahoma" pitchFamily="34" charset="0"/>
                <a:ea typeface="ＭＳ Ｐゴシック" pitchFamily="34" charset="-128"/>
                <a:cs typeface="Tahoma" pitchFamily="34" charset="0"/>
              </a:rPr>
              <a:t>6-9</a:t>
            </a:r>
            <a:r>
              <a:rPr lang="en-US" dirty="0" smtClean="0">
                <a:latin typeface="Tahoma" pitchFamily="34" charset="0"/>
                <a:ea typeface="Tahoma" pitchFamily="34" charset="0"/>
                <a:cs typeface="Tahoma" pitchFamily="34" charset="0"/>
              </a:rPr>
              <a:t> </a:t>
            </a:r>
            <a:r>
              <a:rPr lang="en-US" b="1" i="1" dirty="0">
                <a:solidFill>
                  <a:schemeClr val="tx2">
                    <a:lumMod val="75000"/>
                  </a:schemeClr>
                </a:solidFill>
                <a:latin typeface="Tahoma" pitchFamily="34" charset="0"/>
                <a:ea typeface="ＭＳ Ｐゴシック" pitchFamily="34" charset="-128"/>
                <a:cs typeface="Tahoma" pitchFamily="34" charset="0"/>
              </a:rPr>
              <a:t>month </a:t>
            </a:r>
            <a:r>
              <a:rPr lang="en-US" b="1" i="1" dirty="0" smtClean="0">
                <a:solidFill>
                  <a:schemeClr val="tx2">
                    <a:lumMod val="75000"/>
                  </a:schemeClr>
                </a:solidFill>
                <a:latin typeface="Tahoma" pitchFamily="34" charset="0"/>
                <a:ea typeface="ＭＳ Ｐゴシック" pitchFamily="34" charset="-128"/>
                <a:cs typeface="Tahoma" pitchFamily="34" charset="0"/>
              </a:rPr>
              <a:t>program</a:t>
            </a:r>
          </a:p>
          <a:p>
            <a:pPr>
              <a:buClr>
                <a:schemeClr val="tx2"/>
              </a:buClr>
            </a:pPr>
            <a:endParaRPr lang="en-US" dirty="0">
              <a:latin typeface="Tahoma" pitchFamily="34" charset="0"/>
              <a:ea typeface="Tahoma" pitchFamily="34" charset="0"/>
              <a:cs typeface="Tahoma" pitchFamily="34" charset="0"/>
            </a:endParaRPr>
          </a:p>
          <a:p>
            <a:pPr>
              <a:spcBef>
                <a:spcPct val="0"/>
              </a:spcBef>
              <a:buFontTx/>
              <a:buNone/>
              <a:defRPr/>
            </a:pPr>
            <a:r>
              <a:rPr lang="en-US" b="1" dirty="0" smtClean="0">
                <a:latin typeface="Tahoma" pitchFamily="34" charset="0"/>
                <a:ea typeface="Tahoma" pitchFamily="34" charset="0"/>
                <a:cs typeface="Tahoma" pitchFamily="34" charset="0"/>
              </a:rPr>
              <a:t>  Access </a:t>
            </a:r>
            <a:r>
              <a:rPr lang="en-US" b="1" dirty="0">
                <a:latin typeface="Tahoma" pitchFamily="34" charset="0"/>
                <a:ea typeface="Tahoma" pitchFamily="34" charset="0"/>
                <a:cs typeface="Tahoma" pitchFamily="34" charset="0"/>
              </a:rPr>
              <a:t>Track</a:t>
            </a:r>
          </a:p>
          <a:p>
            <a:pPr marL="509587">
              <a:lnSpc>
                <a:spcPct val="115000"/>
              </a:lnSpc>
              <a:spcBef>
                <a:spcPts val="0"/>
              </a:spcBef>
              <a:buClr>
                <a:schemeClr val="tx2"/>
              </a:buClr>
              <a:buFont typeface="Wingdings" pitchFamily="2" charset="2"/>
              <a:buChar char="§"/>
              <a:defRPr/>
            </a:pPr>
            <a:r>
              <a:rPr lang="en-US" dirty="0" smtClean="0">
                <a:latin typeface="Tahoma" pitchFamily="34" charset="0"/>
                <a:ea typeface="Tahoma" pitchFamily="34" charset="0"/>
                <a:cs typeface="Tahoma" pitchFamily="34" charset="0"/>
              </a:rPr>
              <a:t> Complete </a:t>
            </a:r>
            <a:r>
              <a:rPr lang="en-US" dirty="0">
                <a:latin typeface="Tahoma" pitchFamily="34" charset="0"/>
                <a:ea typeface="Tahoma" pitchFamily="34" charset="0"/>
                <a:cs typeface="Tahoma" pitchFamily="34" charset="0"/>
              </a:rPr>
              <a:t>upper-division UCI </a:t>
            </a:r>
            <a:r>
              <a:rPr lang="en-US" dirty="0" smtClean="0">
                <a:latin typeface="Tahoma" pitchFamily="34" charset="0"/>
                <a:ea typeface="Tahoma" pitchFamily="34" charset="0"/>
                <a:cs typeface="Tahoma" pitchFamily="34" charset="0"/>
              </a:rPr>
              <a:t>  undergraduate </a:t>
            </a:r>
            <a:r>
              <a:rPr lang="en-US" dirty="0">
                <a:latin typeface="Tahoma" pitchFamily="34" charset="0"/>
                <a:ea typeface="Tahoma" pitchFamily="34" charset="0"/>
                <a:cs typeface="Tahoma" pitchFamily="34" charset="0"/>
              </a:rPr>
              <a:t>courses </a:t>
            </a:r>
          </a:p>
          <a:p>
            <a:pPr marL="509587">
              <a:lnSpc>
                <a:spcPct val="115000"/>
              </a:lnSpc>
              <a:spcBef>
                <a:spcPts val="0"/>
              </a:spcBef>
              <a:buClr>
                <a:schemeClr val="tx2"/>
              </a:buClr>
              <a:buFont typeface="Wingdings" pitchFamily="2" charset="2"/>
              <a:buChar char="§"/>
              <a:defRPr/>
            </a:pPr>
            <a:r>
              <a:rPr lang="en-US" dirty="0" smtClean="0">
                <a:latin typeface="Tahoma" pitchFamily="34" charset="0"/>
                <a:ea typeface="Tahoma" pitchFamily="34" charset="0"/>
                <a:cs typeface="Tahoma" pitchFamily="34" charset="0"/>
              </a:rPr>
              <a:t> Become </a:t>
            </a:r>
            <a:r>
              <a:rPr lang="en-US" dirty="0">
                <a:latin typeface="Tahoma" pitchFamily="34" charset="0"/>
                <a:ea typeface="Tahoma" pitchFamily="34" charset="0"/>
                <a:cs typeface="Tahoma" pitchFamily="34" charset="0"/>
              </a:rPr>
              <a:t>familiar with courses at UCI</a:t>
            </a:r>
          </a:p>
          <a:p>
            <a:pPr marL="509587">
              <a:lnSpc>
                <a:spcPct val="115000"/>
              </a:lnSpc>
              <a:spcBef>
                <a:spcPts val="0"/>
              </a:spcBef>
              <a:buClr>
                <a:schemeClr val="tx2"/>
              </a:buClr>
              <a:buFont typeface="Wingdings" pitchFamily="2" charset="2"/>
              <a:buChar char="§"/>
              <a:defRPr/>
            </a:pPr>
            <a:r>
              <a:rPr lang="en-US" dirty="0" smtClean="0">
                <a:latin typeface="Tahoma" pitchFamily="34" charset="0"/>
                <a:ea typeface="Tahoma" pitchFamily="34" charset="0"/>
                <a:cs typeface="Tahoma" pitchFamily="34" charset="0"/>
              </a:rPr>
              <a:t> Meet </a:t>
            </a:r>
            <a:r>
              <a:rPr lang="en-US" dirty="0">
                <a:latin typeface="Tahoma" pitchFamily="34" charset="0"/>
                <a:ea typeface="Tahoma" pitchFamily="34" charset="0"/>
                <a:cs typeface="Tahoma" pitchFamily="34" charset="0"/>
              </a:rPr>
              <a:t>pre-requisites for graduate study</a:t>
            </a:r>
          </a:p>
          <a:p>
            <a:pPr marL="509587">
              <a:lnSpc>
                <a:spcPct val="115000"/>
              </a:lnSpc>
              <a:spcBef>
                <a:spcPts val="0"/>
              </a:spcBef>
              <a:buClr>
                <a:schemeClr val="tx2"/>
              </a:buClr>
              <a:buFont typeface="Wingdings" pitchFamily="2" charset="2"/>
              <a:buChar char="§"/>
              <a:defRPr/>
            </a:pPr>
            <a:r>
              <a:rPr lang="en-US" dirty="0" smtClean="0">
                <a:latin typeface="Tahoma" pitchFamily="34" charset="0"/>
                <a:ea typeface="Tahoma" pitchFamily="34" charset="0"/>
                <a:cs typeface="Tahoma" pitchFamily="34" charset="0"/>
              </a:rPr>
              <a:t> Make </a:t>
            </a:r>
            <a:r>
              <a:rPr lang="en-US" dirty="0">
                <a:latin typeface="Tahoma" pitchFamily="34" charset="0"/>
                <a:ea typeface="Tahoma" pitchFamily="34" charset="0"/>
                <a:cs typeface="Tahoma" pitchFamily="34" charset="0"/>
              </a:rPr>
              <a:t>valuable connections with </a:t>
            </a:r>
            <a:r>
              <a:rPr lang="en-US" dirty="0" smtClean="0">
                <a:latin typeface="Tahoma" pitchFamily="34" charset="0"/>
                <a:ea typeface="Tahoma" pitchFamily="34" charset="0"/>
                <a:cs typeface="Tahoma" pitchFamily="34" charset="0"/>
              </a:rPr>
              <a:t>faculty</a:t>
            </a:r>
          </a:p>
          <a:p>
            <a:pPr marL="452437" indent="-285750">
              <a:lnSpc>
                <a:spcPct val="115000"/>
              </a:lnSpc>
              <a:spcBef>
                <a:spcPts val="0"/>
              </a:spcBef>
              <a:buClr>
                <a:schemeClr val="tx2"/>
              </a:buClr>
              <a:buFont typeface="Wingdings" pitchFamily="2" charset="2"/>
              <a:buChar char="§"/>
              <a:defRPr/>
            </a:pPr>
            <a:endParaRPr lang="en-US" b="1" dirty="0" smtClean="0">
              <a:latin typeface="Tahoma" pitchFamily="34" charset="0"/>
              <a:ea typeface="Tahoma" pitchFamily="34" charset="0"/>
              <a:cs typeface="Tahoma" pitchFamily="34" charset="0"/>
            </a:endParaRPr>
          </a:p>
          <a:p>
            <a:pPr marL="166687" indent="0">
              <a:lnSpc>
                <a:spcPct val="115000"/>
              </a:lnSpc>
              <a:spcBef>
                <a:spcPts val="0"/>
              </a:spcBef>
              <a:buClr>
                <a:schemeClr val="tx2"/>
              </a:buClr>
              <a:buFont typeface="Arial"/>
              <a:buNone/>
              <a:defRPr/>
            </a:pPr>
            <a:r>
              <a:rPr lang="en-US" b="1" dirty="0" smtClean="0">
                <a:latin typeface="Tahoma" pitchFamily="34" charset="0"/>
                <a:ea typeface="Tahoma" pitchFamily="34" charset="0"/>
                <a:cs typeface="Tahoma" pitchFamily="34" charset="0"/>
              </a:rPr>
              <a:t>ACP Track</a:t>
            </a:r>
          </a:p>
          <a:p>
            <a:pPr marL="509587">
              <a:lnSpc>
                <a:spcPct val="115000"/>
              </a:lnSpc>
              <a:spcBef>
                <a:spcPts val="0"/>
              </a:spcBef>
              <a:buClr>
                <a:schemeClr val="tx2"/>
              </a:buClr>
              <a:buFont typeface="Wingdings" pitchFamily="2" charset="2"/>
              <a:buChar char="§"/>
              <a:defRPr/>
            </a:pPr>
            <a:r>
              <a:rPr lang="en-US" dirty="0" smtClean="0">
                <a:latin typeface="Tahoma" pitchFamily="34" charset="0"/>
                <a:ea typeface="Tahoma" pitchFamily="34" charset="0"/>
                <a:cs typeface="Tahoma" pitchFamily="34" charset="0"/>
              </a:rPr>
              <a:t>Earn </a:t>
            </a:r>
            <a:r>
              <a:rPr lang="en-US" dirty="0">
                <a:latin typeface="Tahoma" pitchFamily="34" charset="0"/>
                <a:ea typeface="Tahoma" pitchFamily="34" charset="0"/>
                <a:cs typeface="Tahoma" pitchFamily="34" charset="0"/>
              </a:rPr>
              <a:t>one or more post-baccalaureate professional certificates</a:t>
            </a:r>
          </a:p>
          <a:p>
            <a:pPr marL="509587">
              <a:lnSpc>
                <a:spcPct val="115000"/>
              </a:lnSpc>
              <a:spcBef>
                <a:spcPts val="0"/>
              </a:spcBef>
              <a:buClr>
                <a:schemeClr val="tx2"/>
              </a:buClr>
              <a:buFont typeface="Wingdings" pitchFamily="2" charset="2"/>
              <a:buChar char="§"/>
              <a:defRPr/>
            </a:pPr>
            <a:r>
              <a:rPr lang="en-US" dirty="0">
                <a:latin typeface="Tahoma" pitchFamily="34" charset="0"/>
                <a:ea typeface="Tahoma" pitchFamily="34" charset="0"/>
                <a:cs typeface="Tahoma" pitchFamily="34" charset="0"/>
              </a:rPr>
              <a:t>Participate in an internship program</a:t>
            </a:r>
          </a:p>
          <a:p>
            <a:pPr marL="509587">
              <a:lnSpc>
                <a:spcPct val="115000"/>
              </a:lnSpc>
              <a:spcBef>
                <a:spcPts val="0"/>
              </a:spcBef>
              <a:buClr>
                <a:schemeClr val="tx2"/>
              </a:buClr>
              <a:buFont typeface="Wingdings" pitchFamily="2" charset="2"/>
              <a:buChar char="§"/>
              <a:defRPr/>
            </a:pPr>
            <a:r>
              <a:rPr lang="en-US" dirty="0">
                <a:latin typeface="Tahoma" pitchFamily="34" charset="0"/>
                <a:ea typeface="Tahoma" pitchFamily="34" charset="0"/>
                <a:cs typeface="Tahoma" pitchFamily="34" charset="0"/>
              </a:rPr>
              <a:t>Boost your resume</a:t>
            </a:r>
          </a:p>
          <a:p>
            <a:pPr>
              <a:buClr>
                <a:schemeClr val="tx2"/>
              </a:buClr>
            </a:pPr>
            <a:endParaRPr lang="en-US" sz="1000" dirty="0">
              <a:latin typeface="Tahoma" pitchFamily="34" charset="0"/>
              <a:ea typeface="Tahoma" pitchFamily="34" charset="0"/>
              <a:cs typeface="Tahoma" pitchFamily="34" charset="0"/>
            </a:endParaRPr>
          </a:p>
          <a:p>
            <a:pPr marL="342900" indent="-342900">
              <a:buClr>
                <a:schemeClr val="tx2"/>
              </a:buClr>
              <a:buFont typeface="Wingdings" pitchFamily="2" charset="2"/>
              <a:buChar char="§"/>
            </a:pPr>
            <a:endParaRPr lang="en-US" sz="1000" dirty="0">
              <a:latin typeface="Tahoma" pitchFamily="34" charset="0"/>
              <a:ea typeface="Tahoma" pitchFamily="34" charset="0"/>
              <a:cs typeface="Tahoma" pitchFamily="34" charset="0"/>
            </a:endParaRPr>
          </a:p>
          <a:p>
            <a:pPr>
              <a:buClr>
                <a:schemeClr val="tx2"/>
              </a:buClr>
            </a:pPr>
            <a:endParaRPr lang="en-US" sz="1000" dirty="0" smtClean="0">
              <a:latin typeface="Tahoma" pitchFamily="34" charset="0"/>
              <a:ea typeface="Tahoma" pitchFamily="34" charset="0"/>
              <a:cs typeface="Tahoma" pitchFamily="34" charset="0"/>
            </a:endParaRPr>
          </a:p>
        </p:txBody>
      </p:sp>
      <p:sp>
        <p:nvSpPr>
          <p:cNvPr id="6" name="Content Placeholder 3"/>
          <p:cNvSpPr txBox="1">
            <a:spLocks/>
          </p:cNvSpPr>
          <p:nvPr/>
        </p:nvSpPr>
        <p:spPr>
          <a:xfrm>
            <a:off x="1288228" y="2141892"/>
            <a:ext cx="8001000" cy="419100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ct val="0"/>
              </a:spcBef>
              <a:buFontTx/>
              <a:buNone/>
              <a:defRPr/>
            </a:pPr>
            <a:r>
              <a:rPr lang="en-US" sz="2400" b="1" dirty="0" smtClean="0">
                <a:latin typeface="Tahoma" pitchFamily="34" charset="0"/>
                <a:ea typeface="Tahoma" pitchFamily="34" charset="0"/>
                <a:cs typeface="Tahoma" pitchFamily="34" charset="0"/>
              </a:rPr>
              <a:t>  </a:t>
            </a:r>
            <a:endParaRPr lang="en-US" dirty="0">
              <a:latin typeface="Tahoma" pitchFamily="34" charset="0"/>
              <a:ea typeface="Tahoma" pitchFamily="34" charset="0"/>
              <a:cs typeface="Tahoma" pitchFamily="34" charset="0"/>
            </a:endParaRPr>
          </a:p>
        </p:txBody>
      </p:sp>
      <p:pic>
        <p:nvPicPr>
          <p:cNvPr id="2050" name="Picture 2" descr="I:\DATA\ESL\Marketing\Photos\Students Studying\hang out in caf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4050" y="1471556"/>
            <a:ext cx="4152220" cy="27658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6825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4875" y="1"/>
            <a:ext cx="7781925"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IGSPP</a:t>
            </a:r>
            <a:endParaRPr lang="en-US" sz="3200" b="1" dirty="0">
              <a:solidFill>
                <a:schemeClr val="bg1"/>
              </a:solidFill>
              <a:latin typeface="Tahoma" pitchFamily="34" charset="0"/>
              <a:ea typeface="Tahoma" pitchFamily="34" charset="0"/>
              <a:cs typeface="Tahoma" pitchFamily="34" charset="0"/>
            </a:endParaRPr>
          </a:p>
        </p:txBody>
      </p:sp>
      <p:sp>
        <p:nvSpPr>
          <p:cNvPr id="4" name="TextBox 6"/>
          <p:cNvSpPr txBox="1">
            <a:spLocks noChangeArrowheads="1"/>
          </p:cNvSpPr>
          <p:nvPr/>
        </p:nvSpPr>
        <p:spPr bwMode="auto">
          <a:xfrm>
            <a:off x="904876" y="958069"/>
            <a:ext cx="4277198"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r>
              <a:rPr lang="en-US" sz="2500" b="1" dirty="0" smtClean="0">
                <a:solidFill>
                  <a:schemeClr val="tx2">
                    <a:lumMod val="75000"/>
                  </a:schemeClr>
                </a:solidFill>
                <a:latin typeface="Tahoma" pitchFamily="34" charset="0"/>
                <a:ea typeface="Tahoma" pitchFamily="34" charset="0"/>
                <a:cs typeface="Tahoma" pitchFamily="34" charset="0"/>
              </a:rPr>
              <a:t>Minimum </a:t>
            </a:r>
            <a:r>
              <a:rPr lang="en-US" sz="2500" b="1" dirty="0">
                <a:solidFill>
                  <a:schemeClr val="tx2">
                    <a:lumMod val="75000"/>
                  </a:schemeClr>
                </a:solidFill>
                <a:latin typeface="Tahoma" pitchFamily="34" charset="0"/>
                <a:ea typeface="Tahoma" pitchFamily="34" charset="0"/>
                <a:cs typeface="Tahoma" pitchFamily="34" charset="0"/>
              </a:rPr>
              <a:t>Requirements</a:t>
            </a:r>
          </a:p>
        </p:txBody>
      </p:sp>
      <p:sp>
        <p:nvSpPr>
          <p:cNvPr id="5" name="TextBox 7"/>
          <p:cNvSpPr txBox="1">
            <a:spLocks noChangeArrowheads="1"/>
          </p:cNvSpPr>
          <p:nvPr/>
        </p:nvSpPr>
        <p:spPr bwMode="auto">
          <a:xfrm>
            <a:off x="822324" y="1634698"/>
            <a:ext cx="7845425"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a:buFont typeface="Wingdings" pitchFamily="2" charset="2"/>
              <a:buChar char="§"/>
            </a:pPr>
            <a:r>
              <a:rPr lang="en-US" sz="1800" dirty="0">
                <a:latin typeface="Tahoma" pitchFamily="34" charset="0"/>
                <a:ea typeface="Tahoma" pitchFamily="34" charset="0"/>
                <a:cs typeface="Tahoma" pitchFamily="34" charset="0"/>
              </a:rPr>
              <a:t>Bachelor’s degree (or equivalent) from a recognized academic institution</a:t>
            </a:r>
          </a:p>
          <a:p>
            <a:pPr>
              <a:buFont typeface="Wingdings" pitchFamily="2" charset="2"/>
              <a:buChar char="§"/>
            </a:pPr>
            <a:endParaRPr lang="en-US" sz="1000" dirty="0">
              <a:latin typeface="Tahoma" pitchFamily="34" charset="0"/>
              <a:ea typeface="Tahoma" pitchFamily="34" charset="0"/>
              <a:cs typeface="Tahoma" pitchFamily="34" charset="0"/>
            </a:endParaRPr>
          </a:p>
          <a:p>
            <a:pPr>
              <a:buFont typeface="Wingdings" pitchFamily="2" charset="2"/>
              <a:buChar char="§"/>
            </a:pPr>
            <a:r>
              <a:rPr lang="en-US" sz="1800" dirty="0">
                <a:latin typeface="Tahoma" pitchFamily="34" charset="0"/>
                <a:ea typeface="Tahoma" pitchFamily="34" charset="0"/>
                <a:cs typeface="Tahoma" pitchFamily="34" charset="0"/>
              </a:rPr>
              <a:t>Cumulative undergraduate GPA of higher than 80%</a:t>
            </a:r>
          </a:p>
          <a:p>
            <a:pPr>
              <a:buFont typeface="Wingdings" pitchFamily="2" charset="2"/>
              <a:buChar char="§"/>
            </a:pPr>
            <a:endParaRPr lang="en-US" sz="1000" dirty="0">
              <a:latin typeface="Tahoma" pitchFamily="34" charset="0"/>
              <a:ea typeface="Tahoma" pitchFamily="34" charset="0"/>
              <a:cs typeface="Tahoma" pitchFamily="34" charset="0"/>
            </a:endParaRPr>
          </a:p>
          <a:p>
            <a:pPr>
              <a:buFont typeface="Wingdings" pitchFamily="2" charset="2"/>
              <a:buChar char="§"/>
            </a:pPr>
            <a:r>
              <a:rPr lang="en-US" sz="1800" dirty="0">
                <a:latin typeface="Tahoma" pitchFamily="34" charset="0"/>
                <a:ea typeface="Tahoma" pitchFamily="34" charset="0"/>
                <a:cs typeface="Tahoma" pitchFamily="34" charset="0"/>
              </a:rPr>
              <a:t>English language proficiency: </a:t>
            </a:r>
          </a:p>
          <a:p>
            <a:pPr lvl="1">
              <a:buFont typeface="Wingdings" pitchFamily="2" charset="2"/>
              <a:buChar char="§"/>
            </a:pPr>
            <a:r>
              <a:rPr lang="en-US" sz="1800" dirty="0" smtClean="0">
                <a:latin typeface="Tahoma" pitchFamily="34" charset="0"/>
                <a:ea typeface="Tahoma" pitchFamily="34" charset="0"/>
                <a:cs typeface="Tahoma" pitchFamily="34" charset="0"/>
              </a:rPr>
              <a:t>ACCESS</a:t>
            </a:r>
            <a:r>
              <a:rPr lang="en-US" sz="1800" dirty="0">
                <a:latin typeface="Tahoma" pitchFamily="34" charset="0"/>
                <a:ea typeface="Tahoma" pitchFamily="34" charset="0"/>
                <a:cs typeface="Tahoma" pitchFamily="34" charset="0"/>
              </a:rPr>
              <a:t>: At least 530 PBT/ 71 iBT TOEFL, 6.0 IELTS</a:t>
            </a:r>
          </a:p>
          <a:p>
            <a:pPr lvl="1">
              <a:buFont typeface="Wingdings" pitchFamily="2" charset="2"/>
              <a:buChar char="§"/>
            </a:pPr>
            <a:r>
              <a:rPr lang="en-US" sz="1800" dirty="0">
                <a:latin typeface="Tahoma" pitchFamily="34" charset="0"/>
                <a:ea typeface="Tahoma" pitchFamily="34" charset="0"/>
                <a:cs typeface="Tahoma" pitchFamily="34" charset="0"/>
              </a:rPr>
              <a:t>ACP: At least 500 PBT/ 61 iBT TOEFL, 5.0 IELTS</a:t>
            </a:r>
          </a:p>
          <a:p>
            <a:pPr lvl="1">
              <a:buFont typeface="Arial" pitchFamily="34" charset="0"/>
              <a:buChar char="•"/>
            </a:pPr>
            <a:endParaRPr lang="en-US" sz="1000" dirty="0">
              <a:latin typeface="Tahoma" pitchFamily="34" charset="0"/>
              <a:ea typeface="Tahoma" pitchFamily="34" charset="0"/>
              <a:cs typeface="Tahoma" pitchFamily="34" charset="0"/>
            </a:endParaRPr>
          </a:p>
          <a:p>
            <a:pPr>
              <a:buFont typeface="Wingdings" pitchFamily="2" charset="2"/>
              <a:buChar char="§"/>
            </a:pPr>
            <a:r>
              <a:rPr lang="en-US" sz="1800" dirty="0">
                <a:latin typeface="Tahoma" pitchFamily="34" charset="0"/>
                <a:ea typeface="Tahoma" pitchFamily="34" charset="0"/>
                <a:cs typeface="Tahoma" pitchFamily="34" charset="0"/>
              </a:rPr>
              <a:t>Proof of sufficient financial support: </a:t>
            </a:r>
            <a:r>
              <a:rPr lang="en-US" sz="1800" dirty="0" smtClean="0">
                <a:latin typeface="Tahoma" pitchFamily="34" charset="0"/>
                <a:ea typeface="Tahoma" pitchFamily="34" charset="0"/>
                <a:cs typeface="Tahoma" pitchFamily="34" charset="0"/>
              </a:rPr>
              <a:t>$38,000/9 months</a:t>
            </a:r>
            <a:endParaRPr lang="en-US" sz="1800"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7796911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4875" y="1"/>
            <a:ext cx="7781925"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Activities</a:t>
            </a:r>
            <a:endParaRPr lang="en-US" sz="3200" b="1" dirty="0">
              <a:solidFill>
                <a:schemeClr val="bg1"/>
              </a:solidFill>
              <a:latin typeface="Tahoma" pitchFamily="34" charset="0"/>
              <a:ea typeface="Tahoma" pitchFamily="34" charset="0"/>
              <a:cs typeface="Tahoma" pitchFamily="34" charset="0"/>
            </a:endParaRPr>
          </a:p>
        </p:txBody>
      </p:sp>
      <p:pic>
        <p:nvPicPr>
          <p:cNvPr id="6" name="Picture 1032"/>
          <p:cNvPicPr>
            <a:picLocks noChangeAspect="1" noChangeArrowheads="1"/>
          </p:cNvPicPr>
          <p:nvPr/>
        </p:nvPicPr>
        <p:blipFill rotWithShape="1">
          <a:blip r:embed="rId3">
            <a:extLst>
              <a:ext uri="{28A0092B-C50C-407E-A947-70E740481C1C}">
                <a14:useLocalDpi xmlns:a14="http://schemas.microsoft.com/office/drawing/2010/main" val="0"/>
              </a:ext>
            </a:extLst>
          </a:blip>
          <a:srcRect r="4634"/>
          <a:stretch/>
        </p:blipFill>
        <p:spPr bwMode="auto">
          <a:xfrm>
            <a:off x="6007739" y="1711085"/>
            <a:ext cx="3136261"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4094" t="9379" r="7691" b="8364"/>
          <a:stretch/>
        </p:blipFill>
        <p:spPr>
          <a:xfrm>
            <a:off x="2962275" y="1711087"/>
            <a:ext cx="3530268" cy="2468880"/>
          </a:xfrm>
          <a:prstGeom prst="rect">
            <a:avLst/>
          </a:prstGeom>
        </p:spPr>
      </p:pic>
      <p:pic>
        <p:nvPicPr>
          <p:cNvPr id="4" name="Picture 1028" descr="Uni4"/>
          <p:cNvPicPr>
            <a:picLocks noChangeAspect="1" noChangeArrowheads="1"/>
          </p:cNvPicPr>
          <p:nvPr/>
        </p:nvPicPr>
        <p:blipFill rotWithShape="1">
          <a:blip r:embed="rId5">
            <a:extLst>
              <a:ext uri="{28A0092B-C50C-407E-A947-70E740481C1C}">
                <a14:useLocalDpi xmlns:a14="http://schemas.microsoft.com/office/drawing/2010/main" val="0"/>
              </a:ext>
            </a:extLst>
          </a:blip>
          <a:srcRect r="9925"/>
          <a:stretch/>
        </p:blipFill>
        <p:spPr bwMode="auto">
          <a:xfrm>
            <a:off x="0" y="1720612"/>
            <a:ext cx="2962275"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56727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4875" y="1"/>
            <a:ext cx="8239125"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Student Activities Sample Calendar</a:t>
            </a:r>
            <a:endParaRPr lang="en-US" sz="3200" b="1" dirty="0">
              <a:solidFill>
                <a:schemeClr val="bg1"/>
              </a:solidFill>
              <a:latin typeface="Tahoma" pitchFamily="34" charset="0"/>
              <a:ea typeface="Tahoma" pitchFamily="34" charset="0"/>
              <a:cs typeface="Tahoma"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0270"/>
            <a:ext cx="9144000" cy="7079892"/>
          </a:xfrm>
          <a:prstGeom prst="rect">
            <a:avLst/>
          </a:prstGeom>
        </p:spPr>
      </p:pic>
    </p:spTree>
    <p:extLst>
      <p:ext uri="{BB962C8B-B14F-4D97-AF65-F5344CB8AC3E}">
        <p14:creationId xmlns:p14="http://schemas.microsoft.com/office/powerpoint/2010/main" val="302096082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1" y="1"/>
            <a:ext cx="8229600"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Universal Studios and Disneyland</a:t>
            </a:r>
            <a:endParaRPr lang="en-US" sz="3200" b="1" dirty="0">
              <a:solidFill>
                <a:schemeClr val="bg1"/>
              </a:solidFill>
              <a:latin typeface="Tahoma" pitchFamily="34" charset="0"/>
              <a:ea typeface="Tahoma" pitchFamily="34" charset="0"/>
              <a:cs typeface="Tahoma" pitchFamily="34" charset="0"/>
            </a:endParaRPr>
          </a:p>
        </p:txBody>
      </p:sp>
      <p:pic>
        <p:nvPicPr>
          <p:cNvPr id="6" name="Picture 5" descr="7"/>
          <p:cNvPicPr>
            <a:picLocks noChangeAspect="1" noChangeArrowheads="1"/>
          </p:cNvPicPr>
          <p:nvPr/>
        </p:nvPicPr>
        <p:blipFill rotWithShape="1">
          <a:blip r:embed="rId3">
            <a:extLst>
              <a:ext uri="{28A0092B-C50C-407E-A947-70E740481C1C}">
                <a14:useLocalDpi xmlns:a14="http://schemas.microsoft.com/office/drawing/2010/main" val="0"/>
              </a:ext>
            </a:extLst>
          </a:blip>
          <a:srcRect l="2887" t="23309" r="2866" b="34167"/>
          <a:stretch/>
        </p:blipFill>
        <p:spPr>
          <a:xfrm>
            <a:off x="0" y="1631787"/>
            <a:ext cx="9144000" cy="3094893"/>
          </a:xfrm>
          <a:prstGeom prst="rect">
            <a:avLst/>
          </a:prstGeom>
          <a:noFill/>
        </p:spPr>
      </p:pic>
    </p:spTree>
    <p:extLst>
      <p:ext uri="{BB962C8B-B14F-4D97-AF65-F5344CB8AC3E}">
        <p14:creationId xmlns:p14="http://schemas.microsoft.com/office/powerpoint/2010/main" val="18901539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5350" y="1"/>
            <a:ext cx="779145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Shopping</a:t>
            </a:r>
            <a:endParaRPr lang="en-US" sz="3200" b="1" dirty="0">
              <a:solidFill>
                <a:schemeClr val="bg1"/>
              </a:solidFill>
              <a:latin typeface="Tahoma" pitchFamily="34" charset="0"/>
              <a:ea typeface="Tahoma" pitchFamily="34" charset="0"/>
              <a:cs typeface="Tahoma" pitchFamily="34" charset="0"/>
            </a:endParaRPr>
          </a:p>
        </p:txBody>
      </p:sp>
      <p:pic>
        <p:nvPicPr>
          <p:cNvPr id="4" name="Picture 13" descr="Irvine_Spectrum_Cen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4736" y="1655759"/>
            <a:ext cx="2259264" cy="30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4" descr="372UCI47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57348"/>
            <a:ext cx="2432082" cy="30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6" descr="200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26234" y="1655759"/>
            <a:ext cx="4469249" cy="30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154695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23925" y="1"/>
            <a:ext cx="7762875"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The Beaches</a:t>
            </a:r>
            <a:endParaRPr lang="en-US" sz="3200" b="1" dirty="0">
              <a:solidFill>
                <a:schemeClr val="bg1"/>
              </a:solidFill>
              <a:latin typeface="Tahoma" pitchFamily="34" charset="0"/>
              <a:ea typeface="Tahoma" pitchFamily="34" charset="0"/>
              <a:cs typeface="Tahoma" pitchFamily="34" charset="0"/>
            </a:endParaRPr>
          </a:p>
        </p:txBody>
      </p:sp>
      <p:pic>
        <p:nvPicPr>
          <p:cNvPr id="4" name="Picture 7" descr="372UCI47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3923" y="1612370"/>
            <a:ext cx="4630077" cy="30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372UCI46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612369"/>
            <a:ext cx="4632334" cy="30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372UCI469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8550" y="1612370"/>
            <a:ext cx="2180871" cy="30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26582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The Mountains</a:t>
            </a:r>
            <a:endParaRPr lang="en-US" sz="3200" b="1" dirty="0">
              <a:solidFill>
                <a:schemeClr val="bg1"/>
              </a:solidFill>
              <a:latin typeface="Tahoma" pitchFamily="34" charset="0"/>
              <a:ea typeface="Tahoma" pitchFamily="34" charset="0"/>
              <a:cs typeface="Tahoma" pitchFamily="34" charset="0"/>
            </a:endParaRPr>
          </a:p>
        </p:txBody>
      </p:sp>
      <p:pic>
        <p:nvPicPr>
          <p:cNvPr id="4" name="Picture 4" descr="7"/>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6262" t="26666" r="8255" b="38667"/>
          <a:stretch/>
        </p:blipFill>
        <p:spPr>
          <a:xfrm>
            <a:off x="1" y="1759849"/>
            <a:ext cx="9144000" cy="2780595"/>
          </a:xfrm>
          <a:noFill/>
        </p:spPr>
      </p:pic>
    </p:spTree>
    <p:extLst>
      <p:ext uri="{BB962C8B-B14F-4D97-AF65-F5344CB8AC3E}">
        <p14:creationId xmlns:p14="http://schemas.microsoft.com/office/powerpoint/2010/main" val="153450438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San Diego</a:t>
            </a:r>
            <a:endParaRPr lang="en-US" sz="3200" b="1" dirty="0">
              <a:solidFill>
                <a:schemeClr val="bg1"/>
              </a:solidFill>
              <a:latin typeface="Tahoma" pitchFamily="34" charset="0"/>
              <a:ea typeface="Tahoma" pitchFamily="34" charset="0"/>
              <a:cs typeface="Tahoma" pitchFamily="34" charset="0"/>
            </a:endParaRPr>
          </a:p>
        </p:txBody>
      </p:sp>
      <p:pic>
        <p:nvPicPr>
          <p:cNvPr id="4" name="Picture 6" descr="5"/>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3646" t="26666" r="3937" b="38667"/>
          <a:stretch/>
        </p:blipFill>
        <p:spPr>
          <a:xfrm>
            <a:off x="0" y="1983369"/>
            <a:ext cx="9144000" cy="2572088"/>
          </a:xfrm>
          <a:noFill/>
        </p:spPr>
      </p:pic>
    </p:spTree>
    <p:extLst>
      <p:ext uri="{BB962C8B-B14F-4D97-AF65-F5344CB8AC3E}">
        <p14:creationId xmlns:p14="http://schemas.microsoft.com/office/powerpoint/2010/main" val="21362040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4875" y="1"/>
            <a:ext cx="7781925"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Los Angeles</a:t>
            </a:r>
            <a:endParaRPr lang="en-US" sz="3200" b="1" dirty="0">
              <a:solidFill>
                <a:schemeClr val="bg1"/>
              </a:solidFill>
              <a:latin typeface="Tahoma" pitchFamily="34" charset="0"/>
              <a:ea typeface="Tahoma" pitchFamily="34" charset="0"/>
              <a:cs typeface="Tahoma" pitchFamily="34" charset="0"/>
            </a:endParaRPr>
          </a:p>
        </p:txBody>
      </p:sp>
      <p:pic>
        <p:nvPicPr>
          <p:cNvPr id="4" name="Picture 6" descr="4"/>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4963" t="26666" r="3780" b="38667"/>
          <a:stretch/>
        </p:blipFill>
        <p:spPr>
          <a:xfrm>
            <a:off x="0" y="1952367"/>
            <a:ext cx="9144000" cy="2603856"/>
          </a:xfrm>
          <a:noFill/>
        </p:spPr>
      </p:pic>
    </p:spTree>
    <p:extLst>
      <p:ext uri="{BB962C8B-B14F-4D97-AF65-F5344CB8AC3E}">
        <p14:creationId xmlns:p14="http://schemas.microsoft.com/office/powerpoint/2010/main" val="16616559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5350" y="1"/>
            <a:ext cx="779145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Additional Services</a:t>
            </a:r>
            <a:endParaRPr lang="en-US" sz="3200" b="1" dirty="0">
              <a:solidFill>
                <a:schemeClr val="bg1"/>
              </a:solidFill>
              <a:latin typeface="Tahoma" pitchFamily="34" charset="0"/>
              <a:ea typeface="Tahoma" pitchFamily="34" charset="0"/>
              <a:cs typeface="Tahoma" pitchFamily="34" charset="0"/>
            </a:endParaRPr>
          </a:p>
        </p:txBody>
      </p:sp>
      <p:sp>
        <p:nvSpPr>
          <p:cNvPr id="4" name="Rectangle 3"/>
          <p:cNvSpPr>
            <a:spLocks noGrp="1" noChangeArrowheads="1"/>
          </p:cNvSpPr>
          <p:nvPr>
            <p:ph idx="1"/>
          </p:nvPr>
        </p:nvSpPr>
        <p:spPr>
          <a:xfrm>
            <a:off x="4582085" y="4318959"/>
            <a:ext cx="5336465" cy="1539875"/>
          </a:xfrm>
        </p:spPr>
        <p:txBody>
          <a:bodyPr>
            <a:normAutofit/>
          </a:bodyPr>
          <a:lstStyle/>
          <a:p>
            <a:pPr eaLnBrk="1" hangingPunct="1">
              <a:lnSpc>
                <a:spcPct val="70000"/>
              </a:lnSpc>
              <a:buClr>
                <a:schemeClr val="tx1"/>
              </a:buClr>
              <a:buFont typeface="Wingdings" pitchFamily="2" charset="2"/>
              <a:buChar char="§"/>
            </a:pPr>
            <a:endParaRPr lang="en-US" sz="2000" b="1" dirty="0" smtClean="0">
              <a:latin typeface="Tahoma" pitchFamily="34" charset="0"/>
              <a:ea typeface="Tahoma" pitchFamily="34" charset="0"/>
              <a:cs typeface="Tahoma" pitchFamily="34" charset="0"/>
            </a:endParaRPr>
          </a:p>
          <a:p>
            <a:pPr eaLnBrk="1" hangingPunct="1">
              <a:lnSpc>
                <a:spcPct val="70000"/>
              </a:lnSpc>
              <a:buClr>
                <a:schemeClr val="tx2"/>
              </a:buClr>
              <a:buFont typeface="Wingdings" pitchFamily="2" charset="2"/>
              <a:buChar char="§"/>
            </a:pPr>
            <a:endParaRPr lang="en-US" sz="2000" b="1" dirty="0" smtClean="0">
              <a:latin typeface="Tahoma" pitchFamily="34" charset="0"/>
              <a:ea typeface="Tahoma" pitchFamily="34" charset="0"/>
              <a:cs typeface="Tahoma" pitchFamily="34" charset="0"/>
            </a:endParaRPr>
          </a:p>
          <a:p>
            <a:pPr eaLnBrk="1" hangingPunct="1">
              <a:lnSpc>
                <a:spcPct val="70000"/>
              </a:lnSpc>
              <a:buClr>
                <a:schemeClr val="tx2"/>
              </a:buClr>
              <a:buFont typeface="Wingdings" pitchFamily="2" charset="2"/>
              <a:buChar char="§"/>
            </a:pPr>
            <a:endParaRPr lang="en-US" sz="2000" b="1" dirty="0" smtClean="0">
              <a:latin typeface="Tahoma" pitchFamily="34" charset="0"/>
              <a:ea typeface="Tahoma" pitchFamily="34" charset="0"/>
              <a:cs typeface="Tahoma" pitchFamily="34" charset="0"/>
            </a:endParaRPr>
          </a:p>
        </p:txBody>
      </p:sp>
      <p:pic>
        <p:nvPicPr>
          <p:cNvPr id="5" name="Picture 4" descr="IRVI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83179" y="968188"/>
            <a:ext cx="2840722" cy="286769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6" name="TextBox 5"/>
          <p:cNvSpPr txBox="1">
            <a:spLocks noChangeArrowheads="1"/>
          </p:cNvSpPr>
          <p:nvPr/>
        </p:nvSpPr>
        <p:spPr bwMode="auto">
          <a:xfrm>
            <a:off x="4722586" y="1661762"/>
            <a:ext cx="3829743"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342900" indent="-342900" algn="l" eaLnBrk="1" hangingPunct="1">
              <a:lnSpc>
                <a:spcPct val="70000"/>
              </a:lnSpc>
              <a:buClr>
                <a:schemeClr val="tx2"/>
              </a:buClr>
              <a:buFont typeface="Wingdings" pitchFamily="2" charset="2"/>
              <a:buChar char="§"/>
            </a:pPr>
            <a:r>
              <a:rPr lang="en-US" sz="2000" b="1" dirty="0" smtClean="0">
                <a:latin typeface="Tahoma" pitchFamily="34" charset="0"/>
                <a:ea typeface="Tahoma" pitchFamily="34" charset="0"/>
                <a:cs typeface="Tahoma" pitchFamily="34" charset="0"/>
              </a:rPr>
              <a:t>Academic</a:t>
            </a:r>
            <a:r>
              <a:rPr lang="en-US" sz="2000" dirty="0" smtClean="0">
                <a:latin typeface="Tahoma" pitchFamily="34" charset="0"/>
                <a:ea typeface="Tahoma" pitchFamily="34" charset="0"/>
                <a:cs typeface="Tahoma" pitchFamily="34" charset="0"/>
              </a:rPr>
              <a:t> </a:t>
            </a:r>
            <a:r>
              <a:rPr lang="en-US" sz="2000" dirty="0">
                <a:latin typeface="Tahoma" pitchFamily="34" charset="0"/>
                <a:ea typeface="Tahoma" pitchFamily="34" charset="0"/>
                <a:cs typeface="Tahoma" pitchFamily="34" charset="0"/>
              </a:rPr>
              <a:t>advising</a:t>
            </a:r>
          </a:p>
          <a:p>
            <a:pPr marL="342900" indent="-342900" algn="l" eaLnBrk="1" hangingPunct="1">
              <a:lnSpc>
                <a:spcPct val="70000"/>
              </a:lnSpc>
              <a:buClr>
                <a:schemeClr val="tx2"/>
              </a:buClr>
              <a:buFont typeface="Wingdings" pitchFamily="2" charset="2"/>
              <a:buChar char="§"/>
            </a:pPr>
            <a:endParaRPr lang="en-US" sz="2000" dirty="0">
              <a:latin typeface="Tahoma" pitchFamily="34" charset="0"/>
              <a:ea typeface="Tahoma" pitchFamily="34" charset="0"/>
              <a:cs typeface="Tahoma" pitchFamily="34" charset="0"/>
            </a:endParaRPr>
          </a:p>
          <a:p>
            <a:pPr marL="342900" indent="-342900" algn="l" eaLnBrk="1" hangingPunct="1">
              <a:lnSpc>
                <a:spcPct val="70000"/>
              </a:lnSpc>
              <a:buClr>
                <a:schemeClr val="tx2"/>
              </a:buClr>
              <a:buFont typeface="Wingdings" pitchFamily="2" charset="2"/>
              <a:buChar char="§"/>
            </a:pPr>
            <a:endParaRPr lang="en-US" sz="2000" dirty="0">
              <a:latin typeface="Tahoma" pitchFamily="34" charset="0"/>
              <a:ea typeface="Tahoma" pitchFamily="34" charset="0"/>
              <a:cs typeface="Tahoma" pitchFamily="34" charset="0"/>
            </a:endParaRPr>
          </a:p>
          <a:p>
            <a:pPr marL="342900" indent="-342900" algn="l" eaLnBrk="1" hangingPunct="1">
              <a:lnSpc>
                <a:spcPct val="70000"/>
              </a:lnSpc>
              <a:buClr>
                <a:schemeClr val="tx2"/>
              </a:buClr>
              <a:buFont typeface="Wingdings" pitchFamily="2" charset="2"/>
              <a:buChar char="§"/>
            </a:pPr>
            <a:r>
              <a:rPr lang="en-US" sz="2000" b="1" dirty="0" smtClean="0">
                <a:latin typeface="Tahoma" pitchFamily="34" charset="0"/>
                <a:ea typeface="Tahoma" pitchFamily="34" charset="0"/>
                <a:cs typeface="Tahoma" pitchFamily="34" charset="0"/>
              </a:rPr>
              <a:t>Immigration</a:t>
            </a:r>
            <a:r>
              <a:rPr lang="en-US" sz="2000" dirty="0" smtClean="0">
                <a:latin typeface="Tahoma" pitchFamily="34" charset="0"/>
                <a:ea typeface="Tahoma" pitchFamily="34" charset="0"/>
                <a:cs typeface="Tahoma" pitchFamily="34" charset="0"/>
              </a:rPr>
              <a:t> counseling</a:t>
            </a:r>
          </a:p>
          <a:p>
            <a:pPr algn="l" eaLnBrk="1" hangingPunct="1">
              <a:lnSpc>
                <a:spcPct val="70000"/>
              </a:lnSpc>
              <a:buClr>
                <a:schemeClr val="tx2"/>
              </a:buClr>
            </a:pPr>
            <a:endParaRPr lang="en-US" sz="2000" dirty="0" smtClean="0">
              <a:latin typeface="Tahoma" pitchFamily="34" charset="0"/>
              <a:ea typeface="Tahoma" pitchFamily="34" charset="0"/>
              <a:cs typeface="Tahoma" pitchFamily="34" charset="0"/>
            </a:endParaRPr>
          </a:p>
          <a:p>
            <a:pPr marL="342900" indent="-342900" algn="l" eaLnBrk="1" hangingPunct="1">
              <a:lnSpc>
                <a:spcPct val="70000"/>
              </a:lnSpc>
              <a:buClr>
                <a:schemeClr val="tx2"/>
              </a:buClr>
              <a:buFont typeface="Wingdings" pitchFamily="2" charset="2"/>
              <a:buChar char="§"/>
            </a:pPr>
            <a:r>
              <a:rPr lang="en-US" sz="2000" dirty="0" smtClean="0">
                <a:latin typeface="Tahoma" pitchFamily="34" charset="0"/>
                <a:ea typeface="Tahoma" pitchFamily="34" charset="0"/>
                <a:cs typeface="Tahoma" pitchFamily="34" charset="0"/>
              </a:rPr>
              <a:t>Educational </a:t>
            </a:r>
            <a:r>
              <a:rPr lang="en-US" sz="2000" dirty="0">
                <a:latin typeface="Tahoma" pitchFamily="34" charset="0"/>
                <a:ea typeface="Tahoma" pitchFamily="34" charset="0"/>
                <a:cs typeface="Tahoma" pitchFamily="34" charset="0"/>
              </a:rPr>
              <a:t>and recreational </a:t>
            </a:r>
            <a:r>
              <a:rPr lang="en-US" sz="2000" b="1" dirty="0" smtClean="0">
                <a:latin typeface="Tahoma" pitchFamily="34" charset="0"/>
                <a:ea typeface="Tahoma" pitchFamily="34" charset="0"/>
                <a:cs typeface="Tahoma" pitchFamily="34" charset="0"/>
              </a:rPr>
              <a:t>activities</a:t>
            </a:r>
          </a:p>
          <a:p>
            <a:pPr algn="l" eaLnBrk="1" hangingPunct="1">
              <a:lnSpc>
                <a:spcPct val="70000"/>
              </a:lnSpc>
              <a:buClr>
                <a:schemeClr val="tx2"/>
              </a:buClr>
            </a:pPr>
            <a:endParaRPr lang="en-US" sz="2000" dirty="0" smtClean="0">
              <a:latin typeface="Tahoma" pitchFamily="34" charset="0"/>
              <a:ea typeface="Tahoma" pitchFamily="34" charset="0"/>
              <a:cs typeface="Tahoma" pitchFamily="34" charset="0"/>
            </a:endParaRPr>
          </a:p>
          <a:p>
            <a:pPr marL="342900" indent="-342900">
              <a:lnSpc>
                <a:spcPct val="70000"/>
              </a:lnSpc>
              <a:buClr>
                <a:schemeClr val="tx2"/>
              </a:buClr>
              <a:buFont typeface="Wingdings" pitchFamily="2" charset="2"/>
              <a:buChar char="§"/>
            </a:pPr>
            <a:r>
              <a:rPr lang="en-US" sz="2000" b="1" dirty="0">
                <a:latin typeface="Tahoma" pitchFamily="34" charset="0"/>
                <a:ea typeface="Tahoma" pitchFamily="34" charset="0"/>
                <a:cs typeface="Tahoma" pitchFamily="34" charset="0"/>
              </a:rPr>
              <a:t>Communication Club </a:t>
            </a:r>
            <a:r>
              <a:rPr lang="en-US" sz="2000" dirty="0">
                <a:latin typeface="Tahoma" pitchFamily="34" charset="0"/>
                <a:ea typeface="Tahoma" pitchFamily="34" charset="0"/>
                <a:cs typeface="Tahoma" pitchFamily="34" charset="0"/>
              </a:rPr>
              <a:t>for language  and cross-cultural exchange</a:t>
            </a:r>
          </a:p>
          <a:p>
            <a:pPr>
              <a:lnSpc>
                <a:spcPct val="110000"/>
              </a:lnSpc>
              <a:buClr>
                <a:schemeClr val="tx2"/>
              </a:buClr>
            </a:pPr>
            <a:endParaRPr lang="en-US" sz="2000" dirty="0">
              <a:latin typeface="Tahoma" pitchFamily="34" charset="0"/>
              <a:ea typeface="Tahoma" pitchFamily="34" charset="0"/>
              <a:cs typeface="Tahoma" pitchFamily="34" charset="0"/>
            </a:endParaRPr>
          </a:p>
          <a:p>
            <a:pPr>
              <a:lnSpc>
                <a:spcPct val="110000"/>
              </a:lnSpc>
              <a:buClr>
                <a:schemeClr val="tx2"/>
              </a:buClr>
              <a:buFont typeface="Wingdings" pitchFamily="2" charset="2"/>
              <a:buChar char="§"/>
            </a:pPr>
            <a:r>
              <a:rPr lang="en-US" sz="2000" dirty="0" smtClean="0">
                <a:latin typeface="Tahoma" pitchFamily="34" charset="0"/>
                <a:ea typeface="Tahoma" pitchFamily="34" charset="0"/>
                <a:cs typeface="Tahoma" pitchFamily="34" charset="0"/>
              </a:rPr>
              <a:t>  Optional </a:t>
            </a:r>
            <a:r>
              <a:rPr lang="en-US" sz="2000" b="1" dirty="0" smtClean="0">
                <a:latin typeface="Tahoma" pitchFamily="34" charset="0"/>
                <a:ea typeface="Tahoma" pitchFamily="34" charset="0"/>
                <a:cs typeface="Tahoma" pitchFamily="34" charset="0"/>
              </a:rPr>
              <a:t>Airport Pick-up</a:t>
            </a:r>
            <a:endParaRPr lang="en-US" sz="2000" b="1" dirty="0">
              <a:latin typeface="Tahoma" pitchFamily="34" charset="0"/>
              <a:ea typeface="Tahoma" pitchFamily="34" charset="0"/>
              <a:cs typeface="Tahoma" pitchFamily="34" charset="0"/>
            </a:endParaRPr>
          </a:p>
        </p:txBody>
      </p:sp>
      <p:pic>
        <p:nvPicPr>
          <p:cNvPr id="7" name="Picture 6" descr="irvineru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9692" y="3514586"/>
            <a:ext cx="3516372" cy="234424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6681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0533" y="0"/>
            <a:ext cx="2791609" cy="825967"/>
          </a:xfrm>
        </p:spPr>
        <p:txBody>
          <a:bodyPr/>
          <a:lstStyle/>
          <a:p>
            <a:pPr algn="l"/>
            <a:r>
              <a:rPr lang="en-US" sz="32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Housing</a:t>
            </a:r>
            <a:r>
              <a:rPr lang="en-US" dirty="0" smtClean="0"/>
              <a:t> </a:t>
            </a:r>
            <a:endParaRPr lang="en-US" dirty="0"/>
          </a:p>
        </p:txBody>
      </p:sp>
      <p:sp>
        <p:nvSpPr>
          <p:cNvPr id="3" name="Content Placeholder 2"/>
          <p:cNvSpPr>
            <a:spLocks noGrp="1"/>
          </p:cNvSpPr>
          <p:nvPr>
            <p:ph idx="1"/>
          </p:nvPr>
        </p:nvSpPr>
        <p:spPr>
          <a:xfrm>
            <a:off x="457201" y="2396267"/>
            <a:ext cx="8229600" cy="2692101"/>
          </a:xfrm>
        </p:spPr>
        <p:txBody>
          <a:bodyPr>
            <a:normAutofit/>
          </a:bodyPr>
          <a:lstStyle/>
          <a:p>
            <a:pPr>
              <a:buFont typeface="Wingdings" panose="05000000000000000000" pitchFamily="2" charset="2"/>
              <a:buChar char="§"/>
            </a:pPr>
            <a:r>
              <a:rPr lang="en-US" sz="2000" b="1" dirty="0" smtClean="0">
                <a:latin typeface="Tahoma" panose="020B0604030504040204" pitchFamily="34" charset="0"/>
                <a:ea typeface="Tahoma" panose="020B0604030504040204" pitchFamily="34" charset="0"/>
                <a:cs typeface="Tahoma" panose="020B0604030504040204" pitchFamily="34" charset="0"/>
              </a:rPr>
              <a:t>University </a:t>
            </a:r>
            <a:r>
              <a:rPr lang="en-US" sz="2000" b="1" dirty="0">
                <a:latin typeface="Tahoma" panose="020B0604030504040204" pitchFamily="34" charset="0"/>
                <a:ea typeface="Tahoma" panose="020B0604030504040204" pitchFamily="34" charset="0"/>
                <a:cs typeface="Tahoma" panose="020B0604030504040204" pitchFamily="34" charset="0"/>
              </a:rPr>
              <a:t>Apartments</a:t>
            </a:r>
            <a:r>
              <a:rPr lang="en-US" sz="2000" dirty="0">
                <a:latin typeface="Tahoma" panose="020B0604030504040204" pitchFamily="34" charset="0"/>
                <a:ea typeface="Tahoma" panose="020B0604030504040204" pitchFamily="34" charset="0"/>
                <a:cs typeface="Tahoma" panose="020B0604030504040204" pitchFamily="34" charset="0"/>
              </a:rPr>
              <a:t>, which allow </a:t>
            </a:r>
            <a:r>
              <a:rPr lang="en-US" sz="2000" dirty="0" smtClean="0">
                <a:latin typeface="Tahoma" panose="020B0604030504040204" pitchFamily="34" charset="0"/>
                <a:ea typeface="Tahoma" panose="020B0604030504040204" pitchFamily="34" charset="0"/>
                <a:cs typeface="Tahoma" panose="020B0604030504040204" pitchFamily="34" charset="0"/>
              </a:rPr>
              <a:t>students to </a:t>
            </a:r>
            <a:r>
              <a:rPr lang="en-US" sz="2000" dirty="0">
                <a:latin typeface="Tahoma" panose="020B0604030504040204" pitchFamily="34" charset="0"/>
                <a:ea typeface="Tahoma" panose="020B0604030504040204" pitchFamily="34" charset="0"/>
                <a:cs typeface="Tahoma" panose="020B0604030504040204" pitchFamily="34" charset="0"/>
              </a:rPr>
              <a:t>interact with and explore the community, while practicing </a:t>
            </a:r>
            <a:r>
              <a:rPr lang="en-US" sz="2000" dirty="0" smtClean="0">
                <a:latin typeface="Tahoma" panose="020B0604030504040204" pitchFamily="34" charset="0"/>
                <a:ea typeface="Tahoma" panose="020B0604030504040204" pitchFamily="34" charset="0"/>
                <a:cs typeface="Tahoma" panose="020B0604030504040204" pitchFamily="34" charset="0"/>
              </a:rPr>
              <a:t>their </a:t>
            </a:r>
            <a:r>
              <a:rPr lang="en-US" sz="2000" dirty="0">
                <a:latin typeface="Tahoma" panose="020B0604030504040204" pitchFamily="34" charset="0"/>
                <a:ea typeface="Tahoma" panose="020B0604030504040204" pitchFamily="34" charset="0"/>
                <a:cs typeface="Tahoma" panose="020B0604030504040204" pitchFamily="34" charset="0"/>
              </a:rPr>
              <a:t>English in real-life situations</a:t>
            </a:r>
          </a:p>
          <a:p>
            <a:pPr>
              <a:buFont typeface="Wingdings" panose="05000000000000000000" pitchFamily="2" charset="2"/>
              <a:buChar char="§"/>
            </a:pPr>
            <a:r>
              <a:rPr lang="en-US" sz="2000" b="1" dirty="0">
                <a:latin typeface="Tahoma" panose="020B0604030504040204" pitchFamily="34" charset="0"/>
                <a:ea typeface="Tahoma" panose="020B0604030504040204" pitchFamily="34" charset="0"/>
                <a:cs typeface="Tahoma" panose="020B0604030504040204" pitchFamily="34" charset="0"/>
              </a:rPr>
              <a:t>Campus Dormitories</a:t>
            </a:r>
            <a:r>
              <a:rPr lang="en-US" sz="2000" dirty="0">
                <a:latin typeface="Tahoma" panose="020B0604030504040204" pitchFamily="34" charset="0"/>
                <a:ea typeface="Tahoma" panose="020B0604030504040204" pitchFamily="34" charset="0"/>
                <a:cs typeface="Tahoma" panose="020B0604030504040204" pitchFamily="34" charset="0"/>
              </a:rPr>
              <a:t>, where </a:t>
            </a:r>
            <a:r>
              <a:rPr lang="en-US" sz="2000" dirty="0" smtClean="0">
                <a:latin typeface="Tahoma" panose="020B0604030504040204" pitchFamily="34" charset="0"/>
                <a:ea typeface="Tahoma" panose="020B0604030504040204" pitchFamily="34" charset="0"/>
                <a:cs typeface="Tahoma" panose="020B0604030504040204" pitchFamily="34" charset="0"/>
              </a:rPr>
              <a:t>students </a:t>
            </a:r>
            <a:r>
              <a:rPr lang="en-US" sz="2000" dirty="0">
                <a:latin typeface="Tahoma" panose="020B0604030504040204" pitchFamily="34" charset="0"/>
                <a:ea typeface="Tahoma" panose="020B0604030504040204" pitchFamily="34" charset="0"/>
                <a:cs typeface="Tahoma" panose="020B0604030504040204" pitchFamily="34" charset="0"/>
              </a:rPr>
              <a:t>will be surrounded by the excitement of campus life and have more instant access to university resources</a:t>
            </a:r>
          </a:p>
          <a:p>
            <a:pPr>
              <a:buFont typeface="Wingdings" panose="05000000000000000000" pitchFamily="2" charset="2"/>
              <a:buChar char="§"/>
            </a:pPr>
            <a:r>
              <a:rPr lang="en-US" sz="2000" b="1" dirty="0">
                <a:latin typeface="Tahoma" panose="020B0604030504040204" pitchFamily="34" charset="0"/>
                <a:ea typeface="Tahoma" panose="020B0604030504040204" pitchFamily="34" charset="0"/>
                <a:cs typeface="Tahoma" panose="020B0604030504040204" pitchFamily="34" charset="0"/>
              </a:rPr>
              <a:t>Homestays</a:t>
            </a:r>
            <a:r>
              <a:rPr lang="en-US" sz="2000" dirty="0">
                <a:latin typeface="Tahoma" panose="020B0604030504040204" pitchFamily="34" charset="0"/>
                <a:ea typeface="Tahoma" panose="020B0604030504040204" pitchFamily="34" charset="0"/>
                <a:cs typeface="Tahoma" panose="020B0604030504040204" pitchFamily="34" charset="0"/>
              </a:rPr>
              <a:t>, which will immerse </a:t>
            </a:r>
            <a:r>
              <a:rPr lang="en-US" sz="2000" dirty="0" smtClean="0">
                <a:latin typeface="Tahoma" panose="020B0604030504040204" pitchFamily="34" charset="0"/>
                <a:ea typeface="Tahoma" panose="020B0604030504040204" pitchFamily="34" charset="0"/>
                <a:cs typeface="Tahoma" panose="020B0604030504040204" pitchFamily="34" charset="0"/>
              </a:rPr>
              <a:t>students </a:t>
            </a:r>
            <a:r>
              <a:rPr lang="en-US" sz="2000" dirty="0">
                <a:latin typeface="Tahoma" panose="020B0604030504040204" pitchFamily="34" charset="0"/>
                <a:ea typeface="Tahoma" panose="020B0604030504040204" pitchFamily="34" charset="0"/>
                <a:cs typeface="Tahoma" panose="020B0604030504040204" pitchFamily="34" charset="0"/>
              </a:rPr>
              <a:t>in American culture within a family environment</a:t>
            </a:r>
          </a:p>
        </p:txBody>
      </p:sp>
      <p:sp>
        <p:nvSpPr>
          <p:cNvPr id="4" name="TextBox 3"/>
          <p:cNvSpPr txBox="1"/>
          <p:nvPr/>
        </p:nvSpPr>
        <p:spPr>
          <a:xfrm>
            <a:off x="258183" y="1107612"/>
            <a:ext cx="8799755" cy="923330"/>
          </a:xfrm>
          <a:prstGeom prst="rect">
            <a:avLst/>
          </a:prstGeom>
          <a:noFill/>
        </p:spPr>
        <p:txBody>
          <a:bodyPr wrap="square" rtlCol="0">
            <a:spAutoFit/>
          </a:bodyPr>
          <a:lstStyle/>
          <a:p>
            <a:pPr algn="ctr"/>
            <a:r>
              <a:rPr lang="en-US" b="1" i="1" dirty="0">
                <a:solidFill>
                  <a:srgbClr val="002060"/>
                </a:solidFill>
                <a:latin typeface="Tahoma" panose="020B0604030504040204" pitchFamily="34" charset="0"/>
                <a:ea typeface="Tahoma" panose="020B0604030504040204" pitchFamily="34" charset="0"/>
                <a:cs typeface="Tahoma" panose="020B0604030504040204" pitchFamily="34" charset="0"/>
              </a:rPr>
              <a:t>Depending on </a:t>
            </a:r>
            <a:r>
              <a:rPr lang="en-US" b="1" i="1" dirty="0" smtClean="0">
                <a:solidFill>
                  <a:srgbClr val="002060"/>
                </a:solidFill>
                <a:latin typeface="Tahoma" panose="020B0604030504040204" pitchFamily="34" charset="0"/>
                <a:ea typeface="Tahoma" panose="020B0604030504040204" pitchFamily="34" charset="0"/>
                <a:cs typeface="Tahoma" panose="020B0604030504040204" pitchFamily="34" charset="0"/>
              </a:rPr>
              <a:t>the student’s </a:t>
            </a:r>
            <a:r>
              <a:rPr lang="en-US" b="1" i="1" dirty="0">
                <a:solidFill>
                  <a:srgbClr val="002060"/>
                </a:solidFill>
                <a:latin typeface="Tahoma" panose="020B0604030504040204" pitchFamily="34" charset="0"/>
                <a:ea typeface="Tahoma" panose="020B0604030504040204" pitchFamily="34" charset="0"/>
                <a:cs typeface="Tahoma" panose="020B0604030504040204" pitchFamily="34" charset="0"/>
              </a:rPr>
              <a:t>needs and </a:t>
            </a:r>
            <a:r>
              <a:rPr lang="en-US" b="1" i="1" dirty="0" smtClean="0">
                <a:solidFill>
                  <a:srgbClr val="002060"/>
                </a:solidFill>
                <a:latin typeface="Tahoma" panose="020B0604030504040204" pitchFamily="34" charset="0"/>
                <a:ea typeface="Tahoma" panose="020B0604030504040204" pitchFamily="34" charset="0"/>
                <a:cs typeface="Tahoma" panose="020B0604030504040204" pitchFamily="34" charset="0"/>
              </a:rPr>
              <a:t>desired experience, we offer 3 different </a:t>
            </a:r>
            <a:r>
              <a:rPr lang="en-US" b="1" i="1" dirty="0">
                <a:solidFill>
                  <a:srgbClr val="002060"/>
                </a:solidFill>
                <a:latin typeface="Tahoma" panose="020B0604030504040204" pitchFamily="34" charset="0"/>
                <a:ea typeface="Tahoma" panose="020B0604030504040204" pitchFamily="34" charset="0"/>
                <a:cs typeface="Tahoma" panose="020B0604030504040204" pitchFamily="34" charset="0"/>
              </a:rPr>
              <a:t>housing </a:t>
            </a:r>
            <a:r>
              <a:rPr lang="en-US" b="1" i="1" dirty="0" smtClean="0">
                <a:solidFill>
                  <a:srgbClr val="002060"/>
                </a:solidFill>
                <a:latin typeface="Tahoma" panose="020B0604030504040204" pitchFamily="34" charset="0"/>
                <a:ea typeface="Tahoma" panose="020B0604030504040204" pitchFamily="34" charset="0"/>
                <a:cs typeface="Tahoma" panose="020B0604030504040204" pitchFamily="34" charset="0"/>
              </a:rPr>
              <a:t>options to choose from, </a:t>
            </a:r>
            <a:r>
              <a:rPr lang="en-US" b="1" i="1" dirty="0">
                <a:solidFill>
                  <a:srgbClr val="002060"/>
                </a:solidFill>
                <a:latin typeface="Tahoma" panose="020B0604030504040204" pitchFamily="34" charset="0"/>
                <a:ea typeface="Tahoma" panose="020B0604030504040204" pitchFamily="34" charset="0"/>
                <a:cs typeface="Tahoma" panose="020B0604030504040204" pitchFamily="34" charset="0"/>
              </a:rPr>
              <a:t>all of which </a:t>
            </a:r>
            <a:r>
              <a:rPr lang="en-US" b="1" i="1" dirty="0" smtClean="0">
                <a:solidFill>
                  <a:srgbClr val="002060"/>
                </a:solidFill>
                <a:latin typeface="Tahoma" panose="020B0604030504040204" pitchFamily="34" charset="0"/>
                <a:ea typeface="Tahoma" panose="020B0604030504040204" pitchFamily="34" charset="0"/>
                <a:cs typeface="Tahoma" panose="020B0604030504040204" pitchFamily="34" charset="0"/>
              </a:rPr>
              <a:t>ensure a </a:t>
            </a:r>
            <a:r>
              <a:rPr lang="en-US" b="1" i="1" dirty="0">
                <a:solidFill>
                  <a:srgbClr val="002060"/>
                </a:solidFill>
                <a:latin typeface="Tahoma" panose="020B0604030504040204" pitchFamily="34" charset="0"/>
                <a:ea typeface="Tahoma" panose="020B0604030504040204" pitchFamily="34" charset="0"/>
                <a:cs typeface="Tahoma" panose="020B0604030504040204" pitchFamily="34" charset="0"/>
              </a:rPr>
              <a:t>safe, clean, fully furnished living environment:</a:t>
            </a:r>
          </a:p>
        </p:txBody>
      </p:sp>
    </p:spTree>
    <p:extLst>
      <p:ext uri="{BB962C8B-B14F-4D97-AF65-F5344CB8AC3E}">
        <p14:creationId xmlns:p14="http://schemas.microsoft.com/office/powerpoint/2010/main" val="24747473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5633" y="1"/>
            <a:ext cx="7781925"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University Apartments</a:t>
            </a:r>
            <a:endParaRPr lang="en-US" sz="3200" b="1" dirty="0">
              <a:solidFill>
                <a:schemeClr val="bg1"/>
              </a:solidFill>
              <a:latin typeface="Tahoma" pitchFamily="34" charset="0"/>
              <a:ea typeface="Tahoma" pitchFamily="34" charset="0"/>
              <a:cs typeface="Tahoma" pitchFamily="34" charset="0"/>
            </a:endParaRPr>
          </a:p>
        </p:txBody>
      </p:sp>
      <p:sp>
        <p:nvSpPr>
          <p:cNvPr id="4" name="Text Box 4"/>
          <p:cNvSpPr txBox="1">
            <a:spLocks noChangeArrowheads="1"/>
          </p:cNvSpPr>
          <p:nvPr/>
        </p:nvSpPr>
        <p:spPr bwMode="auto">
          <a:xfrm>
            <a:off x="295483" y="1211069"/>
            <a:ext cx="3394390" cy="419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342900" indent="-342900" algn="l" eaLnBrk="1" hangingPunct="1">
              <a:spcBef>
                <a:spcPct val="20000"/>
              </a:spcBef>
              <a:buClr>
                <a:schemeClr val="tx2"/>
              </a:buClr>
              <a:buFont typeface="Wingdings" pitchFamily="2" charset="2"/>
              <a:buChar char="§"/>
              <a:defRPr/>
            </a:pPr>
            <a:r>
              <a:rPr lang="en-US" sz="1800" dirty="0" smtClean="0">
                <a:latin typeface="Tahoma" pitchFamily="34" charset="0"/>
                <a:ea typeface="Tahoma" pitchFamily="34" charset="0"/>
                <a:cs typeface="Tahoma" pitchFamily="34" charset="0"/>
              </a:rPr>
              <a:t>Fully furnished </a:t>
            </a:r>
            <a:endParaRPr lang="en-US" sz="1800" dirty="0">
              <a:latin typeface="Tahoma" pitchFamily="34" charset="0"/>
              <a:ea typeface="Tahoma" pitchFamily="34" charset="0"/>
              <a:cs typeface="Tahoma" pitchFamily="34" charset="0"/>
            </a:endParaRPr>
          </a:p>
          <a:p>
            <a:pPr marL="342900" indent="-342900" algn="l" eaLnBrk="1" hangingPunct="1">
              <a:spcBef>
                <a:spcPct val="20000"/>
              </a:spcBef>
              <a:buClr>
                <a:schemeClr val="tx2"/>
              </a:buClr>
              <a:buFont typeface="Wingdings" pitchFamily="2" charset="2"/>
              <a:buChar char="§"/>
              <a:defRPr/>
            </a:pPr>
            <a:r>
              <a:rPr lang="en-US" sz="1800" dirty="0" smtClean="0">
                <a:latin typeface="Tahoma" pitchFamily="34" charset="0"/>
                <a:ea typeface="Tahoma" pitchFamily="34" charset="0"/>
                <a:cs typeface="Tahoma" pitchFamily="34" charset="0"/>
              </a:rPr>
              <a:t>2 bedrooms and 2 bathrooms/4 students</a:t>
            </a:r>
          </a:p>
          <a:p>
            <a:pPr marL="342900" indent="-342900" algn="l" eaLnBrk="1" hangingPunct="1">
              <a:spcBef>
                <a:spcPct val="20000"/>
              </a:spcBef>
              <a:buClr>
                <a:schemeClr val="tx2"/>
              </a:buClr>
              <a:buFont typeface="Wingdings" pitchFamily="2" charset="2"/>
              <a:buChar char="§"/>
              <a:defRPr/>
            </a:pPr>
            <a:r>
              <a:rPr lang="en-US" sz="1800" dirty="0" smtClean="0">
                <a:latin typeface="Tahoma" pitchFamily="34" charset="0"/>
                <a:ea typeface="Tahoma" pitchFamily="34" charset="0"/>
                <a:cs typeface="Tahoma" pitchFamily="34" charset="0"/>
              </a:rPr>
              <a:t>Kitchen, Laundry Facilities, Jacuzzi, Pool (possible additional features, such as basketball, volleyball, and tennis courts)</a:t>
            </a:r>
          </a:p>
          <a:p>
            <a:pPr marL="342900" indent="-342900" algn="l" eaLnBrk="1" hangingPunct="1">
              <a:spcBef>
                <a:spcPct val="20000"/>
              </a:spcBef>
              <a:buClr>
                <a:schemeClr val="tx2"/>
              </a:buClr>
              <a:buFont typeface="Wingdings" pitchFamily="2" charset="2"/>
              <a:buChar char="§"/>
              <a:defRPr/>
            </a:pPr>
            <a:r>
              <a:rPr lang="en-US" sz="1800" dirty="0" smtClean="0">
                <a:latin typeface="Tahoma" pitchFamily="34" charset="0"/>
                <a:ea typeface="Tahoma" pitchFamily="34" charset="0"/>
                <a:cs typeface="Tahoma" pitchFamily="34" charset="0"/>
              </a:rPr>
              <a:t>Wireless internet, local phone, cable TV, and DVD are provided</a:t>
            </a:r>
          </a:p>
          <a:p>
            <a:pPr marL="342900" indent="-342900" algn="l" eaLnBrk="1" hangingPunct="1">
              <a:spcBef>
                <a:spcPct val="20000"/>
              </a:spcBef>
              <a:buClr>
                <a:schemeClr val="tx2"/>
              </a:buClr>
              <a:buFont typeface="Wingdings" pitchFamily="2" charset="2"/>
              <a:buChar char="§"/>
              <a:defRPr/>
            </a:pPr>
            <a:r>
              <a:rPr lang="en-US" sz="1800" dirty="0" smtClean="0">
                <a:latin typeface="Tahoma" pitchFamily="34" charset="0"/>
                <a:ea typeface="Tahoma" pitchFamily="34" charset="0"/>
                <a:cs typeface="Tahoma" pitchFamily="34" charset="0"/>
              </a:rPr>
              <a:t>Approximately 1 mile walking distance up to 5 mile bus ride</a:t>
            </a:r>
          </a:p>
        </p:txBody>
      </p:sp>
      <p:pic>
        <p:nvPicPr>
          <p:cNvPr id="5" name="Picture 5" descr="101NIKON-DSCN3299_DSCN32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8207" y="1175690"/>
            <a:ext cx="5023569" cy="4323198"/>
          </a:xfrm>
          <a:prstGeom prst="rect">
            <a:avLst/>
          </a:prstGeom>
          <a:ln w="127000" cap="sq">
            <a:solidFill>
              <a:srgbClr val="00B0F0"/>
            </a:solidFill>
            <a:miter lim="800000"/>
          </a:ln>
          <a:effectLst>
            <a:outerShdw blurRad="57150" dist="50800" dir="2700000" algn="tl" rotWithShape="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147735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University Apartments</a:t>
            </a:r>
            <a:endParaRPr lang="en-US" sz="3200" b="1" dirty="0">
              <a:solidFill>
                <a:schemeClr val="bg1"/>
              </a:solidFill>
              <a:latin typeface="Tahoma" pitchFamily="34" charset="0"/>
              <a:ea typeface="Tahoma" pitchFamily="34" charset="0"/>
              <a:cs typeface="Tahoma" pitchFamily="34" charset="0"/>
            </a:endParaRPr>
          </a:p>
        </p:txBody>
      </p:sp>
      <p:pic>
        <p:nvPicPr>
          <p:cNvPr id="4" name="Picture 6" descr="I:\DATA\ESL\HOUSING\Housing\Apartments\Pictures\Apt. Pictures\UCI Apartments\Columbia Court\IMG_3321.JPG"/>
          <p:cNvPicPr>
            <a:picLocks noChangeAspect="1" noChangeArrowheads="1"/>
          </p:cNvPicPr>
          <p:nvPr/>
        </p:nvPicPr>
        <p:blipFill>
          <a:blip r:embed="rId2"/>
          <a:srcRect/>
          <a:stretch>
            <a:fillRect/>
          </a:stretch>
        </p:blipFill>
        <p:spPr bwMode="auto">
          <a:xfrm rot="581283">
            <a:off x="260681" y="3597734"/>
            <a:ext cx="3336594" cy="223960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3" descr="I:\DATA\ESL\HOUSING\Housing\Apartments\Pictures\Apt. Pictures\UCI Apartments\Toscana\IMG_2800.JPG"/>
          <p:cNvPicPr>
            <a:picLocks noChangeAspect="1" noChangeArrowheads="1"/>
          </p:cNvPicPr>
          <p:nvPr/>
        </p:nvPicPr>
        <p:blipFill>
          <a:blip r:embed="rId3"/>
          <a:srcRect/>
          <a:stretch>
            <a:fillRect/>
          </a:stretch>
        </p:blipFill>
        <p:spPr bwMode="auto">
          <a:xfrm>
            <a:off x="6128160" y="1226709"/>
            <a:ext cx="2758851" cy="23059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4" descr="I:\DATA\ESL\HOUSING\Housing\Apartments\Pictures\Apt. Pictures\UCI Apartments\Columbia Court\IMG_2771.JPG"/>
          <p:cNvPicPr>
            <a:picLocks noChangeAspect="1" noChangeArrowheads="1"/>
          </p:cNvPicPr>
          <p:nvPr/>
        </p:nvPicPr>
        <p:blipFill>
          <a:blip r:embed="rId4"/>
          <a:srcRect/>
          <a:stretch>
            <a:fillRect/>
          </a:stretch>
        </p:blipFill>
        <p:spPr bwMode="auto">
          <a:xfrm rot="645135">
            <a:off x="5601003" y="3803566"/>
            <a:ext cx="3386137" cy="20002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5" descr="I:\DATA\ESL\HOUSING\Housing\Apartments\Pictures\Apt. Pictures\UCI Apartments\Columbia Court\IMG_2780.JPG"/>
          <p:cNvPicPr>
            <a:picLocks noChangeAspect="1" noChangeArrowheads="1"/>
          </p:cNvPicPr>
          <p:nvPr/>
        </p:nvPicPr>
        <p:blipFill>
          <a:blip r:embed="rId5"/>
          <a:srcRect/>
          <a:stretch>
            <a:fillRect/>
          </a:stretch>
        </p:blipFill>
        <p:spPr bwMode="auto">
          <a:xfrm rot="564553">
            <a:off x="2747963" y="1018381"/>
            <a:ext cx="3529012" cy="272256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8" name="Picture 7" descr="I:\DATA\ESL\HOUSING\Housing\Apartments\Pictures\Apt. Pictures\UCI Apartments\Columbia Court\IMG_2777.JPG"/>
          <p:cNvPicPr>
            <a:picLocks noChangeAspect="1" noChangeArrowheads="1"/>
          </p:cNvPicPr>
          <p:nvPr/>
        </p:nvPicPr>
        <p:blipFill>
          <a:blip r:embed="rId6"/>
          <a:srcRect/>
          <a:stretch>
            <a:fillRect/>
          </a:stretch>
        </p:blipFill>
        <p:spPr bwMode="auto">
          <a:xfrm>
            <a:off x="171450" y="1121569"/>
            <a:ext cx="2333625" cy="221138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9" name="Picture 26" descr="1558_pic1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92313" y="4064794"/>
            <a:ext cx="2840311" cy="1821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01655038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Autofit/>
          </a:bodyPr>
          <a:lstStyle/>
          <a:p>
            <a:pPr algn="l"/>
            <a:r>
              <a:rPr lang="en-US" sz="3200" b="1" dirty="0" smtClean="0">
                <a:solidFill>
                  <a:schemeClr val="bg1"/>
                </a:solidFill>
                <a:latin typeface="Tahoma" pitchFamily="34" charset="0"/>
                <a:ea typeface="Tahoma" pitchFamily="34" charset="0"/>
                <a:cs typeface="Tahoma" pitchFamily="34" charset="0"/>
              </a:rPr>
              <a:t>Campus Dormitory (Summer Only)</a:t>
            </a:r>
            <a:endParaRPr lang="en-US" sz="3200" b="1" dirty="0">
              <a:solidFill>
                <a:schemeClr val="bg1"/>
              </a:solidFill>
              <a:latin typeface="Tahoma" pitchFamily="34" charset="0"/>
              <a:ea typeface="Tahoma" pitchFamily="34" charset="0"/>
              <a:cs typeface="Tahoma" pitchFamily="34" charset="0"/>
            </a:endParaRPr>
          </a:p>
        </p:txBody>
      </p:sp>
      <p:sp>
        <p:nvSpPr>
          <p:cNvPr id="4" name="Text Box 4"/>
          <p:cNvSpPr txBox="1">
            <a:spLocks noChangeArrowheads="1"/>
          </p:cNvSpPr>
          <p:nvPr/>
        </p:nvSpPr>
        <p:spPr bwMode="auto">
          <a:xfrm>
            <a:off x="3467100" y="1036123"/>
            <a:ext cx="5057775" cy="4739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ea typeface="ＭＳ Ｐゴシック" pitchFamily="34" charset="-128"/>
              </a:defRPr>
            </a:lvl1pPr>
            <a:lvl2pPr marL="742950" indent="-285750">
              <a:defRPr sz="2400">
                <a:solidFill>
                  <a:schemeClr val="tx1"/>
                </a:solidFill>
                <a:latin typeface="Arial" charset="0"/>
                <a:ea typeface="ＭＳ Ｐゴシック" pitchFamily="34" charset="-128"/>
              </a:defRPr>
            </a:lvl2pPr>
            <a:lvl3pPr marL="1143000" indent="-228600">
              <a:defRPr sz="2400">
                <a:solidFill>
                  <a:schemeClr val="tx1"/>
                </a:solidFill>
                <a:latin typeface="Arial" charset="0"/>
                <a:ea typeface="ＭＳ Ｐゴシック" pitchFamily="34" charset="-128"/>
              </a:defRPr>
            </a:lvl3pPr>
            <a:lvl4pPr marL="1600200" indent="-228600">
              <a:defRPr sz="2400">
                <a:solidFill>
                  <a:schemeClr val="tx1"/>
                </a:solidFill>
                <a:latin typeface="Arial" charset="0"/>
                <a:ea typeface="ＭＳ Ｐゴシック" pitchFamily="34" charset="-128"/>
              </a:defRPr>
            </a:lvl4pPr>
            <a:lvl5pPr marL="2057400" indent="-22860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algn="l">
              <a:defRPr/>
            </a:pPr>
            <a:endParaRPr lang="en-US" sz="800" b="1" dirty="0" smtClean="0">
              <a:solidFill>
                <a:srgbClr val="000000"/>
              </a:solidFill>
              <a:latin typeface="Tahoma" pitchFamily="34" charset="0"/>
              <a:ea typeface="Tahoma" pitchFamily="34" charset="0"/>
              <a:cs typeface="Tahoma" pitchFamily="34" charset="0"/>
            </a:endParaRPr>
          </a:p>
          <a:p>
            <a:pPr marL="342900" indent="-342900" algn="l" eaLnBrk="1" hangingPunct="1">
              <a:spcBef>
                <a:spcPct val="20000"/>
              </a:spcBef>
              <a:buClr>
                <a:schemeClr val="tx2"/>
              </a:buClr>
              <a:buFont typeface="Wingdings" pitchFamily="2" charset="2"/>
              <a:buChar char="§"/>
              <a:defRPr/>
            </a:pPr>
            <a:r>
              <a:rPr lang="en-US" sz="2000" dirty="0" smtClean="0">
                <a:latin typeface="Tahoma" pitchFamily="34" charset="0"/>
                <a:ea typeface="Tahoma" pitchFamily="34" charset="0"/>
                <a:cs typeface="Tahoma" pitchFamily="34" charset="0"/>
              </a:rPr>
              <a:t>Group </a:t>
            </a:r>
            <a:r>
              <a:rPr lang="en-US" sz="2000" dirty="0">
                <a:latin typeface="Tahoma" pitchFamily="34" charset="0"/>
                <a:ea typeface="Tahoma" pitchFamily="34" charset="0"/>
                <a:cs typeface="Tahoma" pitchFamily="34" charset="0"/>
              </a:rPr>
              <a:t>style </a:t>
            </a:r>
            <a:r>
              <a:rPr lang="en-US" sz="2000" dirty="0" smtClean="0">
                <a:latin typeface="Tahoma" pitchFamily="34" charset="0"/>
                <a:ea typeface="Tahoma" pitchFamily="34" charset="0"/>
                <a:cs typeface="Tahoma" pitchFamily="34" charset="0"/>
              </a:rPr>
              <a:t>housing/co-ed building/ </a:t>
            </a:r>
            <a:r>
              <a:rPr lang="en-US" sz="2000" dirty="0">
                <a:latin typeface="Tahoma" pitchFamily="34" charset="0"/>
                <a:ea typeface="Tahoma" pitchFamily="34" charset="0"/>
                <a:cs typeface="Tahoma" pitchFamily="34" charset="0"/>
              </a:rPr>
              <a:t>same-gender </a:t>
            </a:r>
            <a:r>
              <a:rPr lang="en-US" sz="2000" dirty="0" smtClean="0">
                <a:latin typeface="Tahoma" pitchFamily="34" charset="0"/>
                <a:ea typeface="Tahoma" pitchFamily="34" charset="0"/>
                <a:cs typeface="Tahoma" pitchFamily="34" charset="0"/>
              </a:rPr>
              <a:t>bedroom</a:t>
            </a:r>
            <a:endParaRPr lang="en-US" sz="2000" dirty="0">
              <a:latin typeface="Tahoma" pitchFamily="34" charset="0"/>
              <a:ea typeface="Tahoma" pitchFamily="34" charset="0"/>
              <a:cs typeface="Tahoma" pitchFamily="34" charset="0"/>
            </a:endParaRPr>
          </a:p>
          <a:p>
            <a:pPr marL="342900" indent="-342900" algn="l" eaLnBrk="1" hangingPunct="1">
              <a:spcBef>
                <a:spcPct val="20000"/>
              </a:spcBef>
              <a:buClr>
                <a:schemeClr val="tx2"/>
              </a:buClr>
              <a:buFont typeface="Wingdings" pitchFamily="2" charset="2"/>
              <a:buChar char="§"/>
              <a:defRPr/>
            </a:pPr>
            <a:r>
              <a:rPr lang="en-US" sz="2000" dirty="0">
                <a:latin typeface="Tahoma" pitchFamily="34" charset="0"/>
                <a:ea typeface="Tahoma" pitchFamily="34" charset="0"/>
                <a:cs typeface="Tahoma" pitchFamily="34" charset="0"/>
              </a:rPr>
              <a:t>Fully-furnished with an equipped kitchen </a:t>
            </a:r>
          </a:p>
          <a:p>
            <a:pPr marL="342900" indent="-342900" algn="l" eaLnBrk="1" hangingPunct="1">
              <a:spcBef>
                <a:spcPct val="20000"/>
              </a:spcBef>
              <a:buClr>
                <a:schemeClr val="tx2"/>
              </a:buClr>
              <a:buFont typeface="Wingdings" pitchFamily="2" charset="2"/>
              <a:buChar char="§"/>
              <a:defRPr/>
            </a:pPr>
            <a:r>
              <a:rPr lang="en-US" sz="2000" dirty="0">
                <a:latin typeface="Tahoma" pitchFamily="34" charset="0"/>
                <a:ea typeface="Tahoma" pitchFamily="34" charset="0"/>
                <a:cs typeface="Tahoma" pitchFamily="34" charset="0"/>
              </a:rPr>
              <a:t>Basketball and volleyball courts </a:t>
            </a:r>
            <a:r>
              <a:rPr lang="en-US" sz="2000" dirty="0" smtClean="0">
                <a:latin typeface="Tahoma" pitchFamily="34" charset="0"/>
                <a:ea typeface="Tahoma" pitchFamily="34" charset="0"/>
                <a:cs typeface="Tahoma" pitchFamily="34" charset="0"/>
              </a:rPr>
              <a:t>available</a:t>
            </a:r>
            <a:endParaRPr lang="en-US" sz="2000" dirty="0">
              <a:latin typeface="Tahoma" pitchFamily="34" charset="0"/>
              <a:ea typeface="Tahoma" pitchFamily="34" charset="0"/>
              <a:cs typeface="Tahoma" pitchFamily="34" charset="0"/>
            </a:endParaRPr>
          </a:p>
          <a:p>
            <a:pPr marL="342900" indent="-342900" algn="l" eaLnBrk="1" hangingPunct="1">
              <a:spcBef>
                <a:spcPct val="20000"/>
              </a:spcBef>
              <a:buClr>
                <a:schemeClr val="tx2"/>
              </a:buClr>
              <a:buFont typeface="Wingdings" pitchFamily="2" charset="2"/>
              <a:buChar char="§"/>
              <a:defRPr/>
            </a:pPr>
            <a:r>
              <a:rPr lang="en-US" sz="2000" dirty="0" smtClean="0">
                <a:latin typeface="Tahoma" pitchFamily="34" charset="0"/>
                <a:ea typeface="Tahoma" pitchFamily="34" charset="0"/>
                <a:cs typeface="Tahoma" pitchFamily="34" charset="0"/>
              </a:rPr>
              <a:t>Wireless internet and local phone in bedroom and cable TV/DVD in common room</a:t>
            </a:r>
            <a:endParaRPr lang="en-US" sz="2000" dirty="0">
              <a:latin typeface="Tahoma" pitchFamily="34" charset="0"/>
              <a:ea typeface="Tahoma" pitchFamily="34" charset="0"/>
              <a:cs typeface="Tahoma" pitchFamily="34" charset="0"/>
            </a:endParaRPr>
          </a:p>
          <a:p>
            <a:pPr marL="342900" indent="-342900" algn="l" eaLnBrk="1" hangingPunct="1">
              <a:spcBef>
                <a:spcPct val="20000"/>
              </a:spcBef>
              <a:buClr>
                <a:schemeClr val="tx2"/>
              </a:buClr>
              <a:buFont typeface="Wingdings" pitchFamily="2" charset="2"/>
              <a:buChar char="§"/>
              <a:defRPr/>
            </a:pPr>
            <a:r>
              <a:rPr lang="en-US" sz="2000" dirty="0">
                <a:latin typeface="Tahoma" pitchFamily="34" charset="0"/>
                <a:ea typeface="Tahoma" pitchFamily="34" charset="0"/>
                <a:cs typeface="Tahoma" pitchFamily="34" charset="0"/>
              </a:rPr>
              <a:t>Approximately 10-15 minute walk to classrooms from most locations  </a:t>
            </a:r>
          </a:p>
          <a:p>
            <a:pPr algn="l">
              <a:defRPr/>
            </a:pPr>
            <a:endParaRPr lang="en-US" sz="1800" dirty="0" smtClean="0">
              <a:latin typeface="Tahoma" pitchFamily="34" charset="0"/>
              <a:ea typeface="Tahoma" pitchFamily="34" charset="0"/>
              <a:cs typeface="Tahoma" pitchFamily="34" charset="0"/>
            </a:endParaRPr>
          </a:p>
          <a:p>
            <a:pPr algn="l">
              <a:defRPr/>
            </a:pPr>
            <a:endParaRPr lang="en-US" sz="1800" dirty="0" smtClean="0">
              <a:solidFill>
                <a:srgbClr val="000000"/>
              </a:solidFill>
              <a:latin typeface="Tahoma" pitchFamily="34" charset="0"/>
              <a:ea typeface="Tahoma" pitchFamily="34" charset="0"/>
              <a:cs typeface="Tahoma" pitchFamily="34" charset="0"/>
            </a:endParaRPr>
          </a:p>
          <a:p>
            <a:pPr algn="l">
              <a:defRPr/>
            </a:pPr>
            <a:endParaRPr lang="en-US" sz="1800" b="1" dirty="0" smtClean="0">
              <a:solidFill>
                <a:srgbClr val="000000"/>
              </a:solidFill>
              <a:latin typeface="Tahoma" pitchFamily="34" charset="0"/>
              <a:ea typeface="Tahoma" pitchFamily="34" charset="0"/>
              <a:cs typeface="Tahoma" pitchFamily="34" charset="0"/>
            </a:endParaRPr>
          </a:p>
        </p:txBody>
      </p:sp>
      <p:pic>
        <p:nvPicPr>
          <p:cNvPr id="5" name="Picture 30" descr="img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24265"/>
            <a:ext cx="3324225" cy="2428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6" name="Picture 32" descr="img6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57010"/>
            <a:ext cx="3324225" cy="26160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904925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I:\DATA\ESL\HOUSING\Housing\Dormitories\Pictures\IMG_07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2573" y="3381562"/>
            <a:ext cx="5167488" cy="35447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I:\DATA\ESL\HOUSING\Housing\Dormitories\Pictures\IMG_069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3938" y="824265"/>
            <a:ext cx="5006123" cy="294012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95350" y="1"/>
            <a:ext cx="779145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Campus Dormitory</a:t>
            </a:r>
            <a:endParaRPr lang="en-US" sz="3200" b="1" dirty="0">
              <a:solidFill>
                <a:schemeClr val="bg1"/>
              </a:solidFill>
              <a:latin typeface="Tahoma" pitchFamily="34" charset="0"/>
              <a:ea typeface="Tahoma" pitchFamily="34" charset="0"/>
              <a:cs typeface="Tahoma" pitchFamily="34" charset="0"/>
            </a:endParaRPr>
          </a:p>
        </p:txBody>
      </p:sp>
      <p:pic>
        <p:nvPicPr>
          <p:cNvPr id="5" name="Picture 2" descr="I:\DATA\ESL\HOUSING\Housing\Dormitories\Pictures\IMG_07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78" y="3305431"/>
            <a:ext cx="4926099" cy="36209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I:\DATA\ESL\HOUSING\Housing\Dormitories\Pictures\IMG_07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78" y="760057"/>
            <a:ext cx="5033678" cy="30043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087288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Homestay</a:t>
            </a:r>
            <a:endParaRPr lang="en-US" sz="3200" b="1" dirty="0">
              <a:solidFill>
                <a:schemeClr val="bg1"/>
              </a:solidFill>
              <a:latin typeface="Tahoma" pitchFamily="34" charset="0"/>
              <a:ea typeface="Tahoma" pitchFamily="34" charset="0"/>
              <a:cs typeface="Tahoma" pitchFamily="34" charset="0"/>
            </a:endParaRPr>
          </a:p>
        </p:txBody>
      </p:sp>
      <p:pic>
        <p:nvPicPr>
          <p:cNvPr id="1026" name="Picture 2" descr="http://www.citywesthotel.com/upload/sequencer_images/family-2012-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1341" y="1270008"/>
            <a:ext cx="4872555" cy="36544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TextBox 2"/>
          <p:cNvSpPr txBox="1"/>
          <p:nvPr/>
        </p:nvSpPr>
        <p:spPr>
          <a:xfrm>
            <a:off x="161926" y="1282699"/>
            <a:ext cx="3524250" cy="4062651"/>
          </a:xfrm>
          <a:prstGeom prst="rect">
            <a:avLst/>
          </a:prstGeom>
          <a:noFill/>
        </p:spPr>
        <p:txBody>
          <a:bodyPr wrap="square" rtlCol="0">
            <a:spAutoFit/>
          </a:bodyPr>
          <a:lstStyle/>
          <a:p>
            <a:pPr marL="342900" lvl="0" indent="-342900">
              <a:buFont typeface="Wingdings" panose="05000000000000000000" pitchFamily="2" charset="2"/>
              <a:buChar char="§"/>
            </a:pPr>
            <a:r>
              <a:rPr lang="en-US" sz="2000" dirty="0" smtClean="0">
                <a:latin typeface="Tahoma" panose="020B0604030504040204" pitchFamily="34" charset="0"/>
                <a:ea typeface="Tahoma" panose="020B0604030504040204" pitchFamily="34" charset="0"/>
                <a:cs typeface="Tahoma" panose="020B0604030504040204" pitchFamily="34" charset="0"/>
              </a:rPr>
              <a:t>Private </a:t>
            </a:r>
            <a:r>
              <a:rPr lang="en-US" sz="2000" dirty="0">
                <a:latin typeface="Tahoma" panose="020B0604030504040204" pitchFamily="34" charset="0"/>
                <a:ea typeface="Tahoma" panose="020B0604030504040204" pitchFamily="34" charset="0"/>
                <a:cs typeface="Tahoma" panose="020B0604030504040204" pitchFamily="34" charset="0"/>
              </a:rPr>
              <a:t>bedroom in American family home</a:t>
            </a:r>
          </a:p>
          <a:p>
            <a:pPr marL="342900" indent="-342900">
              <a:buFont typeface="Wingdings" panose="05000000000000000000" pitchFamily="2" charset="2"/>
              <a:buChar char="§"/>
            </a:pPr>
            <a:endParaRPr lang="en-US" sz="2000" dirty="0">
              <a:latin typeface="Tahoma" panose="020B0604030504040204" pitchFamily="34" charset="0"/>
              <a:ea typeface="Tahoma" panose="020B0604030504040204" pitchFamily="34" charset="0"/>
              <a:cs typeface="Tahoma" panose="020B0604030504040204" pitchFamily="34" charset="0"/>
            </a:endParaRPr>
          </a:p>
          <a:p>
            <a:pPr marL="342900" lvl="0" indent="-342900">
              <a:buFont typeface="Wingdings" panose="05000000000000000000" pitchFamily="2" charset="2"/>
              <a:buChar char="§"/>
            </a:pPr>
            <a:r>
              <a:rPr lang="en-US" sz="2000" dirty="0">
                <a:latin typeface="Tahoma" panose="020B0604030504040204" pitchFamily="34" charset="0"/>
                <a:ea typeface="Tahoma" panose="020B0604030504040204" pitchFamily="34" charset="0"/>
                <a:cs typeface="Tahoma" panose="020B0604030504040204" pitchFamily="34" charset="0"/>
              </a:rPr>
              <a:t>Experience American life with a family support system</a:t>
            </a:r>
          </a:p>
          <a:p>
            <a:pPr marL="342900" indent="-342900">
              <a:buFont typeface="Wingdings" panose="05000000000000000000" pitchFamily="2" charset="2"/>
              <a:buChar char="§"/>
            </a:pPr>
            <a:endParaRPr lang="en-US" sz="2000" dirty="0">
              <a:latin typeface="Tahoma" panose="020B0604030504040204" pitchFamily="34" charset="0"/>
              <a:ea typeface="Tahoma" panose="020B0604030504040204" pitchFamily="34" charset="0"/>
              <a:cs typeface="Tahoma" panose="020B0604030504040204" pitchFamily="34" charset="0"/>
            </a:endParaRPr>
          </a:p>
          <a:p>
            <a:pPr marL="342900" lvl="0" indent="-342900">
              <a:buFont typeface="Wingdings" panose="05000000000000000000" pitchFamily="2" charset="2"/>
              <a:buChar char="§"/>
            </a:pPr>
            <a:r>
              <a:rPr lang="en-US" sz="2000" dirty="0">
                <a:latin typeface="Tahoma" panose="020B0604030504040204" pitchFamily="34" charset="0"/>
                <a:ea typeface="Tahoma" panose="020B0604030504040204" pitchFamily="34" charset="0"/>
                <a:cs typeface="Tahoma" panose="020B0604030504040204" pitchFamily="34" charset="0"/>
              </a:rPr>
              <a:t>Breakfast and dinner </a:t>
            </a:r>
            <a:r>
              <a:rPr lang="en-US" sz="2000" dirty="0" smtClean="0">
                <a:latin typeface="Tahoma" panose="020B0604030504040204" pitchFamily="34" charset="0"/>
                <a:ea typeface="Tahoma" panose="020B0604030504040204" pitchFamily="34" charset="0"/>
                <a:cs typeface="Tahoma" panose="020B0604030504040204" pitchFamily="34" charset="0"/>
              </a:rPr>
              <a:t>optional</a:t>
            </a:r>
          </a:p>
          <a:p>
            <a:pPr lvl="0"/>
            <a:endParaRPr lang="en-US" sz="2000" dirty="0">
              <a:latin typeface="Tahoma" panose="020B0604030504040204" pitchFamily="34" charset="0"/>
              <a:ea typeface="Tahoma" panose="020B0604030504040204" pitchFamily="34" charset="0"/>
              <a:cs typeface="Tahoma" panose="020B0604030504040204" pitchFamily="34" charset="0"/>
            </a:endParaRPr>
          </a:p>
          <a:p>
            <a:pPr marL="342900" lvl="0" indent="-342900">
              <a:buFont typeface="Wingdings" panose="05000000000000000000" pitchFamily="2" charset="2"/>
              <a:buChar char="§"/>
            </a:pPr>
            <a:r>
              <a:rPr lang="en-US" sz="2000" dirty="0">
                <a:latin typeface="Tahoma" panose="020B0604030504040204" pitchFamily="34" charset="0"/>
                <a:ea typeface="Tahoma" panose="020B0604030504040204" pitchFamily="34" charset="0"/>
                <a:cs typeface="Tahoma" panose="020B0604030504040204" pitchFamily="34" charset="0"/>
              </a:rPr>
              <a:t>Located 30-60 minutes from campus</a:t>
            </a:r>
          </a:p>
          <a:p>
            <a:endParaRPr lang="en-US" dirty="0"/>
          </a:p>
        </p:txBody>
      </p:sp>
    </p:spTree>
    <p:extLst>
      <p:ext uri="{BB962C8B-B14F-4D97-AF65-F5344CB8AC3E}">
        <p14:creationId xmlns:p14="http://schemas.microsoft.com/office/powerpoint/2010/main" val="30256554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200" b="1" dirty="0" smtClean="0">
                <a:solidFill>
                  <a:schemeClr val="bg1"/>
                </a:solidFill>
                <a:latin typeface="Tahoma" pitchFamily="34" charset="0"/>
                <a:ea typeface="Tahoma" pitchFamily="34" charset="0"/>
                <a:cs typeface="Tahoma" pitchFamily="34" charset="0"/>
              </a:rPr>
              <a:t>Cultural Experience</a:t>
            </a:r>
            <a:endParaRPr lang="en-US" sz="3200" b="1" dirty="0">
              <a:solidFill>
                <a:schemeClr val="bg1"/>
              </a:solidFill>
              <a:latin typeface="Tahoma" pitchFamily="34" charset="0"/>
              <a:ea typeface="Tahoma" pitchFamily="34" charset="0"/>
              <a:cs typeface="Tahoma" pitchFamily="34" charset="0"/>
            </a:endParaRPr>
          </a:p>
        </p:txBody>
      </p:sp>
      <p:sp>
        <p:nvSpPr>
          <p:cNvPr id="4" name="Rectangle 3"/>
          <p:cNvSpPr>
            <a:spLocks noGrp="1" noChangeArrowheads="1"/>
          </p:cNvSpPr>
          <p:nvPr>
            <p:ph idx="1"/>
          </p:nvPr>
        </p:nvSpPr>
        <p:spPr>
          <a:xfrm>
            <a:off x="5045336" y="1915568"/>
            <a:ext cx="3870064" cy="3248025"/>
          </a:xfrm>
        </p:spPr>
        <p:txBody>
          <a:bodyPr>
            <a:normAutofit lnSpcReduction="10000"/>
          </a:bodyPr>
          <a:lstStyle/>
          <a:p>
            <a:pPr eaLnBrk="1" hangingPunct="1">
              <a:buClr>
                <a:schemeClr val="tx2"/>
              </a:buClr>
              <a:buFont typeface="Wingdings" pitchFamily="2" charset="2"/>
              <a:buChar char="§"/>
            </a:pPr>
            <a:r>
              <a:rPr lang="en-US" sz="2000" dirty="0" smtClean="0">
                <a:latin typeface="Tahoma" pitchFamily="34" charset="0"/>
                <a:ea typeface="Tahoma" pitchFamily="34" charset="0"/>
                <a:cs typeface="Tahoma" pitchFamily="34" charset="0"/>
              </a:rPr>
              <a:t>Practice your English</a:t>
            </a:r>
          </a:p>
          <a:p>
            <a:pPr eaLnBrk="1" hangingPunct="1">
              <a:buClr>
                <a:schemeClr val="tx2"/>
              </a:buClr>
              <a:buFont typeface="Wingdings" pitchFamily="2" charset="2"/>
              <a:buChar char="§"/>
            </a:pPr>
            <a:endParaRPr lang="en-US" sz="2000" dirty="0" smtClean="0">
              <a:latin typeface="Tahoma" pitchFamily="34" charset="0"/>
              <a:ea typeface="Tahoma" pitchFamily="34" charset="0"/>
              <a:cs typeface="Tahoma" pitchFamily="34" charset="0"/>
            </a:endParaRPr>
          </a:p>
          <a:p>
            <a:pPr eaLnBrk="1" hangingPunct="1">
              <a:buClr>
                <a:schemeClr val="tx2"/>
              </a:buClr>
              <a:buFont typeface="Wingdings" pitchFamily="2" charset="2"/>
              <a:buChar char="§"/>
            </a:pPr>
            <a:r>
              <a:rPr lang="en-US" sz="2000" dirty="0" smtClean="0">
                <a:latin typeface="Tahoma" pitchFamily="34" charset="0"/>
                <a:ea typeface="Tahoma" pitchFamily="34" charset="0"/>
                <a:cs typeface="Tahoma" pitchFamily="34" charset="0"/>
              </a:rPr>
              <a:t>Try new cuisines</a:t>
            </a:r>
          </a:p>
          <a:p>
            <a:pPr eaLnBrk="1" hangingPunct="1">
              <a:buClr>
                <a:schemeClr val="tx2"/>
              </a:buClr>
              <a:buFont typeface="Wingdings" pitchFamily="2" charset="2"/>
              <a:buChar char="§"/>
            </a:pPr>
            <a:endParaRPr lang="en-US" sz="2000" dirty="0" smtClean="0">
              <a:latin typeface="Tahoma" pitchFamily="34" charset="0"/>
              <a:ea typeface="Tahoma" pitchFamily="34" charset="0"/>
              <a:cs typeface="Tahoma" pitchFamily="34" charset="0"/>
            </a:endParaRPr>
          </a:p>
          <a:p>
            <a:pPr eaLnBrk="1" hangingPunct="1">
              <a:buClr>
                <a:schemeClr val="tx2"/>
              </a:buClr>
              <a:buFont typeface="Wingdings" pitchFamily="2" charset="2"/>
              <a:buChar char="§"/>
            </a:pPr>
            <a:r>
              <a:rPr lang="en-US" sz="2000" dirty="0" smtClean="0">
                <a:latin typeface="Tahoma" pitchFamily="34" charset="0"/>
                <a:ea typeface="Tahoma" pitchFamily="34" charset="0"/>
                <a:cs typeface="Tahoma" pitchFamily="34" charset="0"/>
              </a:rPr>
              <a:t>Make friends with local American students and visiting students around the world</a:t>
            </a:r>
          </a:p>
          <a:p>
            <a:pPr eaLnBrk="1" hangingPunct="1">
              <a:buClr>
                <a:schemeClr val="tx2"/>
              </a:buClr>
              <a:buFont typeface="Wingdings" pitchFamily="2" charset="2"/>
              <a:buChar char="§"/>
            </a:pPr>
            <a:endParaRPr lang="en-US" sz="2000" dirty="0" smtClean="0">
              <a:latin typeface="Tahoma" pitchFamily="34" charset="0"/>
              <a:ea typeface="Tahoma" pitchFamily="34" charset="0"/>
              <a:cs typeface="Tahoma" pitchFamily="34" charset="0"/>
            </a:endParaRPr>
          </a:p>
          <a:p>
            <a:pPr eaLnBrk="1" hangingPunct="1">
              <a:buClr>
                <a:schemeClr val="tx2"/>
              </a:buClr>
              <a:buFont typeface="Wingdings" pitchFamily="2" charset="2"/>
              <a:buChar char="§"/>
            </a:pPr>
            <a:r>
              <a:rPr lang="en-US" sz="2000" dirty="0" smtClean="0">
                <a:latin typeface="Tahoma" pitchFamily="34" charset="0"/>
                <a:ea typeface="Tahoma" pitchFamily="34" charset="0"/>
                <a:cs typeface="Tahoma" pitchFamily="34" charset="0"/>
              </a:rPr>
              <a:t>Enjoy the diversity!</a:t>
            </a:r>
          </a:p>
          <a:p>
            <a:pPr lvl="2" eaLnBrk="1" hangingPunct="1">
              <a:buClr>
                <a:schemeClr val="tx1"/>
              </a:buClr>
              <a:buFont typeface="Wingdings" pitchFamily="2" charset="2"/>
              <a:buChar char="§"/>
            </a:pPr>
            <a:endParaRPr lang="en-US" sz="1600" b="1" dirty="0" smtClean="0">
              <a:solidFill>
                <a:srgbClr val="0076BF"/>
              </a:solidFill>
              <a:latin typeface="Tahoma" pitchFamily="34" charset="0"/>
              <a:ea typeface="Tahoma" pitchFamily="34" charset="0"/>
              <a:cs typeface="Tahoma" pitchFamily="34" charset="0"/>
            </a:endParaRPr>
          </a:p>
        </p:txBody>
      </p:sp>
      <p:pic>
        <p:nvPicPr>
          <p:cNvPr id="5" name="Picture 10" descr="colorado-river-rafting-keystone"/>
          <p:cNvPicPr>
            <a:picLocks noChangeAspect="1" noChangeArrowheads="1"/>
          </p:cNvPicPr>
          <p:nvPr/>
        </p:nvPicPr>
        <p:blipFill rotWithShape="1">
          <a:blip r:embed="rId3">
            <a:extLst>
              <a:ext uri="{28A0092B-C50C-407E-A947-70E740481C1C}">
                <a14:useLocalDpi xmlns:a14="http://schemas.microsoft.com/office/drawing/2010/main" val="0"/>
              </a:ext>
            </a:extLst>
          </a:blip>
          <a:srcRect t="8411"/>
          <a:stretch/>
        </p:blipFill>
        <p:spPr bwMode="auto">
          <a:xfrm rot="695743">
            <a:off x="315975" y="1002188"/>
            <a:ext cx="4581525" cy="280013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026" name="Picture 2" descr="C:\Users\Jenna\AppData\Local\Temp\Diversity-1.jpg"/>
          <p:cNvPicPr>
            <a:picLocks noChangeAspect="1" noChangeArrowheads="1"/>
          </p:cNvPicPr>
          <p:nvPr/>
        </p:nvPicPr>
        <p:blipFill rotWithShape="1">
          <a:blip r:embed="rId4">
            <a:extLst>
              <a:ext uri="{28A0092B-C50C-407E-A947-70E740481C1C}">
                <a14:useLocalDpi xmlns:a14="http://schemas.microsoft.com/office/drawing/2010/main" val="0"/>
              </a:ext>
            </a:extLst>
          </a:blip>
          <a:srcRect l="3903" t="25134" r="21009" b="15619"/>
          <a:stretch/>
        </p:blipFill>
        <p:spPr bwMode="auto">
          <a:xfrm>
            <a:off x="237282" y="3516826"/>
            <a:ext cx="4581525" cy="241122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220610171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
            <a:ext cx="7772400" cy="824264"/>
          </a:xfrm>
        </p:spPr>
        <p:txBody>
          <a:bodyPr>
            <a:normAutofit/>
          </a:bodyPr>
          <a:lstStyle/>
          <a:p>
            <a:pPr algn="l"/>
            <a:r>
              <a:rPr lang="en-US" sz="3900" b="1" dirty="0" smtClean="0">
                <a:solidFill>
                  <a:schemeClr val="bg1"/>
                </a:solidFill>
                <a:latin typeface="Tahoma" pitchFamily="34" charset="0"/>
                <a:ea typeface="Tahoma" pitchFamily="34" charset="0"/>
                <a:cs typeface="Tahoma" pitchFamily="34" charset="0"/>
              </a:rPr>
              <a:t>UCI Video</a:t>
            </a:r>
            <a:endParaRPr lang="en-US" sz="3900" b="1" dirty="0">
              <a:solidFill>
                <a:schemeClr val="bg1"/>
              </a:solidFill>
              <a:latin typeface="Tahoma" pitchFamily="34" charset="0"/>
              <a:ea typeface="Tahoma" pitchFamily="34" charset="0"/>
              <a:cs typeface="Tahoma" pitchFamily="34" charset="0"/>
            </a:endParaRPr>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2124" y="1061902"/>
            <a:ext cx="4570151" cy="437504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017460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10" name="Picture 4" descr="372UCI4690"/>
          <p:cNvPicPr>
            <a:picLocks noChangeAspect="1" noChangeArrowheads="1"/>
          </p:cNvPicPr>
          <p:nvPr/>
        </p:nvPicPr>
        <p:blipFill rotWithShape="1">
          <a:blip r:embed="rId3">
            <a:extLst>
              <a:ext uri="{28A0092B-C50C-407E-A947-70E740481C1C}">
                <a14:useLocalDpi xmlns:a14="http://schemas.microsoft.com/office/drawing/2010/main" val="0"/>
              </a:ext>
            </a:extLst>
          </a:blip>
          <a:srcRect l="2413"/>
          <a:stretch/>
        </p:blipFill>
        <p:spPr bwMode="auto">
          <a:xfrm>
            <a:off x="0" y="824265"/>
            <a:ext cx="9144000"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le 1"/>
          <p:cNvSpPr txBox="1">
            <a:spLocks/>
          </p:cNvSpPr>
          <p:nvPr/>
        </p:nvSpPr>
        <p:spPr>
          <a:xfrm>
            <a:off x="914400" y="1"/>
            <a:ext cx="7772400" cy="82426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chemeClr val="bg1"/>
                </a:solidFill>
                <a:latin typeface="Tahoma" pitchFamily="34" charset="0"/>
                <a:ea typeface="Tahoma" pitchFamily="34" charset="0"/>
                <a:cs typeface="Tahoma" pitchFamily="34" charset="0"/>
              </a:rPr>
              <a:t>See you in California!!!</a:t>
            </a:r>
            <a:endParaRPr lang="en-US" sz="3200" b="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19846651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134795"/>
            <a:ext cx="8229600" cy="1143000"/>
          </a:xfrm>
        </p:spPr>
        <p:txBody>
          <a:bodyPr vert="horz" lIns="91440" tIns="45720" rIns="91440" bIns="45720" rtlCol="0" anchor="ctr">
            <a:normAutofit/>
          </a:bodyPr>
          <a:lstStyle/>
          <a:p>
            <a:pPr algn="l"/>
            <a:r>
              <a:rPr lang="en-US" sz="3200" b="1" dirty="0">
                <a:solidFill>
                  <a:schemeClr val="bg1"/>
                </a:solidFill>
                <a:latin typeface="Tahoma" pitchFamily="34" charset="0"/>
                <a:ea typeface="Tahoma" pitchFamily="34" charset="0"/>
                <a:cs typeface="Tahoma" pitchFamily="34" charset="0"/>
              </a:rPr>
              <a:t>Contact Information</a:t>
            </a:r>
          </a:p>
        </p:txBody>
      </p:sp>
      <p:sp>
        <p:nvSpPr>
          <p:cNvPr id="5" name="Content Placeholder 2"/>
          <p:cNvSpPr>
            <a:spLocks noGrp="1"/>
          </p:cNvSpPr>
          <p:nvPr>
            <p:ph idx="1"/>
          </p:nvPr>
        </p:nvSpPr>
        <p:spPr>
          <a:xfrm>
            <a:off x="914400" y="1267394"/>
            <a:ext cx="8001000" cy="4191000"/>
          </a:xfrm>
        </p:spPr>
        <p:txBody>
          <a:bodyPr/>
          <a:lstStyle/>
          <a:p>
            <a:pPr marL="0" indent="0" eaLnBrk="1" hangingPunct="1">
              <a:spcBef>
                <a:spcPct val="50000"/>
              </a:spcBef>
              <a:buFontTx/>
              <a:buNone/>
            </a:pPr>
            <a:r>
              <a:rPr lang="en-US" sz="2400" dirty="0" smtClean="0">
                <a:solidFill>
                  <a:srgbClr val="1E3E5C"/>
                </a:solidFill>
                <a:latin typeface="Tahoma" pitchFamily="34" charset="0"/>
                <a:ea typeface="Tahoma" pitchFamily="34" charset="0"/>
                <a:cs typeface="Tahoma" pitchFamily="34" charset="0"/>
              </a:rPr>
              <a:t>University of California, Irvine Extension</a:t>
            </a:r>
          </a:p>
          <a:p>
            <a:pPr marL="0" indent="0" eaLnBrk="1" hangingPunct="1">
              <a:spcBef>
                <a:spcPct val="50000"/>
              </a:spcBef>
              <a:buFontTx/>
              <a:buNone/>
            </a:pPr>
            <a:r>
              <a:rPr lang="en-US" sz="2400" dirty="0" smtClean="0">
                <a:solidFill>
                  <a:srgbClr val="1E3E5C"/>
                </a:solidFill>
                <a:latin typeface="Tahoma" pitchFamily="34" charset="0"/>
                <a:ea typeface="Tahoma" pitchFamily="34" charset="0"/>
                <a:cs typeface="Tahoma" pitchFamily="34" charset="0"/>
              </a:rPr>
              <a:t>International Programs</a:t>
            </a:r>
          </a:p>
          <a:p>
            <a:pPr marL="0" indent="0" eaLnBrk="1" hangingPunct="1">
              <a:spcBef>
                <a:spcPct val="50000"/>
              </a:spcBef>
              <a:buFontTx/>
              <a:buNone/>
            </a:pPr>
            <a:r>
              <a:rPr lang="en-US" sz="2400" dirty="0" smtClean="0">
                <a:solidFill>
                  <a:srgbClr val="1E3E5C"/>
                </a:solidFill>
                <a:latin typeface="Tahoma" pitchFamily="34" charset="0"/>
                <a:ea typeface="Tahoma" pitchFamily="34" charset="0"/>
                <a:cs typeface="Tahoma" pitchFamily="34" charset="0"/>
              </a:rPr>
              <a:t>Website: </a:t>
            </a:r>
            <a:r>
              <a:rPr lang="en-US" sz="2400" dirty="0" smtClean="0">
                <a:solidFill>
                  <a:srgbClr val="00B050"/>
                </a:solidFill>
                <a:latin typeface="Tahoma" pitchFamily="34" charset="0"/>
                <a:ea typeface="Tahoma" pitchFamily="34" charset="0"/>
                <a:cs typeface="Tahoma" pitchFamily="34" charset="0"/>
              </a:rPr>
              <a:t>www.extension.uci.edu/international</a:t>
            </a:r>
          </a:p>
          <a:p>
            <a:pPr marL="0" indent="0">
              <a:spcBef>
                <a:spcPct val="50000"/>
              </a:spcBef>
              <a:buNone/>
            </a:pPr>
            <a:r>
              <a:rPr lang="en-US" sz="2400" b="1" dirty="0" smtClean="0">
                <a:solidFill>
                  <a:srgbClr val="1E3E5C"/>
                </a:solidFill>
                <a:latin typeface="Tahoma" pitchFamily="34" charset="0"/>
                <a:ea typeface="Tahoma" pitchFamily="34" charset="0"/>
                <a:cs typeface="Tahoma" pitchFamily="34" charset="0"/>
              </a:rPr>
              <a:t>E-mail</a:t>
            </a:r>
            <a:r>
              <a:rPr lang="en-US" sz="2400" b="1" dirty="0">
                <a:solidFill>
                  <a:srgbClr val="1E3E5C"/>
                </a:solidFill>
                <a:latin typeface="Tahoma" pitchFamily="34" charset="0"/>
                <a:ea typeface="Tahoma" pitchFamily="34" charset="0"/>
                <a:cs typeface="Tahoma" pitchFamily="34" charset="0"/>
              </a:rPr>
              <a:t>: </a:t>
            </a:r>
            <a:r>
              <a:rPr lang="en-US" sz="2400" b="1" dirty="0" smtClean="0">
                <a:solidFill>
                  <a:srgbClr val="00B050"/>
                </a:solidFill>
                <a:latin typeface="Tahoma" pitchFamily="34" charset="0"/>
                <a:ea typeface="Tahoma" pitchFamily="34" charset="0"/>
                <a:cs typeface="Tahoma" pitchFamily="34" charset="0"/>
                <a:hlinkClick r:id="rId3"/>
              </a:rPr>
              <a:t>uciesl@uci.edu</a:t>
            </a:r>
            <a:r>
              <a:rPr lang="en-US" sz="2400" b="1" dirty="0" smtClean="0">
                <a:solidFill>
                  <a:srgbClr val="00B050"/>
                </a:solidFill>
                <a:latin typeface="Tahoma" pitchFamily="34" charset="0"/>
                <a:ea typeface="Tahoma" pitchFamily="34" charset="0"/>
                <a:cs typeface="Tahoma" pitchFamily="34" charset="0"/>
              </a:rPr>
              <a:t> </a:t>
            </a:r>
            <a:endParaRPr lang="en-US" sz="2400" b="1" dirty="0">
              <a:solidFill>
                <a:srgbClr val="00B050"/>
              </a:solidFill>
              <a:latin typeface="Tahoma" pitchFamily="34" charset="0"/>
              <a:ea typeface="Tahoma" pitchFamily="34" charset="0"/>
              <a:cs typeface="Tahoma" pitchFamily="34" charset="0"/>
            </a:endParaRPr>
          </a:p>
          <a:p>
            <a:pPr marL="0" indent="0">
              <a:spcBef>
                <a:spcPct val="50000"/>
              </a:spcBef>
              <a:buNone/>
            </a:pPr>
            <a:r>
              <a:rPr lang="en-US" sz="2400" dirty="0">
                <a:solidFill>
                  <a:srgbClr val="1E3E5C"/>
                </a:solidFill>
                <a:latin typeface="Tahoma" pitchFamily="34" charset="0"/>
                <a:ea typeface="Tahoma" pitchFamily="34" charset="0"/>
                <a:cs typeface="Tahoma" pitchFamily="34" charset="0"/>
              </a:rPr>
              <a:t>Tel: 1-949-824-5991</a:t>
            </a:r>
          </a:p>
          <a:p>
            <a:pPr marL="0" indent="0">
              <a:spcBef>
                <a:spcPct val="50000"/>
              </a:spcBef>
              <a:buNone/>
            </a:pPr>
            <a:r>
              <a:rPr lang="en-US" sz="2400" dirty="0">
                <a:solidFill>
                  <a:srgbClr val="1E3E5C"/>
                </a:solidFill>
                <a:latin typeface="Tahoma" pitchFamily="34" charset="0"/>
                <a:ea typeface="Tahoma" pitchFamily="34" charset="0"/>
                <a:cs typeface="Tahoma" pitchFamily="34" charset="0"/>
              </a:rPr>
              <a:t>Fax: 1-949-824-8065  </a:t>
            </a:r>
          </a:p>
          <a:p>
            <a:pPr marL="0" indent="0" eaLnBrk="1" hangingPunct="1">
              <a:buFontTx/>
              <a:buNone/>
            </a:pPr>
            <a:endParaRPr lang="en-US" sz="2000" dirty="0" smtClean="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53737759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 2</Template>
  <TotalTime>1149</TotalTime>
  <Words>2597</Words>
  <Application>Microsoft Office PowerPoint</Application>
  <PresentationFormat>On-screen Show (4:3)</PresentationFormat>
  <Paragraphs>490</Paragraphs>
  <Slides>57</Slides>
  <Notes>3</Notes>
  <HiddenSlides>0</HiddenSlides>
  <MMClips>1</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Theme 2</vt:lpstr>
      <vt:lpstr> </vt:lpstr>
      <vt:lpstr>The UC in “The OC”</vt:lpstr>
      <vt:lpstr>About UC Irvine</vt:lpstr>
      <vt:lpstr>National Recognition</vt:lpstr>
      <vt:lpstr>University of California, Irvine</vt:lpstr>
      <vt:lpstr>UC Irvine Campus</vt:lpstr>
      <vt:lpstr>UC Irvine Students</vt:lpstr>
      <vt:lpstr>PowerPoint Presentation</vt:lpstr>
      <vt:lpstr>PowerPoint Presentation</vt:lpstr>
      <vt:lpstr>English Language Programs</vt:lpstr>
      <vt:lpstr>10-Week Intensive ESL</vt:lpstr>
      <vt:lpstr>PowerPoint Presentation</vt:lpstr>
      <vt:lpstr>4-Week Conversation &amp; Culture</vt:lpstr>
      <vt:lpstr>4-Week Business English</vt:lpstr>
      <vt:lpstr>PowerPoint Presentation</vt:lpstr>
      <vt:lpstr>ACP Benefits </vt:lpstr>
      <vt:lpstr>ACP Options</vt:lpstr>
      <vt:lpstr>Business Administration</vt:lpstr>
      <vt:lpstr>Int’l Business Operations &amp; Mgmt</vt:lpstr>
      <vt:lpstr>International Finance</vt:lpstr>
      <vt:lpstr>International Business Law</vt:lpstr>
      <vt:lpstr>Global Human Resources Management</vt:lpstr>
      <vt:lpstr>Marketing</vt:lpstr>
      <vt:lpstr>Media &amp; Global Communications</vt:lpstr>
      <vt:lpstr>International Tourism &amp; Hotel Mgmt.</vt:lpstr>
      <vt:lpstr>Project Management</vt:lpstr>
      <vt:lpstr>CESDE</vt:lpstr>
      <vt:lpstr>Teaching English as a Foreign Language</vt:lpstr>
      <vt:lpstr>Data Science &amp; Predictive Analytics for Business Professionals</vt:lpstr>
      <vt:lpstr>ACP Requirements</vt:lpstr>
      <vt:lpstr>Student Testimonial</vt:lpstr>
      <vt:lpstr>Internship Opportunities</vt:lpstr>
      <vt:lpstr>Optional Practical Training (OPT)</vt:lpstr>
      <vt:lpstr>Sample Pathway to OPT</vt:lpstr>
      <vt:lpstr>PowerPoint Presentation</vt:lpstr>
      <vt:lpstr>IGSPP</vt:lpstr>
      <vt:lpstr>PowerPoint Presentation</vt:lpstr>
      <vt:lpstr>IGSPP</vt:lpstr>
      <vt:lpstr>Activities</vt:lpstr>
      <vt:lpstr>Student Activities Sample Calendar</vt:lpstr>
      <vt:lpstr>Universal Studios and Disneyland</vt:lpstr>
      <vt:lpstr>Shopping</vt:lpstr>
      <vt:lpstr>The Beaches</vt:lpstr>
      <vt:lpstr>The Mountains</vt:lpstr>
      <vt:lpstr>San Diego</vt:lpstr>
      <vt:lpstr>Los Angeles</vt:lpstr>
      <vt:lpstr>Additional Services</vt:lpstr>
      <vt:lpstr>Housing </vt:lpstr>
      <vt:lpstr>University Apartments</vt:lpstr>
      <vt:lpstr>University Apartments</vt:lpstr>
      <vt:lpstr>Campus Dormitory (Summer Only)</vt:lpstr>
      <vt:lpstr>Campus Dormitory</vt:lpstr>
      <vt:lpstr>Homestay</vt:lpstr>
      <vt:lpstr>Cultural Experience</vt:lpstr>
      <vt:lpstr>UCI Video</vt:lpstr>
      <vt:lpstr>PowerPoint Presentation</vt:lpstr>
      <vt:lpstr>Contact Information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Pamela Kachel</dc:creator>
  <cp:lastModifiedBy>Chrissa Harvie</cp:lastModifiedBy>
  <cp:revision>166</cp:revision>
  <dcterms:created xsi:type="dcterms:W3CDTF">2013-01-09T00:12:18Z</dcterms:created>
  <dcterms:modified xsi:type="dcterms:W3CDTF">2014-09-30T19:22:54Z</dcterms:modified>
</cp:coreProperties>
</file>