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420" r:id="rId3"/>
    <p:sldId id="433" r:id="rId4"/>
    <p:sldId id="436" r:id="rId5"/>
    <p:sldId id="437" r:id="rId6"/>
    <p:sldId id="439" r:id="rId7"/>
    <p:sldId id="440" r:id="rId8"/>
    <p:sldId id="430" r:id="rId9"/>
    <p:sldId id="271" r:id="rId1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99FF"/>
    <a:srgbClr val="FFFF66"/>
    <a:srgbClr val="99FF99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9" autoAdjust="0"/>
    <p:restoredTop sz="94660"/>
  </p:normalViewPr>
  <p:slideViewPr>
    <p:cSldViewPr>
      <p:cViewPr>
        <p:scale>
          <a:sx n="59" d="100"/>
          <a:sy n="59" d="100"/>
        </p:scale>
        <p:origin x="-1590" y="-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01991A-F5BC-42FF-92D6-03F99BF6FC3B}" type="datetimeFigureOut">
              <a:rPr lang="it-IT" smtClean="0"/>
              <a:t>24/05/2017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8181EC-8276-461A-BB2D-38137C46770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3493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757238"/>
            <a:ext cx="9144000" cy="79375"/>
          </a:xfrm>
          <a:prstGeom prst="rect">
            <a:avLst/>
          </a:prstGeom>
          <a:gradFill rotWithShape="0">
            <a:gsLst>
              <a:gs pos="0">
                <a:srgbClr val="B2B2B2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388" tIns="25400" rIns="52388" bIns="25400" anchor="ctr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it-IT" altLang="it-IT" sz="1800" smtClean="0">
              <a:solidFill>
                <a:srgbClr val="000000"/>
              </a:solidFill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244475" y="6264275"/>
            <a:ext cx="8893175" cy="730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t-IT" altLang="it-IT" sz="2800" smtClean="0">
              <a:solidFill>
                <a:srgbClr val="66FF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44450"/>
            <a:ext cx="2954337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5654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4000"/>
            </a:lvl1pPr>
          </a:lstStyle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2289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20CB60-EABF-4EE7-A1A1-FA08EE0A1EF2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537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15113" y="188913"/>
            <a:ext cx="2071687" cy="593725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95288" y="188913"/>
            <a:ext cx="6067425" cy="593725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2A64D-1273-404C-8270-B80103DBD921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178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49053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457200" y="981075"/>
            <a:ext cx="4038600" cy="51450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038600" cy="51450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9CF9CA-D31C-4E9B-B235-E5ED5372BEA7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9449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olo, contenuto e 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49053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981075"/>
            <a:ext cx="4038600" cy="51450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648200" y="981075"/>
            <a:ext cx="4038600" cy="249555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4648200" y="3629025"/>
            <a:ext cx="4038600" cy="24971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8A8E32-71C6-41AE-A6C7-477B321911E4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889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49053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 lvl="0"/>
            <a:endParaRPr lang="it-IT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3D7A90-82D7-4C1B-84A5-B9B9BB1D2CAC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588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93F15E-BC05-431C-8990-731C9272AA78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26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3D2270-DF4F-46FD-8906-6DC0CE6F2201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545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981075"/>
            <a:ext cx="4038600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038600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23BAD7-91A9-4899-A18B-E63BE9C21AFF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010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011B4F-CF29-4BD9-A3E4-95A0625FE8D8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089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C0807E-EFFD-49CC-81AC-901A497F18AF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191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CB8B21-AE3B-41D7-A70B-A95369CE4CF6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473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E21908-B41C-4333-9796-04EA23927542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530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F73AB5-EAED-43F8-A954-5E6D38CEEF31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414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88913"/>
            <a:ext cx="8229600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81075"/>
            <a:ext cx="82296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Fare clic per modificare gli stili del testo dello schema</a:t>
            </a:r>
          </a:p>
          <a:p>
            <a:pPr lvl="1"/>
            <a:r>
              <a:rPr lang="it-IT" altLang="it-IT" smtClean="0"/>
              <a:t>Secondo livello</a:t>
            </a:r>
          </a:p>
          <a:p>
            <a:pPr lvl="2"/>
            <a:r>
              <a:rPr lang="it-IT" altLang="it-IT" smtClean="0"/>
              <a:t>Terzo livello</a:t>
            </a:r>
          </a:p>
          <a:p>
            <a:pPr lvl="3"/>
            <a:r>
              <a:rPr lang="it-IT" altLang="it-IT" smtClean="0"/>
              <a:t>Quarto livello</a:t>
            </a:r>
          </a:p>
          <a:p>
            <a:pPr lvl="4"/>
            <a:r>
              <a:rPr lang="it-IT" altLang="it-IT" smtClean="0"/>
              <a:t>Quinto livello</a:t>
            </a:r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08400" y="6384925"/>
            <a:ext cx="21336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7950" y="6421438"/>
            <a:ext cx="28956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chemeClr val="accent2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31013" y="6418263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0EFAEA-2C8A-49AD-AC2C-A07FAB3F5A2E}" type="slidenum">
              <a:rPr lang="it-IT" altLang="it-IT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it-IT" altLang="it-IT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31" name="Rectangle 8"/>
          <p:cNvSpPr>
            <a:spLocks noChangeArrowheads="1"/>
          </p:cNvSpPr>
          <p:nvPr/>
        </p:nvSpPr>
        <p:spPr bwMode="auto">
          <a:xfrm>
            <a:off x="0" y="757238"/>
            <a:ext cx="9144000" cy="79375"/>
          </a:xfrm>
          <a:prstGeom prst="rect">
            <a:avLst/>
          </a:prstGeom>
          <a:gradFill rotWithShape="0">
            <a:gsLst>
              <a:gs pos="0">
                <a:srgbClr val="B2B2B2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388" tIns="25400" rIns="52388" bIns="25400" anchor="ctr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it-IT" altLang="it-IT" sz="1800" smtClean="0">
              <a:solidFill>
                <a:srgbClr val="000000"/>
              </a:solidFill>
            </a:endParaRPr>
          </a:p>
        </p:txBody>
      </p:sp>
      <p:sp>
        <p:nvSpPr>
          <p:cNvPr id="1032" name="Rectangle 9"/>
          <p:cNvSpPr>
            <a:spLocks noChangeArrowheads="1"/>
          </p:cNvSpPr>
          <p:nvPr/>
        </p:nvSpPr>
        <p:spPr bwMode="auto">
          <a:xfrm>
            <a:off x="244475" y="6264275"/>
            <a:ext cx="8893175" cy="730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t-IT" altLang="it-IT" sz="2800" smtClean="0">
              <a:solidFill>
                <a:srgbClr val="66FFFF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791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66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66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66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66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66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rgbClr val="000066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rgbClr val="000066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rgbClr val="000066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rgbClr val="000066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rgbClr val="000099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99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99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99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99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99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99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99"/>
          </a:solidFill>
          <a:latin typeface="+mn-lt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adele.delbello@unife.it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468313" y="1125538"/>
            <a:ext cx="81359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GB" altLang="it-IT" sz="1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468313" y="4868863"/>
            <a:ext cx="82296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Tx/>
              <a:buNone/>
            </a:pPr>
            <a:endParaRPr lang="it-IT" altLang="it-IT" sz="1800" dirty="0">
              <a:solidFill>
                <a:srgbClr val="000000"/>
              </a:solidFill>
            </a:endParaRPr>
          </a:p>
        </p:txBody>
      </p:sp>
      <p:sp>
        <p:nvSpPr>
          <p:cNvPr id="3" name="AutoShape 2" descr="Risultati immagini per logo coda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Risultati immagini per logo coda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9" name="Picture 5" descr="C:\Users\raucci\Desktop\coda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827584" y="6309320"/>
            <a:ext cx="74886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dirty="0" smtClean="0">
                <a:latin typeface="Calibri" panose="020F0502020204030204" pitchFamily="34" charset="0"/>
              </a:rPr>
              <a:t>Incontro Sotto-gruppo CODAU Ricerca  «Progetti </a:t>
            </a:r>
            <a:r>
              <a:rPr lang="it-IT" sz="1500" dirty="0">
                <a:latin typeface="Calibri" panose="020F0502020204030204" pitchFamily="34" charset="0"/>
              </a:rPr>
              <a:t>UE ed </a:t>
            </a:r>
            <a:r>
              <a:rPr lang="it-IT" sz="1500" dirty="0" smtClean="0">
                <a:latin typeface="Calibri" panose="020F0502020204030204" pitchFamily="34" charset="0"/>
              </a:rPr>
              <a:t>internazionali» </a:t>
            </a:r>
          </a:p>
          <a:p>
            <a:pPr algn="ctr"/>
            <a:r>
              <a:rPr lang="it-IT" sz="1500" dirty="0" smtClean="0">
                <a:latin typeface="Calibri" panose="020F0502020204030204" pitchFamily="34" charset="0"/>
              </a:rPr>
              <a:t>Roma, 24 maggio 2017</a:t>
            </a:r>
            <a:endParaRPr lang="it-IT" sz="1500" dirty="0">
              <a:latin typeface="Calibri" panose="020F0502020204030204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251520" y="1127934"/>
            <a:ext cx="8728520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GdL</a:t>
            </a:r>
            <a:r>
              <a:rPr lang="it-IT" sz="3200" b="1" dirty="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t-IT" sz="32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CoDAU</a:t>
            </a:r>
            <a:endParaRPr lang="it-IT" sz="3200" b="1" dirty="0" smtClean="0">
              <a:solidFill>
                <a:srgbClr val="FF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3200" b="1" dirty="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Finanziamenti internazionali extra H2020</a:t>
            </a:r>
          </a:p>
          <a:p>
            <a:pPr algn="ctr"/>
            <a:r>
              <a:rPr lang="it-IT" sz="3200" b="1" dirty="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</a:t>
            </a:r>
          </a:p>
          <a:p>
            <a:pPr algn="ctr"/>
            <a:r>
              <a:rPr lang="it-IT" sz="3900" b="1" dirty="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Sottogruppo B</a:t>
            </a:r>
          </a:p>
          <a:p>
            <a:pPr algn="ctr"/>
            <a:r>
              <a:rPr lang="it-IT" sz="3900" b="1" dirty="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«Altri finanziamenti UE»</a:t>
            </a:r>
            <a:endParaRPr lang="it-IT" sz="3900" b="1" dirty="0">
              <a:solidFill>
                <a:srgbClr val="FF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539552" y="4797152"/>
            <a:ext cx="813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Adele Del Bello</a:t>
            </a:r>
          </a:p>
          <a:p>
            <a:pPr algn="ctr"/>
            <a:r>
              <a:rPr lang="it-IT" sz="2000" b="1" i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Responsabile Ripartizione Ricerca e Terza Missione</a:t>
            </a:r>
          </a:p>
          <a:p>
            <a:pPr algn="ctr"/>
            <a:r>
              <a:rPr lang="it-IT" sz="2000" b="1" i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Università degli Studi di Ferrara</a:t>
            </a:r>
            <a:endParaRPr lang="it-IT" sz="2000" b="1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12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468313" y="764704"/>
            <a:ext cx="8352159" cy="5066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GB" altLang="it-IT" sz="32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Componenti</a:t>
            </a:r>
            <a:endParaRPr lang="en-GB" altLang="it-IT" sz="3200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lvl="0">
              <a:buNone/>
            </a:pPr>
            <a:endParaRPr lang="it-IT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514350" lvl="0" indent="-514350">
              <a:buFont typeface="+mj-lt"/>
              <a:buAutoNum type="alphaUcPeriod" startAt="2"/>
            </a:pPr>
            <a:r>
              <a:rPr lang="it-IT" b="1" dirty="0">
                <a:solidFill>
                  <a:schemeClr val="tx1"/>
                </a:solidFill>
                <a:latin typeface="Calibri" panose="020F0502020204030204" pitchFamily="34" charset="0"/>
              </a:rPr>
              <a:t>Altri finanziamenti UE</a:t>
            </a:r>
            <a:r>
              <a:rPr lang="it-IT" dirty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2800" dirty="0" err="1">
                <a:solidFill>
                  <a:schemeClr val="tx1"/>
                </a:solidFill>
                <a:latin typeface="Calibri" panose="020F0502020204030204" pitchFamily="34" charset="0"/>
              </a:rPr>
              <a:t>UniFE</a:t>
            </a: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</a:rPr>
              <a:t> (Adele Del Bello e Gabriele Falzoni): portavoce</a:t>
            </a: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</a:rPr>
              <a:t>[FBK (Marco </a:t>
            </a:r>
            <a:r>
              <a:rPr lang="it-IT" sz="2800" dirty="0" err="1">
                <a:solidFill>
                  <a:schemeClr val="tx1"/>
                </a:solidFill>
                <a:latin typeface="Calibri" panose="020F0502020204030204" pitchFamily="34" charset="0"/>
              </a:rPr>
              <a:t>Filippozzi</a:t>
            </a: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</a:rPr>
              <a:t>)] </a:t>
            </a: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</a:t>
            </a: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it-IT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temporaneamente sostituita da </a:t>
            </a:r>
            <a:r>
              <a:rPr lang="it-IT" sz="2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UniFE</a:t>
            </a:r>
            <a:endParaRPr lang="it-IT" sz="2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2800" dirty="0" err="1">
                <a:solidFill>
                  <a:schemeClr val="tx1"/>
                </a:solidFill>
                <a:latin typeface="Calibri" panose="020F0502020204030204" pitchFamily="34" charset="0"/>
              </a:rPr>
              <a:t>UniUD</a:t>
            </a: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</a:rPr>
              <a:t> (Sara </a:t>
            </a:r>
            <a:r>
              <a:rPr lang="it-IT" sz="2800" dirty="0" err="1">
                <a:solidFill>
                  <a:schemeClr val="tx1"/>
                </a:solidFill>
                <a:latin typeface="Calibri" panose="020F0502020204030204" pitchFamily="34" charset="0"/>
              </a:rPr>
              <a:t>Guttilla</a:t>
            </a: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2800" dirty="0" err="1">
                <a:solidFill>
                  <a:schemeClr val="tx1"/>
                </a:solidFill>
                <a:latin typeface="Calibri" panose="020F0502020204030204" pitchFamily="34" charset="0"/>
              </a:rPr>
              <a:t>PoliTO</a:t>
            </a: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</a:rPr>
              <a:t> (Valentina Romano)</a:t>
            </a: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2800" dirty="0" err="1">
                <a:solidFill>
                  <a:schemeClr val="tx1"/>
                </a:solidFill>
                <a:latin typeface="Calibri" panose="020F0502020204030204" pitchFamily="34" charset="0"/>
              </a:rPr>
              <a:t>UniCAM</a:t>
            </a: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</a:rPr>
              <a:t> (Annalisa Albanesi e Simona De Simone</a:t>
            </a:r>
            <a:r>
              <a:rPr lang="it-IT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</a:p>
        </p:txBody>
      </p:sp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468313" y="4868863"/>
            <a:ext cx="82296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Tx/>
              <a:buNone/>
            </a:pPr>
            <a:endParaRPr lang="it-IT" altLang="it-IT" sz="1800" dirty="0">
              <a:solidFill>
                <a:srgbClr val="000000"/>
              </a:solidFill>
            </a:endParaRPr>
          </a:p>
        </p:txBody>
      </p:sp>
      <p:sp>
        <p:nvSpPr>
          <p:cNvPr id="3" name="AutoShape 2" descr="Risultati immagini per logo coda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Risultati immagini per logo coda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9" name="Picture 5" descr="C:\Users\raucci\Desktop\coda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6464650" y="1196752"/>
            <a:ext cx="260452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5 Atenei/Fond.ni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1" dirty="0">
                <a:solidFill>
                  <a:srgbClr val="FF0000"/>
                </a:solidFill>
                <a:latin typeface="Calibri" panose="020F0502020204030204" pitchFamily="34" charset="0"/>
              </a:rPr>
              <a:t>7</a:t>
            </a:r>
            <a:r>
              <a:rPr lang="it-IT" sz="2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 partecipanti </a:t>
            </a:r>
          </a:p>
        </p:txBody>
      </p:sp>
    </p:spTree>
    <p:extLst>
      <p:ext uri="{BB962C8B-B14F-4D97-AF65-F5344CB8AC3E}">
        <p14:creationId xmlns:p14="http://schemas.microsoft.com/office/powerpoint/2010/main" val="199006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468313" y="764704"/>
            <a:ext cx="8352159" cy="1101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GB" altLang="it-IT" sz="32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Programmi</a:t>
            </a:r>
            <a:endParaRPr lang="en-GB" altLang="it-IT" sz="3200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lvl="0">
              <a:buNone/>
            </a:pPr>
            <a:endParaRPr lang="it-IT" b="1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468313" y="4868863"/>
            <a:ext cx="82296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Tx/>
              <a:buNone/>
            </a:pPr>
            <a:endParaRPr lang="it-IT" altLang="it-IT" sz="1800" dirty="0">
              <a:solidFill>
                <a:srgbClr val="000000"/>
              </a:solidFill>
            </a:endParaRPr>
          </a:p>
        </p:txBody>
      </p:sp>
      <p:sp>
        <p:nvSpPr>
          <p:cNvPr id="3" name="AutoShape 2" descr="Risultati immagini per logo coda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Risultati immagini per logo coda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9" name="Picture 5" descr="C:\Users\raucci\Desktop\coda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800620"/>
              </p:ext>
            </p:extLst>
          </p:nvPr>
        </p:nvGraphicFramePr>
        <p:xfrm>
          <a:off x="612775" y="1484784"/>
          <a:ext cx="8085138" cy="46683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85138"/>
              </a:tblGrid>
              <a:tr h="360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DG Economics and Financial 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Affairs</a:t>
                      </a:r>
                      <a:endParaRPr lang="it-IT" sz="2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60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DG Agriculture and Rural Development</a:t>
                      </a:r>
                      <a:endParaRPr lang="it-IT" sz="2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0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DG Migration and Home Affairs</a:t>
                      </a:r>
                      <a:endParaRPr lang="it-IT" sz="2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0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Connecting Europe Facility</a:t>
                      </a:r>
                      <a:endParaRPr lang="it-IT" sz="2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0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ACP Science and Technology Program</a:t>
                      </a:r>
                      <a:endParaRPr lang="it-IT" sz="28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9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European Investment Bank University Research Sponsorship</a:t>
                      </a:r>
                      <a:endParaRPr lang="it-IT" sz="2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60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28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ESA – Agenzia Spaziale Europea</a:t>
                      </a:r>
                      <a:endParaRPr lang="it-IT" sz="2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42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2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Reti e partenariati </a:t>
                      </a:r>
                      <a:r>
                        <a:rPr lang="it-IT" sz="2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europei </a:t>
                      </a:r>
                      <a:r>
                        <a:rPr lang="it-IT" sz="2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per </a:t>
                      </a:r>
                      <a:r>
                        <a:rPr lang="it-IT" sz="28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la </a:t>
                      </a:r>
                      <a:r>
                        <a:rPr lang="it-IT" sz="28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ricerca</a:t>
                      </a:r>
                      <a:endParaRPr lang="it-IT" sz="2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115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35496" y="116632"/>
            <a:ext cx="8352159" cy="1101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GB" altLang="it-IT" sz="32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Programmi</a:t>
            </a:r>
            <a:endParaRPr lang="en-GB" altLang="it-IT" sz="3200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lvl="0" algn="ctr">
              <a:buNone/>
            </a:pPr>
            <a:endParaRPr lang="it-IT" b="1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468313" y="4868863"/>
            <a:ext cx="82296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Tx/>
              <a:buNone/>
            </a:pPr>
            <a:endParaRPr lang="it-IT" altLang="it-IT" sz="1800" dirty="0">
              <a:solidFill>
                <a:srgbClr val="000000"/>
              </a:solidFill>
            </a:endParaRPr>
          </a:p>
        </p:txBody>
      </p:sp>
      <p:sp>
        <p:nvSpPr>
          <p:cNvPr id="3" name="AutoShape 2" descr="Risultati immagini per logo coda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Risultati immagini per logo coda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9" name="Picture 5" descr="C:\Users\raucci\Desktop\coda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577466"/>
              </p:ext>
            </p:extLst>
          </p:nvPr>
        </p:nvGraphicFramePr>
        <p:xfrm>
          <a:off x="155576" y="57563"/>
          <a:ext cx="8988424" cy="68452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2048"/>
                <a:gridCol w="1728192"/>
                <a:gridCol w="792088"/>
                <a:gridCol w="5436096"/>
              </a:tblGrid>
              <a:tr h="193381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Reti e partenariati internazionali per la ricerca</a:t>
                      </a:r>
                      <a:endParaRPr lang="it-IT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9338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Partenariati</a:t>
                      </a:r>
                      <a:r>
                        <a:rPr lang="en-US" sz="11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1" baseline="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pubblico-privati</a:t>
                      </a:r>
                      <a:r>
                        <a:rPr lang="en-US" sz="11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it-IT" sz="11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Partenariati</a:t>
                      </a:r>
                      <a:r>
                        <a:rPr lang="en-US" sz="1100" b="1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1" baseline="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pubblico-pubblico</a:t>
                      </a:r>
                      <a:endParaRPr lang="it-IT" sz="1100" b="1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7263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ETP</a:t>
                      </a:r>
                      <a:r>
                        <a:rPr lang="it-IT" sz="1100" b="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(solo agende strategiche)</a:t>
                      </a:r>
                      <a:endParaRPr lang="it-IT" sz="1100" b="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ERANET</a:t>
                      </a:r>
                      <a:endParaRPr lang="it-IT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1709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JTI (PPP </a:t>
                      </a:r>
                      <a:r>
                        <a:rPr lang="en-US" sz="11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istituzionali</a:t>
                      </a: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</a:t>
                      </a:r>
                      <a:endParaRPr lang="it-IT" sz="1100" b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1450" marR="0" lvl="1" indent="-1714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Innovative Medicine Initiatives (IMI2)</a:t>
                      </a:r>
                      <a:endParaRPr lang="it-IT" sz="1100" i="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Fuel Cells and Hydrogen (FCH2)</a:t>
                      </a:r>
                      <a:endParaRPr lang="it-IT" sz="1100" i="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Clean Sky 2 </a:t>
                      </a:r>
                      <a:endParaRPr lang="it-IT" sz="1100" i="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Bio-based Industries</a:t>
                      </a: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Electronic Components and Systems for European Leadership (ECSEL)</a:t>
                      </a:r>
                      <a:endParaRPr lang="it-IT" sz="1100" b="0" i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Shift2Rail</a:t>
                      </a: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Single European Sky Air Traffic Management Research (SESAR)</a:t>
                      </a:r>
                      <a:endParaRPr lang="it-IT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Art. 85</a:t>
                      </a:r>
                      <a:endParaRPr lang="it-IT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AAL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EMPIR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EDCTP</a:t>
                      </a:r>
                      <a:r>
                        <a:rPr lang="it-IT" sz="1100" b="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2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EUROSTARS 2</a:t>
                      </a:r>
                      <a:endParaRPr lang="it-IT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5164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PPP contrattuali</a:t>
                      </a:r>
                      <a:endParaRPr lang="it-IT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92100" lvl="3" indent="-285750">
                        <a:buFontTx/>
                        <a:buChar char="-"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Factory of the Future</a:t>
                      </a:r>
                    </a:p>
                    <a:p>
                      <a:pPr marL="292100" lvl="3" indent="-285750">
                        <a:buFontTx/>
                        <a:buChar char="-"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Energy Efficiency </a:t>
                      </a:r>
                      <a:r>
                        <a:rPr lang="en-US" sz="1100" i="1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Buidlings</a:t>
                      </a:r>
                      <a:endParaRPr lang="en-US" sz="1100" i="1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92100" lvl="3" indent="-285750">
                        <a:buFontTx/>
                        <a:buChar char="-"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Green Cars</a:t>
                      </a:r>
                      <a:endParaRPr lang="it-IT" sz="1100" i="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92100" lvl="3" indent="-285750">
                        <a:buFontTx/>
                        <a:buChar char="-"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Future Internet</a:t>
                      </a:r>
                      <a:endParaRPr lang="it-IT" sz="1100" i="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92100" lvl="3" indent="-285750">
                        <a:buFontTx/>
                        <a:buChar char="-"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Sustainable Process Industry </a:t>
                      </a:r>
                      <a:endParaRPr lang="it-IT" sz="1100" i="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92100" lvl="3" indent="-285750">
                        <a:buFontTx/>
                        <a:buChar char="-"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Robotics</a:t>
                      </a:r>
                      <a:endParaRPr lang="it-IT" sz="1100" i="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92100" lvl="3" indent="-285750">
                        <a:buFontTx/>
                        <a:buChar char="-"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Photonics</a:t>
                      </a:r>
                    </a:p>
                    <a:p>
                      <a:pPr marL="292100" lvl="3" indent="-285750">
                        <a:buFontTx/>
                        <a:buChar char="-"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High performance Computing</a:t>
                      </a:r>
                      <a:endParaRPr lang="it-IT" sz="1100" i="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92100" lvl="3" indent="-285750">
                        <a:buFontTx/>
                        <a:buChar char="-"/>
                      </a:pPr>
                      <a:r>
                        <a:rPr lang="en-US" sz="1100" i="1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BigData</a:t>
                      </a:r>
                      <a:endParaRPr lang="it-IT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100" b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JPI</a:t>
                      </a:r>
                      <a:endParaRPr lang="it-IT" sz="11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85750" marR="0" lvl="2" indent="-2857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Alzheimer and other Neurodegenerative Diseases (JPND)</a:t>
                      </a:r>
                      <a:endParaRPr lang="it-IT" sz="1100" i="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marR="0" lvl="2" indent="-2857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Agriculture, Food Security and Climate Change (FACCE)  </a:t>
                      </a: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Symbol"/>
                        </a:rPr>
                        <a:t></a:t>
                      </a: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12 joint activities</a:t>
                      </a:r>
                      <a:endParaRPr lang="it-IT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marR="0" lvl="2" indent="-2857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Healthy Diet for a Healthy Life (HDHL)</a:t>
                      </a:r>
                      <a:endParaRPr lang="it-IT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marR="0" lvl="2" indent="-2857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Cultural Heritage and Global Change: A New Challenge for Europe</a:t>
                      </a:r>
                      <a:endParaRPr lang="it-IT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marR="0" lvl="2" indent="-2857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Urban Europe - Global Urban Challenges, Joint European Solutions </a:t>
                      </a:r>
                      <a:endParaRPr lang="it-IT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marR="0" lvl="2" indent="-2857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Connecting Climate Knowledge for Europe (</a:t>
                      </a:r>
                      <a:r>
                        <a:rPr lang="en-US" sz="1100" i="1" kern="1200" dirty="0" err="1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CliK'EU</a:t>
                      </a: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it-IT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marR="0" lvl="2" indent="-2857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More Years, Better Lives - The Potential and Challenges of Demographic Change</a:t>
                      </a:r>
                    </a:p>
                    <a:p>
                      <a:pPr marL="285750" marR="0" lvl="2" indent="-2857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Antimicrobial Resistance- The Microbial Challenge - An Emerging Threat to Human Health</a:t>
                      </a:r>
                      <a:endParaRPr lang="it-IT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marR="0" lvl="2" indent="-2857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Water Challenges for a Changing World</a:t>
                      </a:r>
                      <a:endParaRPr lang="it-IT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285750" marR="0" lvl="2" indent="-28575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100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Healthy and Productive Seas and Oceans</a:t>
                      </a:r>
                      <a:endParaRPr lang="it-IT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951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215516" y="980728"/>
            <a:ext cx="8928484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GB" altLang="it-IT" sz="3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Deliverable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GB" altLang="it-IT" sz="15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it-IT" altLang="it-IT" sz="30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30</a:t>
            </a:r>
            <a:r>
              <a:rPr lang="it-IT" altLang="it-IT" sz="30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  </a:t>
            </a:r>
            <a:r>
              <a:rPr lang="it-IT" altLang="it-IT" sz="30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schede</a:t>
            </a:r>
            <a:r>
              <a:rPr lang="it-IT" altLang="it-IT" sz="30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 </a:t>
            </a:r>
            <a:r>
              <a:rPr lang="it-IT" altLang="it-IT" sz="30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informative dettagliate</a:t>
            </a:r>
            <a:endParaRPr lang="it-IT" altLang="it-IT" sz="3000" b="1" dirty="0" smtClean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GB" altLang="it-IT" sz="27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sulle</a:t>
            </a:r>
            <a:r>
              <a:rPr lang="en-GB" altLang="it-IT" sz="27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700" dirty="0" err="1">
                <a:solidFill>
                  <a:schemeClr val="tx1"/>
                </a:solidFill>
                <a:latin typeface="Calibri" panose="020F0502020204030204" pitchFamily="34" charset="0"/>
              </a:rPr>
              <a:t>singole</a:t>
            </a:r>
            <a:r>
              <a:rPr lang="en-GB" altLang="it-IT" sz="27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700" dirty="0" err="1">
                <a:solidFill>
                  <a:schemeClr val="tx1"/>
                </a:solidFill>
                <a:latin typeface="Calibri" panose="020F0502020204030204" pitchFamily="34" charset="0"/>
              </a:rPr>
              <a:t>opportunità</a:t>
            </a:r>
            <a:r>
              <a:rPr lang="en-GB" altLang="it-IT" sz="2700" dirty="0">
                <a:solidFill>
                  <a:schemeClr val="tx1"/>
                </a:solidFill>
                <a:latin typeface="Calibri" panose="020F0502020204030204" pitchFamily="34" charset="0"/>
              </a:rPr>
              <a:t> di </a:t>
            </a:r>
            <a:r>
              <a:rPr lang="en-GB" altLang="it-IT" sz="27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finanziamento</a:t>
            </a:r>
            <a:endParaRPr lang="en-GB" altLang="it-IT" sz="27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468313" y="4868863"/>
            <a:ext cx="82296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Tx/>
              <a:buNone/>
            </a:pPr>
            <a:endParaRPr lang="it-IT" altLang="it-IT" sz="1800" dirty="0">
              <a:solidFill>
                <a:srgbClr val="000000"/>
              </a:solidFill>
            </a:endParaRPr>
          </a:p>
        </p:txBody>
      </p:sp>
      <p:sp>
        <p:nvSpPr>
          <p:cNvPr id="3" name="AutoShape 2" descr="Risultati immagini per logo coda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Risultati immagini per logo coda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9" name="Picture 5" descr="C:\Users\raucci\Desktop\coda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827584" y="6346195"/>
            <a:ext cx="748863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i="1" dirty="0" smtClean="0"/>
              <a:t>Adele Del Bello</a:t>
            </a:r>
            <a:endParaRPr lang="it-IT" sz="1500" i="1" dirty="0"/>
          </a:p>
        </p:txBody>
      </p:sp>
      <p:sp>
        <p:nvSpPr>
          <p:cNvPr id="5" name="Rettangolo 4"/>
          <p:cNvSpPr/>
          <p:nvPr/>
        </p:nvSpPr>
        <p:spPr>
          <a:xfrm>
            <a:off x="-252536" y="4602177"/>
            <a:ext cx="835292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0" lvl="1" algn="ctr" fontAlgn="base">
              <a:spcBef>
                <a:spcPct val="50000"/>
              </a:spcBef>
              <a:spcAft>
                <a:spcPct val="0"/>
              </a:spcAft>
            </a:pPr>
            <a:r>
              <a:rPr lang="it-IT" altLang="it-IT" sz="2700" u="sng" dirty="0" smtClean="0">
                <a:latin typeface="Calibri" panose="020F0502020204030204" pitchFamily="34" charset="0"/>
              </a:rPr>
              <a:t>+ </a:t>
            </a:r>
            <a:r>
              <a:rPr lang="it-IT" altLang="it-IT" sz="2700" u="sng" dirty="0" smtClean="0">
                <a:latin typeface="Calibri" panose="020F0502020204030204" pitchFamily="34" charset="0"/>
              </a:rPr>
              <a:t>6 </a:t>
            </a:r>
            <a:r>
              <a:rPr lang="it-IT" altLang="it-IT" sz="2700" u="sng" dirty="0">
                <a:latin typeface="Calibri" panose="020F0502020204030204" pitchFamily="34" charset="0"/>
              </a:rPr>
              <a:t>di carattere </a:t>
            </a:r>
            <a:r>
              <a:rPr lang="it-IT" altLang="it-IT" sz="2700" u="sng" dirty="0" smtClean="0">
                <a:latin typeface="Calibri" panose="020F0502020204030204" pitchFamily="34" charset="0"/>
              </a:rPr>
              <a:t>generale</a:t>
            </a:r>
            <a:r>
              <a:rPr lang="it-IT" altLang="it-IT" sz="2700" dirty="0" smtClean="0">
                <a:latin typeface="Calibri" panose="020F0502020204030204" pitchFamily="34" charset="0"/>
              </a:rPr>
              <a:t> </a:t>
            </a:r>
          </a:p>
          <a:p>
            <a:pPr marL="889000" lvl="1" algn="ctr" fontAlgn="base">
              <a:spcBef>
                <a:spcPct val="50000"/>
              </a:spcBef>
              <a:spcAft>
                <a:spcPct val="0"/>
              </a:spcAft>
            </a:pPr>
            <a:r>
              <a:rPr lang="it-IT" altLang="it-IT" sz="2700" dirty="0" smtClean="0">
                <a:latin typeface="Calibri" panose="020F0502020204030204" pitchFamily="34" charset="0"/>
              </a:rPr>
              <a:t>(</a:t>
            </a:r>
            <a:r>
              <a:rPr lang="it-IT" altLang="it-IT" sz="2700" dirty="0">
                <a:latin typeface="Calibri" panose="020F0502020204030204" pitchFamily="34" charset="0"/>
              </a:rPr>
              <a:t>PPP contrattuali, JTI, ETP, ERANET, Art. 185, JPI) </a:t>
            </a:r>
          </a:p>
        </p:txBody>
      </p:sp>
      <p:sp>
        <p:nvSpPr>
          <p:cNvPr id="7" name="Freccia in giù 6"/>
          <p:cNvSpPr/>
          <p:nvPr/>
        </p:nvSpPr>
        <p:spPr>
          <a:xfrm>
            <a:off x="4355975" y="3526032"/>
            <a:ext cx="396267" cy="7670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988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468313" y="4868863"/>
            <a:ext cx="82296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Tx/>
              <a:buNone/>
            </a:pPr>
            <a:endParaRPr lang="it-IT" altLang="it-IT" sz="1800" dirty="0">
              <a:solidFill>
                <a:srgbClr val="000000"/>
              </a:solidFill>
            </a:endParaRPr>
          </a:p>
        </p:txBody>
      </p:sp>
      <p:sp>
        <p:nvSpPr>
          <p:cNvPr id="3" name="AutoShape 2" descr="Risultati immagini per logo coda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Risultati immagini per logo coda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9" name="Picture 5" descr="C:\Users\raucci\Desktop\coda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81521"/>
              </p:ext>
            </p:extLst>
          </p:nvPr>
        </p:nvGraphicFramePr>
        <p:xfrm>
          <a:off x="155576" y="44624"/>
          <a:ext cx="8988424" cy="67035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8072"/>
                <a:gridCol w="7740352"/>
              </a:tblGrid>
              <a:tr h="36004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5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Partenariati pubblico</a:t>
                      </a:r>
                      <a:r>
                        <a:rPr lang="it-IT" sz="1350" b="1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-privati </a:t>
                      </a:r>
                      <a:r>
                        <a:rPr lang="it-IT" sz="135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– PRINCIPALI</a:t>
                      </a:r>
                      <a:r>
                        <a:rPr lang="it-IT" sz="1350" b="1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it-IT" sz="135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CARATTERISTICHE </a:t>
                      </a:r>
                      <a:endParaRPr lang="it-IT" sz="135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35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Arial" panose="020B0604020202020204" pitchFamily="34" charset="0"/>
                        </a:rPr>
                        <a:t>ETP</a:t>
                      </a:r>
                      <a:r>
                        <a:rPr lang="it-IT" sz="1350" b="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Arial" panose="020B0604020202020204" pitchFamily="34" charset="0"/>
                        </a:rPr>
                        <a:t> (solo agende strategiche</a:t>
                      </a:r>
                      <a:r>
                        <a:rPr lang="it-IT" sz="1350" b="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Arial" panose="020B0604020202020204" pitchFamily="34" charset="0"/>
                        </a:rPr>
                        <a:t>)/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350" b="0" baseline="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Arial" panose="020B0604020202020204" pitchFamily="34" charset="0"/>
                        </a:rPr>
                        <a:t>roadmap</a:t>
                      </a:r>
                      <a:r>
                        <a:rPr lang="it-IT" sz="1350" b="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Arial" panose="020B0604020202020204" pitchFamily="34" charset="0"/>
                        </a:rPr>
                        <a:t>)</a:t>
                      </a:r>
                      <a:endParaRPr lang="it-IT" sz="135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5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Arial" panose="020B0604020202020204" pitchFamily="34" charset="0"/>
                        </a:rPr>
                        <a:t>Concorrono</a:t>
                      </a:r>
                      <a:r>
                        <a:rPr lang="it-IT" sz="1350" b="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Arial" panose="020B0604020202020204" pitchFamily="34" charset="0"/>
                        </a:rPr>
                        <a:t> alla definizione di </a:t>
                      </a:r>
                      <a:r>
                        <a:rPr lang="it-IT" sz="1350" b="0" baseline="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Arial" panose="020B0604020202020204" pitchFamily="34" charset="0"/>
                        </a:rPr>
                        <a:t>topic</a:t>
                      </a:r>
                      <a:r>
                        <a:rPr lang="it-IT" sz="1350" b="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Arial" panose="020B0604020202020204" pitchFamily="34" charset="0"/>
                        </a:rPr>
                        <a:t> di H2020 (imprese, istituzioni, università, gruppi finanziari).</a:t>
                      </a:r>
                      <a:endParaRPr lang="it-IT" sz="135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4518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5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</a:rPr>
                        <a:t>JTI </a:t>
                      </a:r>
                      <a:r>
                        <a:rPr lang="en-US" sz="1350" b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</a:rPr>
                        <a:t>(PPP </a:t>
                      </a:r>
                      <a:r>
                        <a:rPr lang="en-US" sz="1350" b="0" kern="12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</a:rPr>
                        <a:t>istituzionali</a:t>
                      </a:r>
                      <a:r>
                        <a:rPr lang="en-US" sz="1350" b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</a:rPr>
                        <a:t>) </a:t>
                      </a:r>
                      <a:endParaRPr lang="it-IT" sz="1350" b="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35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35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</a:rPr>
                        <a:t>Finalità</a:t>
                      </a:r>
                      <a:r>
                        <a:rPr lang="it-IT" sz="135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</a:rPr>
                        <a:t>: Implementano le agende strategiche di alcune ETP.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350" kern="1200" dirty="0" smtClean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350" b="1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Bandi</a:t>
                      </a:r>
                      <a:r>
                        <a:rPr lang="it-IT" sz="135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 promuovono proprie call, che si trovano anche sul  PP</a:t>
                      </a:r>
                      <a:r>
                        <a:rPr lang="it-IT" sz="1350" u="none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(q</a:t>
                      </a:r>
                      <a:r>
                        <a:rPr lang="it-IT" sz="135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uando finanziati dagli stati membri, escono bandi nei siti delle agenzie nazionali e seguono di norma regole dello schema di finanziamento ERA-NET COFUND. </a:t>
                      </a:r>
                    </a:p>
                    <a:p>
                      <a:r>
                        <a:rPr lang="it-IT" sz="135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it-IT" sz="135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Finanziamento</a:t>
                      </a:r>
                      <a:r>
                        <a:rPr lang="it-IT" sz="135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 H2020 + Industria (in-</a:t>
                      </a:r>
                      <a:r>
                        <a:rPr lang="it-IT" sz="135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kind</a:t>
                      </a:r>
                      <a:r>
                        <a:rPr lang="it-IT" sz="135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) + Stati Membri, qualora siano membri delle JU (entità legali stabilite nell’ambito del TFEU</a:t>
                      </a:r>
                      <a:r>
                        <a:rPr lang="it-IT" sz="135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35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 l’efficiente esecuzione della ricerca europea, lo sviluppo tecnologico e i programmi dimostrativi)</a:t>
                      </a:r>
                    </a:p>
                    <a:p>
                      <a:endParaRPr lang="it-IT" sz="1350" kern="1200" dirty="0" smtClean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it-IT" sz="135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Regole:</a:t>
                      </a:r>
                      <a:r>
                        <a:rPr lang="it-IT" sz="135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H2020</a:t>
                      </a:r>
                    </a:p>
                    <a:p>
                      <a:endParaRPr lang="it-IT" sz="1350" kern="1200" dirty="0" smtClean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25164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5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Arial" panose="020B0604020202020204" pitchFamily="34" charset="0"/>
                        </a:rPr>
                        <a:t>PPP contrattuali</a:t>
                      </a:r>
                      <a:endParaRPr lang="it-IT" sz="135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it-IT" sz="135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 </a:t>
                      </a:r>
                      <a:r>
                        <a:rPr lang="it-IT" sz="135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bandi </a:t>
                      </a:r>
                      <a:r>
                        <a:rPr lang="it-IT" sz="135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emessi e gestiti dalla Commissione → budget esclusivamente H2020 (6.2 miliardi di euro); regole H2020</a:t>
                      </a:r>
                      <a:r>
                        <a:rPr lang="it-IT" sz="135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it-IT" sz="1350" kern="1200" dirty="0" smtClean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endParaRPr lang="it-IT" sz="1350" kern="1200" dirty="0" smtClean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it-IT" sz="1350" b="1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Topic</a:t>
                      </a:r>
                      <a:r>
                        <a:rPr lang="it-IT" sz="135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preparati dalla CE previa consultazione con l’industria e gli atri </a:t>
                      </a:r>
                      <a:r>
                        <a:rPr lang="it-IT" sz="135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stakeholders</a:t>
                      </a:r>
                      <a:r>
                        <a:rPr lang="it-IT" sz="135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. (WP biennali H2020).</a:t>
                      </a:r>
                    </a:p>
                    <a:p>
                      <a:endParaRPr lang="it-IT" sz="1350" kern="1200" dirty="0" smtClean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it-IT" sz="135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Ingresso</a:t>
                      </a:r>
                      <a:r>
                        <a:rPr lang="it-IT" sz="135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 alcune prevedono delle </a:t>
                      </a:r>
                      <a:r>
                        <a:rPr lang="it-IT" sz="1350" i="1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fee</a:t>
                      </a:r>
                      <a:r>
                        <a:rPr lang="it-IT" sz="135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per poter partecipare (come </a:t>
                      </a:r>
                      <a:r>
                        <a:rPr lang="it-IT" sz="1350" i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full </a:t>
                      </a:r>
                      <a:r>
                        <a:rPr lang="it-IT" sz="1350" i="1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member</a:t>
                      </a:r>
                      <a:r>
                        <a:rPr lang="it-IT" sz="135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 in genere le aziende, oppure come </a:t>
                      </a:r>
                      <a:r>
                        <a:rPr lang="it-IT" sz="1350" i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associate </a:t>
                      </a:r>
                      <a:r>
                        <a:rPr lang="it-IT" sz="1350" i="1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member</a:t>
                      </a:r>
                      <a:r>
                        <a:rPr lang="it-IT" sz="135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). In genere per partecipare è necessario indicare i gruppi di lavoro attivi nella rete ai quali si propone di aderire e descrivere le attività che si intende svolgere all’interno di tali Gruppi. Nota ad uso interno:  Talvolta è previsto l’ingresso nelle associazioni che gestiscono le PPP (es. EFFRA per </a:t>
                      </a:r>
                      <a:r>
                        <a:rPr lang="it-IT" sz="135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FoF</a:t>
                      </a:r>
                      <a:r>
                        <a:rPr lang="it-IT" sz="135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) e che in prevalenza sono composte da aziende. </a:t>
                      </a:r>
                    </a:p>
                    <a:p>
                      <a:endParaRPr lang="it-IT" sz="1350" kern="1200" dirty="0" smtClean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it-IT" sz="135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Vantaggi adesione</a:t>
                      </a:r>
                      <a:r>
                        <a:rPr lang="it-IT" sz="135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 definizione agende strategiche, da cui la Commissione trae input per i bandi H2020; costruzione</a:t>
                      </a:r>
                      <a:r>
                        <a:rPr lang="it-IT" sz="135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35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partenariati con grandi industrie,</a:t>
                      </a:r>
                      <a:r>
                        <a:rPr lang="it-IT" sz="135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sempre </a:t>
                      </a:r>
                      <a:r>
                        <a:rPr lang="it-IT" sz="135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fortemente presenti.</a:t>
                      </a:r>
                    </a:p>
                    <a:p>
                      <a:pPr marL="6350" lvl="3" indent="0">
                        <a:buFontTx/>
                        <a:buNone/>
                      </a:pPr>
                      <a:endParaRPr lang="it-IT" sz="135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386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468313" y="4868863"/>
            <a:ext cx="82296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Tx/>
              <a:buNone/>
            </a:pPr>
            <a:endParaRPr lang="it-IT" altLang="it-IT" sz="1800" dirty="0">
              <a:solidFill>
                <a:srgbClr val="000000"/>
              </a:solidFill>
            </a:endParaRPr>
          </a:p>
        </p:txBody>
      </p:sp>
      <p:sp>
        <p:nvSpPr>
          <p:cNvPr id="3" name="AutoShape 2" descr="Risultati immagini per logo coda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Risultati immagini per logo coda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9" name="Picture 5" descr="C:\Users\raucci\Desktop\coda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684430"/>
              </p:ext>
            </p:extLst>
          </p:nvPr>
        </p:nvGraphicFramePr>
        <p:xfrm>
          <a:off x="155575" y="44624"/>
          <a:ext cx="8988425" cy="65527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8072"/>
                <a:gridCol w="7740353"/>
              </a:tblGrid>
              <a:tr h="38342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Partenariati pubblico-pubblico – PRINCIPALI CARATTERISTICHE </a:t>
                      </a:r>
                      <a:endParaRPr lang="it-IT" sz="13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4887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3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Arial" panose="020B0604020202020204" pitchFamily="34" charset="0"/>
                        </a:rPr>
                        <a:t>ERANET</a:t>
                      </a:r>
                      <a:endParaRPr lang="it-IT" sz="13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/>
                      <a:r>
                        <a:rPr lang="it-IT" sz="13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Finalità</a:t>
                      </a:r>
                      <a:r>
                        <a:rPr lang="it-IT" sz="13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 Supporto</a:t>
                      </a:r>
                      <a:r>
                        <a:rPr lang="it-IT" sz="13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 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iniziative di programmazione congiunta fra Stati membri</a:t>
                      </a:r>
                      <a:r>
                        <a:rPr lang="it-IT" sz="1300" u="none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e a 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call transnazionali.</a:t>
                      </a:r>
                    </a:p>
                    <a:p>
                      <a:r>
                        <a:rPr lang="it-IT" sz="1300" b="1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Finanziamento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 congiunto (Commissione – </a:t>
                      </a:r>
                      <a:r>
                        <a:rPr lang="it-IT" sz="1300" u="none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max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33% - e Stati Membri/Autorità regionali).</a:t>
                      </a:r>
                    </a:p>
                    <a:p>
                      <a:r>
                        <a:rPr lang="it-IT" sz="1300" b="1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Tematiche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</a:t>
                      </a:r>
                      <a:r>
                        <a:rPr lang="it-IT" sz="1300" u="none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individuabili nei singoli Work </a:t>
                      </a:r>
                      <a:r>
                        <a:rPr lang="it-IT" sz="1300" u="none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Programmes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biennali di </a:t>
                      </a:r>
                      <a:r>
                        <a:rPr lang="it-IT" sz="1300" u="none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Horizon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2020.</a:t>
                      </a:r>
                    </a:p>
                    <a:p>
                      <a:r>
                        <a:rPr lang="it-IT" sz="1300" b="1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Partecipazione italiana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 variegata (</a:t>
                      </a:r>
                      <a:r>
                        <a:rPr lang="it-IT" sz="1300" u="none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Miinisteri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, amministrazioni regionali, agenzie pubbliche sia nazionali </a:t>
                      </a:r>
                      <a:r>
                        <a:rPr lang="it-IT" sz="13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che regionali, enti pubblici di ricerca e altri soggetti)</a:t>
                      </a:r>
                    </a:p>
                    <a:p>
                      <a:r>
                        <a:rPr lang="it-IT" sz="1300" b="1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Eleggibilità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 a 2 livelli e da verificate di bando in bando.</a:t>
                      </a:r>
                    </a:p>
                  </a:txBody>
                  <a:tcPr marL="68580" marR="68580" marT="0" marB="0"/>
                </a:tc>
              </a:tr>
              <a:tr h="1800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</a:rPr>
                        <a:t>Art. 185 TFEU</a:t>
                      </a:r>
                      <a:endParaRPr lang="it-IT" sz="13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it-IT" sz="13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Finalità</a:t>
                      </a:r>
                      <a:r>
                        <a:rPr lang="it-IT" sz="13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</a:t>
                      </a:r>
                      <a:r>
                        <a:rPr lang="it-IT" sz="13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3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Partenariati</a:t>
                      </a:r>
                      <a:r>
                        <a:rPr lang="it-IT" sz="13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(</a:t>
                      </a:r>
                      <a:r>
                        <a:rPr lang="it-IT" sz="13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tra Stati Membri UE/Paesi</a:t>
                      </a:r>
                      <a:r>
                        <a:rPr lang="it-IT" sz="13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Associati</a:t>
                      </a:r>
                      <a:r>
                        <a:rPr lang="it-IT" sz="13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e CE) finalizzati al sostegno finanziario UE</a:t>
                      </a:r>
                      <a:r>
                        <a:rPr lang="it-IT" sz="13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 </a:t>
                      </a:r>
                      <a:r>
                        <a:rPr lang="it-IT" sz="13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iniziative volte ad instaurare o rafforzare la cooperazione di programmi nazionali degli Stati Membri e le sinergie con le politiche UE e con</a:t>
                      </a:r>
                      <a:r>
                        <a:rPr lang="it-IT" sz="13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il PQ</a:t>
                      </a:r>
                      <a:r>
                        <a:rPr lang="it-IT" sz="13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. 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Alternative importanti e complementari ad H2020</a:t>
                      </a:r>
                      <a:r>
                        <a:rPr lang="it-IT" sz="1300" u="none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(s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oprattutto su </a:t>
                      </a:r>
                      <a:r>
                        <a:rPr lang="it-IT" sz="1300" u="none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topic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non coperti da bandi del</a:t>
                      </a:r>
                      <a:r>
                        <a:rPr lang="it-IT" sz="1300" u="none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PQ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) </a:t>
                      </a:r>
                    </a:p>
                    <a:p>
                      <a:r>
                        <a:rPr lang="it-IT" sz="13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Ruolo Stati Membri</a:t>
                      </a:r>
                      <a:r>
                        <a:rPr lang="it-IT" sz="13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(e Paesi Associati): sviluppare e attuare programmi di ricerca e sviluppo; </a:t>
                      </a:r>
                      <a:r>
                        <a:rPr lang="it-IT" sz="13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garantire un </a:t>
                      </a:r>
                      <a:r>
                        <a:rPr lang="it-IT" sz="13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cofinanziamento ai progetti approvati. </a:t>
                      </a:r>
                    </a:p>
                    <a:p>
                      <a:r>
                        <a:rPr lang="it-IT" sz="13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Bandi</a:t>
                      </a:r>
                      <a:r>
                        <a:rPr lang="it-IT" sz="13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 sulla base di piani di lavoro annuali che vengono redatti congiuntamente dagli Stati partecipanti e concordati preventivamente con la CE.</a:t>
                      </a:r>
                    </a:p>
                  </a:txBody>
                  <a:tcPr marL="68580" marR="68580" marT="0" marB="0"/>
                </a:tc>
              </a:tr>
              <a:tr h="2880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3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/>
                          <a:cs typeface="Arial" panose="020B0604020202020204" pitchFamily="34" charset="0"/>
                        </a:rPr>
                        <a:t>JPI</a:t>
                      </a:r>
                      <a:endParaRPr lang="it-IT" sz="13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it-IT" sz="13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Finalità</a:t>
                      </a:r>
                      <a:r>
                        <a:rPr lang="it-IT" sz="13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 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gli Stati membri si impegnano a iniziative di programmazione congiunta (JPI), dove si realizzano insieme agende comuni di ricerca strategica.</a:t>
                      </a:r>
                    </a:p>
                    <a:p>
                      <a:r>
                        <a:rPr lang="it-IT" sz="1300" b="1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Partecipazione Stati membri</a:t>
                      </a:r>
                      <a:r>
                        <a:rPr lang="it-IT" sz="1300" b="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 a scelta in base all’iniziativa</a:t>
                      </a:r>
                      <a:r>
                        <a:rPr lang="it-IT" sz="1300" b="0" u="none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(</a:t>
                      </a:r>
                      <a:r>
                        <a:rPr lang="it-IT" sz="13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partnership composte 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da gruppi di variabili di paesi).</a:t>
                      </a:r>
                    </a:p>
                    <a:p>
                      <a:r>
                        <a:rPr lang="it-IT" sz="1300" b="1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Bandi</a:t>
                      </a:r>
                      <a:r>
                        <a:rPr lang="it-IT" sz="1300" b="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 reperibili 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nei siti delle singole JPI, sul portale ERA LEARN e, per i bandi cui partecipa un Ministero italiano, anche sul sito del ministero aderente. </a:t>
                      </a:r>
                    </a:p>
                    <a:p>
                      <a:r>
                        <a:rPr lang="it-IT" sz="1300" b="1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Condizioni di eleggibilità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; vanno verificate di bando in bando</a:t>
                      </a:r>
                      <a:r>
                        <a:rPr lang="it-IT" sz="1300" u="none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e sono a due livelli (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internazionale e nazionale).</a:t>
                      </a:r>
                    </a:p>
                    <a:p>
                      <a:pPr algn="just"/>
                      <a:r>
                        <a:rPr lang="it-IT" sz="1300" b="1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Regole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individuali per ogni JPI (no</a:t>
                      </a:r>
                      <a:r>
                        <a:rPr lang="it-IT" sz="1300" u="none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H2020). L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 maggior parte delle JPI implementa direttamente bandi transnazionali (in quel caso il finanziamento è garantito solo dagli Stati membri) oppure lo fa utilizzando lo schema</a:t>
                      </a:r>
                      <a:r>
                        <a:rPr lang="it-IT" sz="1300" b="1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ERANET-COFUND. In quest’ultimo caso il contributo dell’Unione Europea è al massimo del 33% dei costi totali dell’azione.</a:t>
                      </a:r>
                    </a:p>
                    <a:p>
                      <a:r>
                        <a:rPr lang="it-IT" sz="1300" b="1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Ruolo ministeri, autorità nazionali partecipanti</a:t>
                      </a:r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 responsabili del finanziamento e la gestione dei programmi svolti a livello nazionale.</a:t>
                      </a:r>
                      <a:endParaRPr lang="it-IT" sz="1300" u="none" kern="1200" baseline="0" dirty="0" smtClean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r>
                        <a:rPr lang="it-IT" sz="1300" u="none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L'Italia partecipa alle JPI attraverso i ministeri tecnici interessati, coordinati dal MIUR, che finanziano le JPI . In particolare l’Italia ha ottenuto il coordinamento generale della JPI sul Patrimonio culturale e cambiamenti </a:t>
                      </a:r>
                      <a:r>
                        <a:rPr lang="it-IT" sz="13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globali.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806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468313" y="4868863"/>
            <a:ext cx="82296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Tx/>
              <a:buNone/>
            </a:pPr>
            <a:endParaRPr lang="it-IT" altLang="it-IT" sz="1800" dirty="0">
              <a:solidFill>
                <a:srgbClr val="000000"/>
              </a:solidFill>
            </a:endParaRPr>
          </a:p>
        </p:txBody>
      </p:sp>
      <p:sp>
        <p:nvSpPr>
          <p:cNvPr id="3" name="AutoShape 2" descr="Risultati immagini per logo coda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Risultati immagini per logo coda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9" name="Picture 5" descr="C:\Users\raucci\Desktop\coda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827584" y="6346195"/>
            <a:ext cx="748863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i="1" dirty="0" smtClean="0"/>
              <a:t>Adele Del Bello</a:t>
            </a:r>
            <a:endParaRPr lang="it-IT" sz="1500" i="1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39528" y="1052736"/>
            <a:ext cx="8258385" cy="5309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GB" altLang="it-IT" sz="30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Possibili</a:t>
            </a:r>
            <a:r>
              <a:rPr lang="en-GB" altLang="it-IT" sz="3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30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sviluppi</a:t>
            </a:r>
            <a:r>
              <a:rPr lang="en-GB" altLang="it-IT" sz="3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 del </a:t>
            </a:r>
            <a:r>
              <a:rPr lang="en-GB" altLang="it-IT" sz="30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lavoro</a:t>
            </a:r>
            <a:endParaRPr lang="en-GB" altLang="it-IT" sz="3000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GB" altLang="it-IT" sz="1000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811213" lvl="1" indent="-457200" fontAlgn="base">
              <a:spcBef>
                <a:spcPct val="500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Confronto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tra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Atenei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 </a:t>
            </a: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rispetto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alla</a:t>
            </a:r>
            <a:r>
              <a:rPr lang="en-GB" altLang="it-IT" sz="2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8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partecipazione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a, o </a:t>
            </a: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all’</a:t>
            </a:r>
            <a:r>
              <a:rPr lang="en-GB" altLang="it-IT" sz="28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interesse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 verso, </a:t>
            </a: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Reti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e </a:t>
            </a:r>
            <a:r>
              <a:rPr lang="it-IT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Partenariati Europei per la ricerca </a:t>
            </a:r>
          </a:p>
          <a:p>
            <a:pPr marL="754063" lvl="2" indent="0" fontAlgn="base">
              <a:spcBef>
                <a:spcPct val="50000"/>
              </a:spcBef>
              <a:spcAft>
                <a:spcPct val="0"/>
              </a:spcAft>
              <a:buNone/>
            </a:pPr>
            <a:endParaRPr lang="it-IT" sz="28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754063" lvl="2" indent="0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it-IT" sz="28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                               Finalità</a:t>
            </a:r>
          </a:p>
          <a:p>
            <a:pPr marL="754063" lvl="2" indent="0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it-IT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Condivisione informazioni utili </a:t>
            </a:r>
          </a:p>
          <a:p>
            <a:pPr marL="754063" lvl="2" indent="0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it-IT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Verifica </a:t>
            </a: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</a:rPr>
              <a:t>rispetto ad eventuali sinergie da crearsi a livello </a:t>
            </a:r>
            <a:r>
              <a:rPr lang="it-IT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nazionale</a:t>
            </a:r>
            <a:endParaRPr lang="en-GB" altLang="it-IT" sz="28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Freccia in giù 4"/>
          <p:cNvSpPr/>
          <p:nvPr/>
        </p:nvSpPr>
        <p:spPr>
          <a:xfrm>
            <a:off x="3995936" y="3280760"/>
            <a:ext cx="792088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254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468313" y="1125538"/>
            <a:ext cx="81359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GB" altLang="it-IT" sz="1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468313" y="4868863"/>
            <a:ext cx="82296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Tx/>
              <a:buNone/>
            </a:pPr>
            <a:endParaRPr lang="it-IT" altLang="it-IT" sz="1800" dirty="0">
              <a:solidFill>
                <a:srgbClr val="000000"/>
              </a:solidFill>
            </a:endParaRPr>
          </a:p>
        </p:txBody>
      </p:sp>
      <p:sp>
        <p:nvSpPr>
          <p:cNvPr id="3" name="AutoShape 2" descr="Risultati immagini per logo coda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Risultati immagini per logo coda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9" name="Picture 5" descr="C:\Users\raucci\Desktop\coda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827584" y="3573016"/>
            <a:ext cx="748863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600" dirty="0" smtClean="0">
                <a:latin typeface="Calibri" panose="020F0502020204030204" pitchFamily="34" charset="0"/>
              </a:rPr>
              <a:t>Adele Del Bello</a:t>
            </a:r>
          </a:p>
          <a:p>
            <a:pPr algn="ctr"/>
            <a:r>
              <a:rPr lang="it-IT" sz="2600" dirty="0" smtClean="0">
                <a:latin typeface="Calibri" panose="020F0502020204030204" pitchFamily="34" charset="0"/>
              </a:rPr>
              <a:t>Responsabile Ripartizione Ricerca e Terza Missione</a:t>
            </a:r>
          </a:p>
          <a:p>
            <a:pPr algn="ctr"/>
            <a:r>
              <a:rPr lang="it-IT" sz="2600" dirty="0" smtClean="0">
                <a:latin typeface="Calibri" panose="020F0502020204030204" pitchFamily="34" charset="0"/>
              </a:rPr>
              <a:t>Università degli Studi di Ferrara</a:t>
            </a:r>
          </a:p>
          <a:p>
            <a:pPr algn="ctr"/>
            <a:r>
              <a:rPr lang="it-IT" sz="2600" dirty="0" smtClean="0">
                <a:latin typeface="Calibri" panose="020F0502020204030204" pitchFamily="34" charset="0"/>
                <a:hlinkClick r:id="rId3"/>
              </a:rPr>
              <a:t>adele.delbello@unife.it</a:t>
            </a:r>
            <a:endParaRPr lang="it-IT" sz="2600" dirty="0" smtClean="0">
              <a:latin typeface="Calibri" panose="020F0502020204030204" pitchFamily="34" charset="0"/>
            </a:endParaRPr>
          </a:p>
          <a:p>
            <a:pPr algn="ctr"/>
            <a:r>
              <a:rPr lang="it-IT" sz="2600" dirty="0" err="1" smtClean="0">
                <a:latin typeface="Calibri" panose="020F0502020204030204" pitchFamily="34" charset="0"/>
              </a:rPr>
              <a:t>Skype</a:t>
            </a:r>
            <a:r>
              <a:rPr lang="it-IT" sz="2600" dirty="0" smtClean="0">
                <a:latin typeface="Calibri" panose="020F0502020204030204" pitchFamily="34" charset="0"/>
              </a:rPr>
              <a:t>: </a:t>
            </a:r>
            <a:r>
              <a:rPr lang="it-IT" sz="2600" dirty="0" err="1" smtClean="0">
                <a:latin typeface="Calibri" panose="020F0502020204030204" pitchFamily="34" charset="0"/>
              </a:rPr>
              <a:t>adele.delbello</a:t>
            </a:r>
            <a:endParaRPr lang="it-IT" sz="2600" dirty="0" smtClean="0">
              <a:latin typeface="Calibri" panose="020F0502020204030204" pitchFamily="34" charset="0"/>
            </a:endParaRPr>
          </a:p>
          <a:p>
            <a:pPr algn="ctr"/>
            <a:r>
              <a:rPr lang="it-IT" sz="2600" dirty="0" smtClean="0">
                <a:latin typeface="Calibri" panose="020F0502020204030204" pitchFamily="34" charset="0"/>
              </a:rPr>
              <a:t>Tel.: 0532-293277</a:t>
            </a:r>
            <a:endParaRPr lang="it-IT" sz="2600" dirty="0">
              <a:latin typeface="Calibri" panose="020F0502020204030204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2304237" y="1916832"/>
            <a:ext cx="4486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i="1" dirty="0" smtClean="0">
                <a:latin typeface="Calibri" panose="020F0502020204030204" pitchFamily="34" charset="0"/>
              </a:rPr>
              <a:t>Grazie per l’attenzione</a:t>
            </a:r>
            <a:endParaRPr lang="it-IT" sz="3600" b="1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70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ersonalizza struttura">
  <a:themeElements>
    <a:clrScheme name="Personalizza struttur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rsonalizza struttura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ersonalizza struttur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3444</TotalTime>
  <Words>1084</Words>
  <Application>Microsoft Office PowerPoint</Application>
  <PresentationFormat>Presentazione su schermo (4:3)</PresentationFormat>
  <Paragraphs>130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0" baseType="lpstr">
      <vt:lpstr>Personalizza struttura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Unife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Silvia Raucci</dc:creator>
  <cp:lastModifiedBy>polastri</cp:lastModifiedBy>
  <cp:revision>647</cp:revision>
  <dcterms:created xsi:type="dcterms:W3CDTF">2016-03-07T15:55:36Z</dcterms:created>
  <dcterms:modified xsi:type="dcterms:W3CDTF">2017-05-24T01:59:03Z</dcterms:modified>
</cp:coreProperties>
</file>