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396" r:id="rId3"/>
    <p:sldId id="420" r:id="rId4"/>
    <p:sldId id="423" r:id="rId5"/>
    <p:sldId id="424" r:id="rId6"/>
    <p:sldId id="431" r:id="rId7"/>
    <p:sldId id="432" r:id="rId8"/>
    <p:sldId id="425" r:id="rId9"/>
    <p:sldId id="430" r:id="rId10"/>
    <p:sldId id="271" r:id="rId1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99FF"/>
    <a:srgbClr val="FFFF66"/>
    <a:srgbClr val="99FF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>
        <p:scale>
          <a:sx n="66" d="100"/>
          <a:sy n="66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1991A-F5BC-42FF-92D6-03F99BF6FC3B}" type="datetimeFigureOut">
              <a:rPr lang="it-IT" smtClean="0"/>
              <a:t>24/05/2017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181EC-8276-461A-BB2D-38137C46770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349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0" y="757238"/>
            <a:ext cx="9144000" cy="79375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388" tIns="25400" rIns="52388" bIns="25400" anchor="ctr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1800" smtClean="0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244475" y="6264275"/>
            <a:ext cx="8893175" cy="73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2800" smtClean="0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4450"/>
            <a:ext cx="295433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565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4000"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2289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20CB60-EABF-4EE7-A1A1-FA08EE0A1EF2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53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15113" y="188913"/>
            <a:ext cx="2071687" cy="593725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95288" y="188913"/>
            <a:ext cx="6067425" cy="59372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2A64D-1273-404C-8270-B80103DBD92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1783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9CF9CA-D31C-4E9B-B235-E5ED5372BEA7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44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olo, contenuto e 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4648200" y="981075"/>
            <a:ext cx="4038600" cy="24955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contenuto 4"/>
          <p:cNvSpPr>
            <a:spLocks noGrp="1"/>
          </p:cNvSpPr>
          <p:nvPr>
            <p:ph sz="quarter" idx="3"/>
          </p:nvPr>
        </p:nvSpPr>
        <p:spPr>
          <a:xfrm>
            <a:off x="4648200" y="3629025"/>
            <a:ext cx="4038600" cy="24971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8A8E32-71C6-41AE-A6C7-477B321911E4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89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lvl="0"/>
            <a:endParaRPr lang="it-IT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3D7A90-82D7-4C1B-84A5-B9B9BB1D2CAC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588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93F15E-BC05-431C-8990-731C9272AA78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6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3D2270-DF4F-46FD-8906-6DC0CE6F220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45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981075"/>
            <a:ext cx="4038600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23BAD7-91A9-4899-A18B-E63BE9C21AFF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10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011B4F-CF29-4BD9-A3E4-95A0625FE8D8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089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C0807E-EFFD-49CC-81AC-901A497F18AF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19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CB8B21-AE3B-41D7-A70B-A95369CE4CF6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73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21908-B41C-4333-9796-04EA23927542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3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F73AB5-EAED-43F8-A954-5E6D38CEEF31}" type="slidenum">
              <a:rPr lang="it-IT" altLang="it-IT">
                <a:solidFill>
                  <a:srgbClr val="000000"/>
                </a:solidFill>
              </a:rPr>
              <a:pPr/>
              <a:t>‹N›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41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88913"/>
            <a:ext cx="8229600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81075"/>
            <a:ext cx="82296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08400" y="63849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7950" y="6421438"/>
            <a:ext cx="289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chemeClr val="accent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it-IT">
              <a:solidFill>
                <a:srgbClr val="333399"/>
              </a:solidFill>
            </a:endParaRP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1013" y="6418263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0EFAEA-2C8A-49AD-AC2C-A07FAB3F5A2E}" type="slidenum">
              <a:rPr lang="it-IT" altLang="it-IT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‹N›</a:t>
            </a:fld>
            <a:endParaRPr lang="it-IT" altLang="it-IT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1" name="Rectangle 8"/>
          <p:cNvSpPr>
            <a:spLocks noChangeArrowheads="1"/>
          </p:cNvSpPr>
          <p:nvPr/>
        </p:nvSpPr>
        <p:spPr bwMode="auto">
          <a:xfrm>
            <a:off x="0" y="757238"/>
            <a:ext cx="9144000" cy="79375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388" tIns="25400" rIns="52388" bIns="25400" anchor="ctr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1800" smtClean="0">
              <a:solidFill>
                <a:srgbClr val="000000"/>
              </a:solidFill>
            </a:endParaRPr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>
            <a:off x="244475" y="6264275"/>
            <a:ext cx="8893175" cy="73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it-IT" altLang="it-IT" sz="2800" smtClean="0">
              <a:solidFill>
                <a:srgbClr val="66FF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79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rgbClr val="000066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rgbClr val="000099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99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99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adele.delbello@unife.i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1125538"/>
            <a:ext cx="8135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09320"/>
            <a:ext cx="7488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dirty="0" smtClean="0">
                <a:latin typeface="Calibri" panose="020F0502020204030204" pitchFamily="34" charset="0"/>
              </a:rPr>
              <a:t>Incontro Sotto-gruppo CODAU Ricerca  «Progetti </a:t>
            </a:r>
            <a:r>
              <a:rPr lang="it-IT" sz="1500" dirty="0">
                <a:latin typeface="Calibri" panose="020F0502020204030204" pitchFamily="34" charset="0"/>
              </a:rPr>
              <a:t>UE ed </a:t>
            </a:r>
            <a:r>
              <a:rPr lang="it-IT" sz="1500" dirty="0" smtClean="0">
                <a:latin typeface="Calibri" panose="020F0502020204030204" pitchFamily="34" charset="0"/>
              </a:rPr>
              <a:t>internazionali» </a:t>
            </a:r>
          </a:p>
          <a:p>
            <a:pPr algn="ctr"/>
            <a:r>
              <a:rPr lang="it-IT" sz="1500" dirty="0" smtClean="0">
                <a:latin typeface="Calibri" panose="020F0502020204030204" pitchFamily="34" charset="0"/>
              </a:rPr>
              <a:t>Roma, 24 maggio 2017</a:t>
            </a:r>
            <a:endParaRPr lang="it-IT" sz="1500" dirty="0">
              <a:latin typeface="Calibri" panose="020F050202020403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51520" y="1772816"/>
            <a:ext cx="872852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9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Finanziamenti internazionali extra H2020</a:t>
            </a:r>
          </a:p>
          <a:p>
            <a:pPr algn="ctr"/>
            <a:r>
              <a:rPr lang="it-IT" sz="39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- </a:t>
            </a:r>
          </a:p>
          <a:p>
            <a:pPr algn="ctr"/>
            <a:r>
              <a:rPr lang="it-IT" sz="3900" b="1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Relazione finale attività GdL</a:t>
            </a:r>
            <a:r>
              <a:rPr lang="it-IT" sz="3900" b="1" dirty="0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t-IT" sz="3900" b="1" dirty="0" err="1" smtClean="0">
                <a:solidFill>
                  <a:srgbClr val="FF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CoDAU</a:t>
            </a:r>
            <a:endParaRPr lang="it-IT" sz="3900" b="1" dirty="0">
              <a:solidFill>
                <a:srgbClr val="FF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39552" y="4797152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Adele Del Bello</a:t>
            </a:r>
          </a:p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Responsabile Ripartizione Ricerca e Terza Missione</a:t>
            </a:r>
          </a:p>
          <a:p>
            <a:pPr algn="ctr"/>
            <a:r>
              <a:rPr lang="it-IT" sz="2000" b="1" i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Università degli Studi di Ferrara</a:t>
            </a:r>
            <a:endParaRPr lang="it-IT" sz="2000" b="1" i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1125538"/>
            <a:ext cx="8135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3573016"/>
            <a:ext cx="748863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Adele Del Bello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Responsabile Ripartizione Ricerca e Terza Missione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Università degli Studi di Ferrara</a:t>
            </a:r>
          </a:p>
          <a:p>
            <a:pPr algn="ctr"/>
            <a:r>
              <a:rPr lang="it-IT" sz="2600" dirty="0" smtClean="0">
                <a:latin typeface="Calibri" panose="020F0502020204030204" pitchFamily="34" charset="0"/>
                <a:hlinkClick r:id="rId3"/>
              </a:rPr>
              <a:t>adele.delbello@unife.it</a:t>
            </a:r>
            <a:endParaRPr lang="it-IT" sz="2600" dirty="0" smtClean="0">
              <a:latin typeface="Calibri" panose="020F0502020204030204" pitchFamily="34" charset="0"/>
            </a:endParaRPr>
          </a:p>
          <a:p>
            <a:pPr algn="ctr"/>
            <a:r>
              <a:rPr lang="it-IT" sz="2600" dirty="0" err="1" smtClean="0">
                <a:latin typeface="Calibri" panose="020F0502020204030204" pitchFamily="34" charset="0"/>
              </a:rPr>
              <a:t>Skype</a:t>
            </a:r>
            <a:r>
              <a:rPr lang="it-IT" sz="2600" dirty="0" smtClean="0">
                <a:latin typeface="Calibri" panose="020F0502020204030204" pitchFamily="34" charset="0"/>
              </a:rPr>
              <a:t>: </a:t>
            </a:r>
            <a:r>
              <a:rPr lang="it-IT" sz="2600" dirty="0" err="1" smtClean="0">
                <a:latin typeface="Calibri" panose="020F0502020204030204" pitchFamily="34" charset="0"/>
              </a:rPr>
              <a:t>adele.delbello</a:t>
            </a:r>
            <a:endParaRPr lang="it-IT" sz="2600" dirty="0" smtClean="0">
              <a:latin typeface="Calibri" panose="020F0502020204030204" pitchFamily="34" charset="0"/>
            </a:endParaRPr>
          </a:p>
          <a:p>
            <a:pPr algn="ctr"/>
            <a:r>
              <a:rPr lang="it-IT" sz="2600" dirty="0" smtClean="0">
                <a:latin typeface="Calibri" panose="020F0502020204030204" pitchFamily="34" charset="0"/>
              </a:rPr>
              <a:t>Tel.: 0532-293277</a:t>
            </a:r>
            <a:endParaRPr lang="it-IT" sz="2600" dirty="0">
              <a:latin typeface="Calibri" panose="020F0502020204030204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304237" y="1916832"/>
            <a:ext cx="4486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b="1" i="1" dirty="0" smtClean="0">
                <a:latin typeface="Calibri" panose="020F0502020204030204" pitchFamily="34" charset="0"/>
              </a:rPr>
              <a:t>Grazie per l’attenzione</a:t>
            </a:r>
            <a:endParaRPr lang="it-IT" sz="3600" b="1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70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1691878" y="6490211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sp>
        <p:nvSpPr>
          <p:cNvPr id="5" name="Ovale 4"/>
          <p:cNvSpPr/>
          <p:nvPr/>
        </p:nvSpPr>
        <p:spPr>
          <a:xfrm>
            <a:off x="1907704" y="908719"/>
            <a:ext cx="7128793" cy="54006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3563888" y="1124744"/>
            <a:ext cx="2160240" cy="1800200"/>
          </a:xfrm>
          <a:prstGeom prst="ellipse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Programmi UE</a:t>
            </a:r>
            <a:endParaRPr lang="it-IT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vale 9"/>
          <p:cNvSpPr/>
          <p:nvPr/>
        </p:nvSpPr>
        <p:spPr>
          <a:xfrm>
            <a:off x="1979712" y="2852936"/>
            <a:ext cx="2160240" cy="1800200"/>
          </a:xfrm>
          <a:prstGeom prst="ellipse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Altri </a:t>
            </a:r>
            <a:r>
              <a:rPr lang="it-IT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fin.ti</a:t>
            </a:r>
            <a:r>
              <a:rPr lang="it-IT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UE</a:t>
            </a:r>
            <a:endParaRPr lang="it-IT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6012160" y="1412776"/>
            <a:ext cx="2160240" cy="1800200"/>
          </a:xfrm>
          <a:prstGeom prst="ellipse">
            <a:avLst/>
          </a:prstGeom>
          <a:solidFill>
            <a:srgbClr val="99FF99"/>
          </a:solidFill>
          <a:ln cmpd="dbl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accent3">
                    <a:lumMod val="65000"/>
                  </a:schemeClr>
                </a:solidFill>
                <a:latin typeface="Calibri" panose="020F0502020204030204" pitchFamily="34" charset="0"/>
              </a:rPr>
              <a:t>Programmi e </a:t>
            </a:r>
            <a:r>
              <a:rPr lang="it-IT" b="1" dirty="0" err="1" smtClean="0">
                <a:solidFill>
                  <a:schemeClr val="accent3">
                    <a:lumMod val="65000"/>
                  </a:schemeClr>
                </a:solidFill>
                <a:latin typeface="Calibri" panose="020F0502020204030204" pitchFamily="34" charset="0"/>
              </a:rPr>
              <a:t>fin.ti</a:t>
            </a:r>
            <a:r>
              <a:rPr lang="it-IT" b="1" dirty="0" smtClean="0">
                <a:solidFill>
                  <a:schemeClr val="accent3">
                    <a:lumMod val="65000"/>
                  </a:schemeClr>
                </a:solidFill>
                <a:latin typeface="Calibri" panose="020F0502020204030204" pitchFamily="34" charset="0"/>
              </a:rPr>
              <a:t> int.li a sostegno ministeriale</a:t>
            </a:r>
            <a:endParaRPr lang="it-IT" b="1" dirty="0">
              <a:solidFill>
                <a:schemeClr val="accent3">
                  <a:lumMod val="6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5868144" y="3501008"/>
            <a:ext cx="2808312" cy="2088232"/>
          </a:xfrm>
          <a:prstGeom prst="ellipse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altLang="it-IT" b="1" dirty="0" err="1">
                <a:solidFill>
                  <a:schemeClr val="tx1"/>
                </a:solidFill>
                <a:latin typeface="Calibri" panose="020F0502020204030204" pitchFamily="34" charset="0"/>
              </a:rPr>
              <a:t>Programmi</a:t>
            </a:r>
            <a:r>
              <a:rPr lang="en-GB" altLang="it-IT" b="1" dirty="0">
                <a:solidFill>
                  <a:schemeClr val="tx1"/>
                </a:solidFill>
                <a:latin typeface="Calibri" panose="020F0502020204030204" pitchFamily="34" charset="0"/>
              </a:rPr>
              <a:t> int.li e </a:t>
            </a:r>
            <a:r>
              <a:rPr lang="en-GB" altLang="it-IT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fin.ti</a:t>
            </a:r>
            <a:r>
              <a:rPr lang="en-GB" altLang="it-IT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int.li da </a:t>
            </a:r>
            <a:r>
              <a:rPr lang="en-GB" altLang="it-IT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Agenzie</a:t>
            </a:r>
            <a:r>
              <a:rPr lang="en-GB" altLang="it-IT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e </a:t>
            </a:r>
            <a:r>
              <a:rPr lang="en-GB" altLang="it-IT" b="1" dirty="0" err="1">
                <a:solidFill>
                  <a:srgbClr val="FF0000"/>
                </a:solidFill>
                <a:latin typeface="Calibri" panose="020F0502020204030204" pitchFamily="34" charset="0"/>
              </a:rPr>
              <a:t>centri</a:t>
            </a:r>
            <a:r>
              <a:rPr lang="en-GB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 di </a:t>
            </a:r>
            <a:r>
              <a:rPr lang="en-GB" altLang="it-IT" b="1" dirty="0" err="1">
                <a:solidFill>
                  <a:srgbClr val="FF0000"/>
                </a:solidFill>
                <a:latin typeface="Calibri" panose="020F0502020204030204" pitchFamily="34" charset="0"/>
              </a:rPr>
              <a:t>ricerca</a:t>
            </a:r>
            <a:r>
              <a:rPr lang="en-GB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b="1" dirty="0" err="1">
                <a:solidFill>
                  <a:srgbClr val="FF0000"/>
                </a:solidFill>
                <a:latin typeface="Calibri" panose="020F0502020204030204" pitchFamily="34" charset="0"/>
              </a:rPr>
              <a:t>nazionali</a:t>
            </a:r>
            <a:r>
              <a:rPr lang="en-GB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 e </a:t>
            </a:r>
            <a:r>
              <a:rPr lang="en-GB" altLang="it-IT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internazionali</a:t>
            </a:r>
            <a:endParaRPr lang="en-GB" altLang="it-IT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3563888" y="4293096"/>
            <a:ext cx="2160240" cy="180020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Finanziamenti da Fondazioni e altri enti</a:t>
            </a:r>
            <a:endParaRPr lang="it-IT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427984" y="3212976"/>
            <a:ext cx="1728192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Finanziamenti extra H2020</a:t>
            </a:r>
            <a:endParaRPr lang="it-IT" sz="20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07975" y="908720"/>
            <a:ext cx="32559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err="1">
                <a:solidFill>
                  <a:srgbClr val="FF0000"/>
                </a:solidFill>
                <a:latin typeface="Calibri" panose="020F0502020204030204" pitchFamily="34" charset="0"/>
              </a:rPr>
              <a:t>Oggetto</a:t>
            </a:r>
            <a:r>
              <a:rPr lang="en-GB" altLang="it-IT" sz="30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dell’analisi</a:t>
            </a:r>
            <a:endParaRPr lang="en-GB" altLang="it-IT" sz="3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44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3" y="764704"/>
            <a:ext cx="8352159" cy="610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21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Composizione</a:t>
            </a:r>
            <a:r>
              <a:rPr lang="en-GB" altLang="it-IT" sz="21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1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Gruppo</a:t>
            </a:r>
            <a:r>
              <a:rPr lang="en-GB" altLang="it-IT" sz="21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e </a:t>
            </a:r>
            <a:r>
              <a:rPr lang="en-GB" altLang="it-IT" sz="21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suddivisione</a:t>
            </a:r>
            <a:r>
              <a:rPr lang="en-GB" altLang="it-IT" sz="21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1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dei</a:t>
            </a:r>
            <a:r>
              <a:rPr lang="en-GB" altLang="it-IT" sz="21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1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lavori</a:t>
            </a:r>
            <a:endParaRPr lang="en-GB" altLang="it-IT" sz="21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514350" lvl="0" indent="-514350">
              <a:buFont typeface="+mj-lt"/>
              <a:buAutoNum type="alphaUcPeriod"/>
            </a:pPr>
            <a:r>
              <a:rPr lang="it-IT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Programmi UE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UniPI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(Michele Padrone): portavoce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IULM (Stefano Florio)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Scuola Superiore Sant’Anna (Giuliana Gatteschi)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UniFi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(Liana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Massagni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marL="514350" lvl="0" indent="-514350">
              <a:buFont typeface="+mj-lt"/>
              <a:buAutoNum type="alphaUcPeriod"/>
            </a:pPr>
            <a:r>
              <a:rPr lang="it-IT" sz="1400" b="1" dirty="0">
                <a:solidFill>
                  <a:schemeClr val="tx1"/>
                </a:solidFill>
                <a:latin typeface="Calibri" panose="020F0502020204030204" pitchFamily="34" charset="0"/>
              </a:rPr>
              <a:t>Altri finanziamenti UE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UniFE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(Adele Del Bello e Gabriele Falzoni): portavoce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[FBK (Marco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Filippozzi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)]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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temporaneamente sostituita da </a:t>
            </a: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UniFE</a:t>
            </a:r>
            <a:endParaRPr lang="it-IT" sz="14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UniUD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(Sara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Guttilla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PoliTO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(Valentina Romano)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UniCAM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(Annalisa Albanesi e Simona De Simone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marL="514350" lvl="0" indent="-514350">
              <a:buFont typeface="+mj-lt"/>
              <a:buAutoNum type="alphaUcPeriod"/>
            </a:pPr>
            <a:r>
              <a:rPr lang="it-IT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Agenzie </a:t>
            </a:r>
            <a:r>
              <a:rPr lang="it-IT" sz="1400" b="1" dirty="0">
                <a:solidFill>
                  <a:schemeClr val="tx1"/>
                </a:solidFill>
                <a:latin typeface="Calibri" panose="020F0502020204030204" pitchFamily="34" charset="0"/>
              </a:rPr>
              <a:t>e centri di ricerca nazionali e internazionali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UniCT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(Teresa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Caltabiano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): portavoce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UniTO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(Chiara </a:t>
            </a: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Abrescia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 </a:t>
            </a:r>
            <a:endParaRPr lang="it-IT" sz="14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UniPD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(Elena Quagliato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UniMORE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(Ferdinando Di Maggio)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Tor Vergata (Susanna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Eneberg</a:t>
            </a:r>
            <a:r>
              <a:rPr lang="it-IT" sz="140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</a:p>
          <a:p>
            <a:pPr marL="514350" lvl="0" indent="-514350">
              <a:buFont typeface="+mj-lt"/>
              <a:buAutoNum type="alphaUcPeriod"/>
            </a:pPr>
            <a:r>
              <a:rPr lang="it-IT" sz="1400" b="1" smtClean="0">
                <a:solidFill>
                  <a:schemeClr val="tx1"/>
                </a:solidFill>
                <a:latin typeface="Calibri" panose="020F0502020204030204" pitchFamily="34" charset="0"/>
              </a:rPr>
              <a:t>Fondazioni</a:t>
            </a:r>
            <a:r>
              <a:rPr lang="it-IT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, associazioni, federazioni, aziende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: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UniPD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(Barbara Vianello): portavoce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UniBS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(Sabrina De Nardi)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UniFe</a:t>
            </a:r>
            <a:r>
              <a:rPr lang="it-IT" sz="1400" dirty="0">
                <a:solidFill>
                  <a:schemeClr val="tx1"/>
                </a:solidFill>
                <a:latin typeface="Calibri" panose="020F0502020204030204" pitchFamily="34" charset="0"/>
              </a:rPr>
              <a:t> (Adele Del Bello e Gabriele 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Falzoni)</a:t>
            </a:r>
          </a:p>
          <a:p>
            <a:pPr lvl="1">
              <a:buFont typeface="Times New Roman" panose="02020603050405020304" pitchFamily="18" charset="0"/>
              <a:buChar char="─"/>
            </a:pP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UniMORE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(Donata </a:t>
            </a:r>
            <a:r>
              <a:rPr lang="it-IT" sz="1400" dirty="0" err="1">
                <a:solidFill>
                  <a:schemeClr val="tx1"/>
                </a:solidFill>
                <a:latin typeface="Calibri" panose="020F0502020204030204" pitchFamily="34" charset="0"/>
              </a:rPr>
              <a:t>F</a:t>
            </a:r>
            <a:r>
              <a:rPr lang="it-IT" sz="14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ranzi</a:t>
            </a:r>
            <a:r>
              <a:rPr lang="it-IT" sz="1400" dirty="0" smtClean="0">
                <a:solidFill>
                  <a:schemeClr val="tx1"/>
                </a:solidFill>
                <a:latin typeface="Calibri" panose="020F0502020204030204" pitchFamily="34" charset="0"/>
              </a:rPr>
              <a:t>)</a:t>
            </a:r>
            <a:endParaRPr lang="it-IT" sz="14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444208" y="2803575"/>
            <a:ext cx="2604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16 Atenei/Fond.ni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19 partecipanti </a:t>
            </a:r>
          </a:p>
        </p:txBody>
      </p:sp>
    </p:spTree>
    <p:extLst>
      <p:ext uri="{BB962C8B-B14F-4D97-AF65-F5344CB8AC3E}">
        <p14:creationId xmlns:p14="http://schemas.microsoft.com/office/powerpoint/2010/main" val="199006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468314" y="908720"/>
            <a:ext cx="8136134" cy="605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Metodologia</a:t>
            </a:r>
            <a:endParaRPr lang="en-GB" altLang="it-IT" sz="3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200150" lvl="1" indent="-457200" algn="just" fontAlgn="base">
              <a:spcBef>
                <a:spcPct val="50000"/>
              </a:spcBef>
              <a:spcAft>
                <a:spcPct val="0"/>
              </a:spcAft>
              <a:buAutoNum type="alphaLcParenR"/>
            </a:pPr>
            <a:r>
              <a:rPr lang="en-GB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3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incontri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di persona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infragruppo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(30.6.2016; 6.10.2016; 9.2.2017)</a:t>
            </a:r>
          </a:p>
          <a:p>
            <a:pPr marL="1200150" lvl="1" indent="-457200" algn="just" fontAlgn="base">
              <a:spcBef>
                <a:spcPct val="50000"/>
              </a:spcBef>
              <a:spcAft>
                <a:spcPct val="0"/>
              </a:spcAft>
              <a:buAutoNum type="alphaLcParenR"/>
            </a:pPr>
            <a:r>
              <a:rPr lang="en-GB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2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relazioni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al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Gruppo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CoDAU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500" b="1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Ricerca</a:t>
            </a:r>
            <a:r>
              <a:rPr lang="en-GB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(18.3.2016; 21.11.2016)</a:t>
            </a:r>
          </a:p>
          <a:p>
            <a:pPr marL="1200150" lvl="1" indent="-457200" algn="just" fontAlgn="base">
              <a:spcBef>
                <a:spcPct val="50000"/>
              </a:spcBef>
              <a:spcAft>
                <a:spcPct val="0"/>
              </a:spcAft>
              <a:buAutoNum type="alphaLcParenR"/>
            </a:pPr>
            <a:r>
              <a:rPr lang="it-IT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Lavoro da </a:t>
            </a:r>
            <a:r>
              <a:rPr lang="it-IT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remoto</a:t>
            </a:r>
            <a:r>
              <a:rPr lang="it-IT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(ciascuno dei 4 sottogruppi)</a:t>
            </a:r>
            <a:endParaRPr lang="it-IT" altLang="it-IT" sz="25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1200150" lvl="1" indent="-457200" algn="just" fontAlgn="base">
              <a:spcBef>
                <a:spcPct val="50000"/>
              </a:spcBef>
              <a:spcAft>
                <a:spcPct val="0"/>
              </a:spcAft>
              <a:buAutoNum type="alphaLcParenR"/>
            </a:pPr>
            <a:r>
              <a:rPr lang="it-IT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Piattaforma online</a:t>
            </a:r>
            <a:r>
              <a:rPr lang="it-IT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per condividere la documentazione</a:t>
            </a:r>
          </a:p>
          <a:p>
            <a:pPr marL="1200150" lvl="1" indent="-457200" algn="just" fontAlgn="base">
              <a:spcBef>
                <a:spcPct val="50000"/>
              </a:spcBef>
              <a:spcAft>
                <a:spcPct val="0"/>
              </a:spcAft>
              <a:buAutoNum type="alphaLcParenR"/>
            </a:pPr>
            <a:r>
              <a:rPr lang="it-IT" altLang="it-IT" sz="25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Approccio aperto </a:t>
            </a:r>
            <a:r>
              <a:rPr lang="it-IT" altLang="it-IT" sz="2500" dirty="0" smtClean="0">
                <a:solidFill>
                  <a:schemeClr val="tx1"/>
                </a:solidFill>
                <a:latin typeface="Calibri" panose="020F0502020204030204" pitchFamily="34" charset="0"/>
              </a:rPr>
              <a:t>al confronto su temi collaterali </a:t>
            </a:r>
            <a:r>
              <a:rPr lang="it-IT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</a:t>
            </a:r>
            <a:r>
              <a:rPr lang="en-GB" altLang="it-IT" sz="2000" dirty="0">
                <a:solidFill>
                  <a:schemeClr val="tx1"/>
                </a:solidFill>
                <a:latin typeface="Calibri" panose="020F0502020204030204" pitchFamily="34" charset="0"/>
              </a:rPr>
              <a:t>software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ricerca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opportunità</a:t>
            </a:r>
            <a:r>
              <a:rPr lang="en-GB" altLang="it-IT" sz="2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finanziamento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;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monitoraggio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proposte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presentate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;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trattenute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>
                <a:solidFill>
                  <a:schemeClr val="tx1"/>
                </a:solidFill>
                <a:latin typeface="Calibri" panose="020F0502020204030204" pitchFamily="34" charset="0"/>
              </a:rPr>
              <a:t>sui </a:t>
            </a:r>
            <a:r>
              <a:rPr lang="en-GB" altLang="it-IT" sz="2000" dirty="0" err="1">
                <a:solidFill>
                  <a:schemeClr val="tx1"/>
                </a:solidFill>
                <a:latin typeface="Calibri" panose="020F0502020204030204" pitchFamily="34" charset="0"/>
              </a:rPr>
              <a:t>progetti</a:t>
            </a:r>
            <a:r>
              <a:rPr lang="en-GB" altLang="it-IT" sz="2000" dirty="0">
                <a:solidFill>
                  <a:schemeClr val="tx1"/>
                </a:solidFill>
                <a:latin typeface="Calibri" panose="020F0502020204030204" pitchFamily="34" charset="0"/>
              </a:rPr>
              <a:t> di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ricerca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internazionali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000" dirty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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altro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0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GdL</a:t>
            </a:r>
            <a:r>
              <a:rPr lang="en-GB" altLang="it-IT" sz="20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)</a:t>
            </a:r>
            <a:endParaRPr lang="en-GB" altLang="it-IT" sz="2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lvl="1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it-IT" altLang="it-IT" sz="30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81328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</p:spTree>
    <p:extLst>
      <p:ext uri="{BB962C8B-B14F-4D97-AF65-F5344CB8AC3E}">
        <p14:creationId xmlns:p14="http://schemas.microsoft.com/office/powerpoint/2010/main" val="30648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215516" y="980728"/>
            <a:ext cx="8928484" cy="283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Deliverable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5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it-IT" altLang="it-IT" sz="3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200 schede</a:t>
            </a:r>
            <a:r>
              <a:rPr lang="it-IT" altLang="it-IT" sz="3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it-IT" altLang="it-IT" sz="30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informative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27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sulle</a:t>
            </a:r>
            <a:r>
              <a:rPr lang="en-GB" altLang="it-IT" sz="2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700" dirty="0" err="1">
                <a:solidFill>
                  <a:schemeClr val="tx1"/>
                </a:solidFill>
                <a:latin typeface="Calibri" panose="020F0502020204030204" pitchFamily="34" charset="0"/>
              </a:rPr>
              <a:t>singole</a:t>
            </a:r>
            <a:r>
              <a:rPr lang="en-GB" altLang="it-IT" sz="27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700" dirty="0" err="1">
                <a:solidFill>
                  <a:schemeClr val="tx1"/>
                </a:solidFill>
                <a:latin typeface="Calibri" panose="020F0502020204030204" pitchFamily="34" charset="0"/>
              </a:rPr>
              <a:t>opportunità</a:t>
            </a:r>
            <a:r>
              <a:rPr lang="en-GB" altLang="it-IT" sz="2700" dirty="0">
                <a:solidFill>
                  <a:schemeClr val="tx1"/>
                </a:solidFill>
                <a:latin typeface="Calibri" panose="020F0502020204030204" pitchFamily="34" charset="0"/>
              </a:rPr>
              <a:t> di </a:t>
            </a:r>
            <a:r>
              <a:rPr lang="en-GB" altLang="it-IT" sz="27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finanziamento</a:t>
            </a:r>
            <a:endParaRPr lang="en-GB" altLang="it-IT" sz="27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it-IT" altLang="it-IT" sz="27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(sintetiche, ad uso esterno,  e dettagliate, ad uso interno)</a:t>
            </a:r>
          </a:p>
        </p:txBody>
      </p:sp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46195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sp>
        <p:nvSpPr>
          <p:cNvPr id="5" name="Rettangolo 4"/>
          <p:cNvSpPr/>
          <p:nvPr/>
        </p:nvSpPr>
        <p:spPr>
          <a:xfrm>
            <a:off x="-252536" y="4602177"/>
            <a:ext cx="8352928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0" lvl="1" algn="ctr" fontAlgn="base">
              <a:spcBef>
                <a:spcPct val="50000"/>
              </a:spcBef>
              <a:spcAft>
                <a:spcPct val="0"/>
              </a:spcAft>
            </a:pPr>
            <a:r>
              <a:rPr lang="it-IT" altLang="it-IT" sz="2700" dirty="0" smtClean="0">
                <a:latin typeface="Calibri" panose="020F0502020204030204" pitchFamily="34" charset="0"/>
              </a:rPr>
              <a:t>di cui </a:t>
            </a:r>
            <a:r>
              <a:rPr lang="it-IT" altLang="it-IT" sz="2700" u="sng" dirty="0" smtClean="0">
                <a:latin typeface="Calibri" panose="020F0502020204030204" pitchFamily="34" charset="0"/>
              </a:rPr>
              <a:t>6 </a:t>
            </a:r>
            <a:r>
              <a:rPr lang="it-IT" altLang="it-IT" sz="2700" u="sng" dirty="0">
                <a:latin typeface="Calibri" panose="020F0502020204030204" pitchFamily="34" charset="0"/>
              </a:rPr>
              <a:t>di carattere </a:t>
            </a:r>
            <a:r>
              <a:rPr lang="it-IT" altLang="it-IT" sz="2700" u="sng" dirty="0" smtClean="0">
                <a:latin typeface="Calibri" panose="020F0502020204030204" pitchFamily="34" charset="0"/>
              </a:rPr>
              <a:t>generale</a:t>
            </a:r>
            <a:r>
              <a:rPr lang="it-IT" altLang="it-IT" sz="2700" dirty="0" smtClean="0">
                <a:latin typeface="Calibri" panose="020F0502020204030204" pitchFamily="34" charset="0"/>
              </a:rPr>
              <a:t> </a:t>
            </a:r>
          </a:p>
          <a:p>
            <a:pPr marL="889000" lvl="1" algn="ctr" fontAlgn="base">
              <a:spcBef>
                <a:spcPct val="50000"/>
              </a:spcBef>
              <a:spcAft>
                <a:spcPct val="0"/>
              </a:spcAft>
            </a:pPr>
            <a:r>
              <a:rPr lang="it-IT" altLang="it-IT" sz="2700" dirty="0" smtClean="0">
                <a:latin typeface="Calibri" panose="020F0502020204030204" pitchFamily="34" charset="0"/>
              </a:rPr>
              <a:t>(</a:t>
            </a:r>
            <a:r>
              <a:rPr lang="it-IT" altLang="it-IT" sz="2700" dirty="0">
                <a:latin typeface="Calibri" panose="020F0502020204030204" pitchFamily="34" charset="0"/>
              </a:rPr>
              <a:t>PPP contrattuali, JTI, ETP, ERANET, Art. 185, JPI) </a:t>
            </a:r>
          </a:p>
        </p:txBody>
      </p:sp>
      <p:sp>
        <p:nvSpPr>
          <p:cNvPr id="7" name="Freccia in giù 6"/>
          <p:cNvSpPr/>
          <p:nvPr/>
        </p:nvSpPr>
        <p:spPr>
          <a:xfrm>
            <a:off x="4355976" y="3933056"/>
            <a:ext cx="396267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438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539552" y="764704"/>
            <a:ext cx="8424936" cy="598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b="1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SCHEDA RACCOLTA DATI ENTE FINANZIATORE/PROGRAMMA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b="1" dirty="0">
                <a:latin typeface="Calibri" panose="020F0502020204030204" pitchFamily="34" charset="0"/>
                <a:ea typeface="Calibri"/>
              </a:rPr>
              <a:t> </a:t>
            </a:r>
            <a:r>
              <a:rPr lang="it-IT" sz="1400" b="1" dirty="0" smtClean="0">
                <a:latin typeface="Calibri" panose="020F0502020204030204" pitchFamily="34" charset="0"/>
                <a:ea typeface="Calibri"/>
              </a:rPr>
              <a:t>Parte </a:t>
            </a:r>
            <a:r>
              <a:rPr lang="it-IT" sz="1400" b="1" dirty="0">
                <a:latin typeface="Calibri" panose="020F0502020204030204" pitchFamily="34" charset="0"/>
                <a:ea typeface="Calibri"/>
              </a:rPr>
              <a:t>generale</a:t>
            </a:r>
            <a:endParaRPr lang="it-IT" sz="1400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NOME ENTE FINANZIATORE/NOME PROGRAMMA: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SITO DELL’ENTE/DEL PROGRAMMA: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TIPOLOGIE DI PROGRAMMI/SOTTOPROGRAMMI E RELATIVE FINALITÀ: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619375" algn="l"/>
              </a:tabLst>
            </a:pPr>
            <a:endParaRPr lang="it-IT" sz="1400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619375" algn="l"/>
              </a:tabLst>
            </a:pPr>
            <a:r>
              <a:rPr lang="it-IT" sz="1400" b="1" dirty="0">
                <a:latin typeface="Calibri" panose="020F0502020204030204" pitchFamily="34" charset="0"/>
                <a:ea typeface="Calibri"/>
              </a:rPr>
              <a:t>Dettagli sui singoli programmi/sottoprogrammi</a:t>
            </a:r>
            <a:endParaRPr lang="it-IT" sz="1400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TIPOLOGIA DI FINANZIAMENTO: (Call for tender, call for </a:t>
            </a:r>
            <a:r>
              <a:rPr lang="it-IT" sz="1400" dirty="0" err="1" smtClean="0">
                <a:latin typeface="Calibri" panose="020F0502020204030204" pitchFamily="34" charset="0"/>
                <a:ea typeface="Calibri"/>
              </a:rPr>
              <a:t>proposal</a:t>
            </a:r>
            <a:r>
              <a:rPr lang="it-IT" sz="1400" dirty="0" smtClean="0">
                <a:latin typeface="Calibri" panose="020F0502020204030204" pitchFamily="34" charset="0"/>
                <a:ea typeface="Calibri"/>
              </a:rPr>
              <a:t>,  …)</a:t>
            </a:r>
            <a:endParaRPr lang="it-IT" sz="1400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619375" algn="l"/>
              </a:tabLs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DISCIPLINE FINANZIATE:	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TIPOLOGIA DI RICERCA: base/applicata; bottom-up/top-down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TIPOLOGIA DEI PARTECIPANTI: dottorando/post-doc/ricercatore/professore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TIPOLOGIA DEI PROGETTI: </a:t>
            </a:r>
            <a:r>
              <a:rPr lang="it-IT" sz="1400" dirty="0" smtClean="0">
                <a:latin typeface="Calibri" panose="020F0502020204030204" pitchFamily="34" charset="0"/>
                <a:ea typeface="Calibri"/>
              </a:rPr>
              <a:t>individuali/partenariato </a:t>
            </a:r>
            <a:endParaRPr lang="it-IT" sz="1400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 smtClean="0">
                <a:latin typeface="Calibri" panose="020F0502020204030204" pitchFamily="34" charset="0"/>
                <a:ea typeface="Calibri"/>
              </a:rPr>
              <a:t>MOBILITÀ</a:t>
            </a:r>
            <a:r>
              <a:rPr lang="it-IT" sz="1400" dirty="0">
                <a:latin typeface="Calibri" panose="020F0502020204030204" pitchFamily="34" charset="0"/>
                <a:ea typeface="Calibri"/>
              </a:rPr>
              <a:t>: sì/no (da intendersi unicamente come mobilità per ricerca)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ENTITÀ e DURATA DEL FINANZIAMENTO: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 smtClean="0">
                <a:latin typeface="Calibri" panose="020F0502020204030204" pitchFamily="34" charset="0"/>
                <a:ea typeface="Calibri"/>
              </a:rPr>
              <a:t>SCADENZA</a:t>
            </a:r>
            <a:r>
              <a:rPr lang="it-IT" sz="1400" dirty="0">
                <a:latin typeface="Calibri" panose="020F0502020204030204" pitchFamily="34" charset="0"/>
                <a:ea typeface="Calibri"/>
              </a:rPr>
              <a:t>: sempre aperta/annuale/variabile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400" dirty="0">
                <a:latin typeface="Calibri" panose="020F0502020204030204" pitchFamily="34" charset="0"/>
                <a:ea typeface="Calibri"/>
              </a:rPr>
              <a:t>CALL: (link</a:t>
            </a:r>
            <a:r>
              <a:rPr lang="it-IT" sz="1400" dirty="0" smtClean="0">
                <a:latin typeface="Calibri" panose="020F0502020204030204" pitchFamily="34" charset="0"/>
                <a:ea typeface="Calibri"/>
              </a:rPr>
              <a:t>)</a:t>
            </a:r>
            <a:endParaRPr lang="it-IT" sz="1400" dirty="0">
              <a:latin typeface="Calibri" panose="020F0502020204030204" pitchFamily="34" charset="0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72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/>
          <p:cNvSpPr/>
          <p:nvPr/>
        </p:nvSpPr>
        <p:spPr>
          <a:xfrm>
            <a:off x="539552" y="1312370"/>
            <a:ext cx="8424936" cy="351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b="1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SCHEDA RACCOLTA DATI ENTE </a:t>
            </a:r>
            <a:r>
              <a:rPr lang="it-IT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FINANZIATORE/PROGRAMMA -</a:t>
            </a:r>
            <a:r>
              <a:rPr lang="it-IT" b="1" dirty="0" smtClean="0">
                <a:latin typeface="Calibri" panose="020F0502020204030204" pitchFamily="34" charset="0"/>
                <a:ea typeface="Calibri"/>
              </a:rPr>
              <a:t> </a:t>
            </a:r>
            <a:r>
              <a:rPr lang="it-IT" b="1" dirty="0">
                <a:latin typeface="Calibri" panose="020F0502020204030204" pitchFamily="34" charset="0"/>
                <a:ea typeface="Calibri"/>
              </a:rPr>
              <a:t> </a:t>
            </a:r>
            <a:r>
              <a:rPr lang="it-IT" b="1" u="sng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CAMPI FACOLTATIVI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619375" algn="l"/>
              </a:tabLst>
            </a:pPr>
            <a:endParaRPr lang="it-IT" b="1" dirty="0" smtClean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2619375" algn="l"/>
              </a:tabLst>
            </a:pPr>
            <a:r>
              <a:rPr lang="it-IT" b="1" dirty="0" smtClean="0">
                <a:latin typeface="Calibri" panose="020F0502020204030204" pitchFamily="34" charset="0"/>
                <a:ea typeface="Calibri"/>
              </a:rPr>
              <a:t>Dettagli </a:t>
            </a:r>
            <a:r>
              <a:rPr lang="it-IT" b="1" dirty="0">
                <a:latin typeface="Calibri" panose="020F0502020204030204" pitchFamily="34" charset="0"/>
                <a:ea typeface="Calibri"/>
              </a:rPr>
              <a:t>sui singoli programmi/sottoprogrammi</a:t>
            </a:r>
            <a:endParaRPr lang="it-IT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PARTNER 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RICHIESTI (NUMERO MINIMO E PAESI):</a:t>
            </a:r>
            <a:endParaRPr lang="it-IT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PERCENTUALE 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DI </a:t>
            </a:r>
            <a:r>
              <a:rPr lang="it-IT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FINANZIAMENTO/COFINANZIAMENTO: </a:t>
            </a:r>
            <a:endParaRPr lang="it-IT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IMPORTO CONTRIBUTO (SE PREVISTO):</a:t>
            </a:r>
            <a:endParaRPr lang="it-IT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dirty="0" smtClean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TASSI </a:t>
            </a: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DI SUCCESSO RELATIVI A BANDI PRECEDENTI (se disponibili):</a:t>
            </a:r>
            <a:endParaRPr lang="it-IT" dirty="0">
              <a:latin typeface="Calibri" panose="020F0502020204030204" pitchFamily="34" charset="0"/>
              <a:ea typeface="Calibri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dirty="0">
                <a:solidFill>
                  <a:srgbClr val="FF0000"/>
                </a:solidFill>
                <a:latin typeface="Calibri" panose="020F0502020204030204" pitchFamily="34" charset="0"/>
                <a:ea typeface="Calibri"/>
              </a:rPr>
              <a:t>EVENTUALI INFORMAZIONI AGGIUNTIVE UTILI:</a:t>
            </a:r>
            <a:endParaRPr lang="it-IT" dirty="0">
              <a:latin typeface="Calibri" panose="020F0502020204030204" pitchFamily="34" charset="0"/>
              <a:ea typeface="Calibri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827584" y="6381328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</p:spTree>
    <p:extLst>
      <p:ext uri="{BB962C8B-B14F-4D97-AF65-F5344CB8AC3E}">
        <p14:creationId xmlns:p14="http://schemas.microsoft.com/office/powerpoint/2010/main" val="356293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46195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199408"/>
              </p:ext>
            </p:extLst>
          </p:nvPr>
        </p:nvGraphicFramePr>
        <p:xfrm>
          <a:off x="307975" y="789162"/>
          <a:ext cx="8728521" cy="6068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8001"/>
                <a:gridCol w="4680520"/>
              </a:tblGrid>
              <a:tr h="504015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Criticità</a:t>
                      </a:r>
                      <a:endParaRPr lang="it-IT" sz="17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Possibili soluzioni</a:t>
                      </a:r>
                      <a:endParaRPr lang="it-IT" sz="17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843929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Ampiezza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e varietà dell’oggetto di analisi 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Focus 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su 1/2 macro classi (Ad esempio, «Altri finanziamenti UE» e «Fondazioni e altri enti»?)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983121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Necessità di confronto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e </a:t>
                      </a:r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verifica sui contenuti (specie nei casi in cui risulta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 difficile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reperire informazioni)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Collaborazione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it-IT" sz="1700" baseline="0" smtClean="0">
                          <a:latin typeface="Calibri" panose="020F0502020204030204" pitchFamily="34" charset="0"/>
                        </a:rPr>
                        <a:t>con PCN APRE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?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588016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Scelta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delle </a:t>
                      </a:r>
                      <a:r>
                        <a:rPr lang="it-IT" sz="1700" baseline="0" dirty="0" err="1" smtClean="0">
                          <a:latin typeface="Calibri" panose="020F0502020204030204" pitchFamily="34" charset="0"/>
                        </a:rPr>
                        <a:t>keywords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Definire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una lista limitata di possibilità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59957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Lingua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Al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momento posso ritrovarsi in due tipologie (ita , </a:t>
                      </a:r>
                      <a:r>
                        <a:rPr lang="it-IT" sz="1700" baseline="0" dirty="0" err="1" smtClean="0">
                          <a:latin typeface="Calibri" panose="020F0502020204030204" pitchFamily="34" charset="0"/>
                        </a:rPr>
                        <a:t>ing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54177"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Obsolescenza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contenuti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Aggiornamento individuale? A rotazione 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da parte del Gruppo?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1635623">
                <a:tc>
                  <a:txBody>
                    <a:bodyPr/>
                    <a:lstStyle/>
                    <a:p>
                      <a:r>
                        <a:rPr lang="it-IT" sz="1700" b="1" dirty="0" smtClean="0">
                          <a:latin typeface="Calibri" panose="020F0502020204030204" pitchFamily="34" charset="0"/>
                        </a:rPr>
                        <a:t>Fruibilità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(</a:t>
                      </a:r>
                      <a:r>
                        <a:rPr lang="it-IT" sz="1700" baseline="0" dirty="0" err="1" smtClean="0">
                          <a:latin typeface="Calibri" panose="020F0502020204030204" pitchFamily="34" charset="0"/>
                        </a:rPr>
                        <a:t>outcome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)</a:t>
                      </a:r>
                    </a:p>
                    <a:p>
                      <a:pPr marL="457200" indent="-457200">
                        <a:buAutoNum type="alphaLcParenR"/>
                      </a:pP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Disponibilità delle schede</a:t>
                      </a:r>
                    </a:p>
                    <a:p>
                      <a:pPr marL="0" indent="0">
                        <a:buNone/>
                      </a:pPr>
                      <a:endParaRPr lang="it-IT" sz="1700" baseline="0" dirty="0" smtClean="0"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b)    Possibilità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di ricercare i contenuti per parole chiave in tutti i campi della scheda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sz="1700" dirty="0" smtClean="0">
                        <a:latin typeface="Calibri" panose="020F0502020204030204" pitchFamily="34" charset="0"/>
                      </a:endParaRPr>
                    </a:p>
                    <a:p>
                      <a:pPr marL="457200" indent="-457200">
                        <a:buAutoNum type="alphaLcParenR"/>
                      </a:pPr>
                      <a:r>
                        <a:rPr lang="it-IT" sz="1700" dirty="0" smtClean="0">
                          <a:latin typeface="Calibri" panose="020F0502020204030204" pitchFamily="34" charset="0"/>
                        </a:rPr>
                        <a:t>Piattaforma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 CODAU. Siti dei singoli Atenei? </a:t>
                      </a:r>
                    </a:p>
                    <a:p>
                      <a:pPr marL="0" indent="0">
                        <a:buNone/>
                      </a:pPr>
                      <a:endParaRPr lang="it-IT" sz="1700" baseline="0" dirty="0" smtClean="0">
                        <a:latin typeface="Calibri" panose="020F0502020204030204" pitchFamily="34" charset="0"/>
                      </a:endParaRPr>
                    </a:p>
                    <a:p>
                      <a:pPr marL="457200" indent="-457200">
                        <a:buAutoNum type="alphaLcParenR"/>
                      </a:pP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Software CINECA? </a:t>
                      </a:r>
                      <a:r>
                        <a:rPr lang="it-IT" sz="1700" baseline="0" dirty="0" err="1" smtClean="0">
                          <a:latin typeface="Calibri" panose="020F0502020204030204" pitchFamily="34" charset="0"/>
                        </a:rPr>
                        <a:t>CoDAU</a:t>
                      </a:r>
                      <a:r>
                        <a:rPr lang="it-IT" sz="1700" baseline="0" dirty="0" smtClean="0">
                          <a:latin typeface="Calibri" panose="020F0502020204030204" pitchFamily="34" charset="0"/>
                        </a:rPr>
                        <a:t>?</a:t>
                      </a:r>
                      <a:endParaRPr lang="it-IT" sz="17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0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468313" y="4868863"/>
            <a:ext cx="822960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Tx/>
              <a:buNone/>
            </a:pPr>
            <a:endParaRPr lang="it-IT" altLang="it-IT" sz="1800" dirty="0">
              <a:solidFill>
                <a:srgbClr val="000000"/>
              </a:solidFill>
            </a:endParaRPr>
          </a:p>
        </p:txBody>
      </p:sp>
      <p:sp>
        <p:nvSpPr>
          <p:cNvPr id="3" name="AutoShape 2" descr="Risultati immagini per logo coda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4" name="AutoShape 4" descr="Risultati immagini per logo coda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9" name="Picture 5" descr="C:\Users\raucci\Desktop\coda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27584" y="6346195"/>
            <a:ext cx="748863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500" i="1" dirty="0" smtClean="0"/>
              <a:t>Adele Del Bello</a:t>
            </a:r>
            <a:endParaRPr lang="it-IT" sz="1500" i="1" dirty="0"/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39528" y="1052736"/>
            <a:ext cx="8258385" cy="506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Possibili</a:t>
            </a: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sviluppi</a:t>
            </a:r>
            <a:r>
              <a:rPr lang="en-GB" altLang="it-IT" sz="30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del </a:t>
            </a:r>
            <a:r>
              <a:rPr lang="en-GB" altLang="it-IT" sz="30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lavoro</a:t>
            </a:r>
            <a:endParaRPr lang="en-GB" altLang="it-IT" sz="3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GB" altLang="it-IT" sz="1000" b="1" dirty="0" smtClean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811213" lvl="1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Focalizzazione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su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 1/2 macro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classi</a:t>
            </a:r>
            <a:r>
              <a:rPr lang="en-GB" alt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 ad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es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. 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Partenariati </a:t>
            </a:r>
            <a:r>
              <a:rPr lang="it-IT" sz="2800" dirty="0" smtClean="0">
                <a:solidFill>
                  <a:schemeClr val="tx1"/>
                </a:solidFill>
                <a:latin typeface="Calibri" panose="020F0502020204030204" pitchFamily="34" charset="0"/>
              </a:rPr>
              <a:t>Europei </a:t>
            </a:r>
            <a:r>
              <a:rPr 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(mappatura </a:t>
            </a:r>
            <a:r>
              <a:rPr lang="it-IT" sz="2000" dirty="0">
                <a:solidFill>
                  <a:schemeClr val="tx1"/>
                </a:solidFill>
                <a:latin typeface="Calibri" panose="020F0502020204030204" pitchFamily="34" charset="0"/>
              </a:rPr>
              <a:t>presenze e interessi dei vari Atenei sulle diverse reti;  verifica rispetto ad eventuali sinergie da crearsi a livello </a:t>
            </a:r>
            <a:r>
              <a:rPr lang="it-IT" sz="2000" dirty="0" smtClean="0">
                <a:solidFill>
                  <a:schemeClr val="tx1"/>
                </a:solidFill>
                <a:latin typeface="Calibri" panose="020F0502020204030204" pitchFamily="34" charset="0"/>
              </a:rPr>
              <a:t>nazionale, ecc.) </a:t>
            </a:r>
            <a:endParaRPr lang="en-GB" altLang="it-IT" sz="2000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marL="811213" lvl="1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Focalizzazione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su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specifiche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aree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geografiche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(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es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: USA?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Cina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?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Giappone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? 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Paesi che mettono a disposizione </a:t>
            </a:r>
            <a:r>
              <a:rPr lang="it-IT" sz="2800" i="1" dirty="0">
                <a:solidFill>
                  <a:schemeClr val="tx1"/>
                </a:solidFill>
                <a:latin typeface="Calibri" panose="020F0502020204030204" pitchFamily="34" charset="0"/>
              </a:rPr>
              <a:t>match-</a:t>
            </a:r>
            <a:r>
              <a:rPr lang="it-IT" sz="2800" i="1" dirty="0" err="1">
                <a:solidFill>
                  <a:schemeClr val="tx1"/>
                </a:solidFill>
                <a:latin typeface="Calibri" panose="020F0502020204030204" pitchFamily="34" charset="0"/>
              </a:rPr>
              <a:t>funding</a:t>
            </a:r>
            <a:r>
              <a:rPr lang="it-IT" sz="2800" dirty="0">
                <a:solidFill>
                  <a:schemeClr val="tx1"/>
                </a:solidFill>
                <a:latin typeface="Calibri" panose="020F0502020204030204" pitchFamily="34" charset="0"/>
              </a:rPr>
              <a:t>?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)</a:t>
            </a:r>
          </a:p>
          <a:p>
            <a:pPr marL="811213" lvl="1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Focalizzazione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su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</a:t>
            </a:r>
            <a:r>
              <a:rPr lang="en-GB" altLang="it-IT" sz="2800" dirty="0" err="1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opportunità</a:t>
            </a:r>
            <a:r>
              <a:rPr lang="en-GB" altLang="it-IT" sz="2800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 legate al </a:t>
            </a:r>
            <a:r>
              <a:rPr lang="en-GB" altLang="it-IT" sz="2800" i="1" dirty="0" smtClean="0">
                <a:solidFill>
                  <a:schemeClr val="tx1"/>
                </a:solidFill>
                <a:latin typeface="Calibri" panose="020F0502020204030204" pitchFamily="34" charset="0"/>
                <a:sym typeface="Symbol"/>
              </a:rPr>
              <a:t>public procurement</a:t>
            </a:r>
          </a:p>
        </p:txBody>
      </p:sp>
    </p:spTree>
    <p:extLst>
      <p:ext uri="{BB962C8B-B14F-4D97-AF65-F5344CB8AC3E}">
        <p14:creationId xmlns:p14="http://schemas.microsoft.com/office/powerpoint/2010/main" val="17425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sonalizza struttura">
  <a:themeElements>
    <a:clrScheme name="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ersonalizza struttura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3251</TotalTime>
  <Words>583</Words>
  <Application>Microsoft Office PowerPoint</Application>
  <PresentationFormat>Presentazione su schermo (4:3)</PresentationFormat>
  <Paragraphs>115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Unife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Silvia Raucci</dc:creator>
  <cp:lastModifiedBy>polastri</cp:lastModifiedBy>
  <cp:revision>628</cp:revision>
  <dcterms:created xsi:type="dcterms:W3CDTF">2016-03-07T15:55:36Z</dcterms:created>
  <dcterms:modified xsi:type="dcterms:W3CDTF">2017-05-24T02:18:52Z</dcterms:modified>
</cp:coreProperties>
</file>