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7" r:id="rId2"/>
    <p:sldId id="395" r:id="rId3"/>
    <p:sldId id="398" r:id="rId4"/>
    <p:sldId id="270" r:id="rId5"/>
    <p:sldId id="396" r:id="rId6"/>
    <p:sldId id="397" r:id="rId7"/>
    <p:sldId id="390" r:id="rId8"/>
    <p:sldId id="358" r:id="rId9"/>
  </p:sldIdLst>
  <p:sldSz cx="9144000" cy="6858000" type="screen4x3"/>
  <p:notesSz cx="6794500" cy="99822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3366"/>
    <a:srgbClr val="003399"/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85" autoAdjust="0"/>
    <p:restoredTop sz="86323" autoAdjust="0"/>
  </p:normalViewPr>
  <p:slideViewPr>
    <p:cSldViewPr>
      <p:cViewPr>
        <p:scale>
          <a:sx n="90" d="100"/>
          <a:sy n="90" d="100"/>
        </p:scale>
        <p:origin x="-1326" y="-78"/>
      </p:cViewPr>
      <p:guideLst>
        <p:guide orient="horz" pos="2160"/>
        <p:guide orient="horz" pos="346"/>
        <p:guide pos="2880"/>
      </p:guideLst>
    </p:cSldViewPr>
  </p:slideViewPr>
  <p:outlineViewPr>
    <p:cViewPr>
      <p:scale>
        <a:sx n="33" d="100"/>
        <a:sy n="33" d="100"/>
      </p:scale>
      <p:origin x="0" y="2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2646E9-94D4-4989-AE2D-A34F20D79BC5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6C6F8BE4-A712-4347-9875-0CBC7C1BF87D}">
      <dgm:prSet phldrT="[Testo]" custT="1"/>
      <dgm:spPr/>
      <dgm:t>
        <a:bodyPr/>
        <a:lstStyle/>
        <a:p>
          <a:r>
            <a:rPr lang="it-IT" sz="1800" b="1" dirty="0" err="1" smtClean="0"/>
            <a:t>Dic</a:t>
          </a:r>
          <a:r>
            <a:rPr lang="it-IT" sz="1800" b="1" dirty="0" smtClean="0"/>
            <a:t>. 2015</a:t>
          </a:r>
          <a:endParaRPr lang="it-IT" sz="1800" b="1" dirty="0"/>
        </a:p>
      </dgm:t>
    </dgm:pt>
    <dgm:pt modelId="{F2129275-4E4C-438D-8BAF-596DD66B644B}" type="parTrans" cxnId="{1D860297-F8D7-435F-BBA4-B7A7C9214679}">
      <dgm:prSet/>
      <dgm:spPr/>
      <dgm:t>
        <a:bodyPr/>
        <a:lstStyle/>
        <a:p>
          <a:endParaRPr lang="it-IT"/>
        </a:p>
      </dgm:t>
    </dgm:pt>
    <dgm:pt modelId="{74C39344-C456-4442-BB51-F7221430ADA1}" type="sibTrans" cxnId="{1D860297-F8D7-435F-BBA4-B7A7C9214679}">
      <dgm:prSet/>
      <dgm:spPr/>
      <dgm:t>
        <a:bodyPr/>
        <a:lstStyle/>
        <a:p>
          <a:endParaRPr lang="it-IT"/>
        </a:p>
      </dgm:t>
    </dgm:pt>
    <dgm:pt modelId="{225054BA-8C4E-425E-B8F1-796EF12D1486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Nota congiunta CRUI/CODAU al MIUR con richiesta di attuare azioni nei confronti della CE</a:t>
          </a:r>
          <a:endParaRPr lang="it-IT" sz="1700" b="1" i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26C52833-0399-4FC1-8916-B9D9664E0A78}" type="parTrans" cxnId="{5A4359EE-1C05-4A8E-B490-BF790E6C8F4B}">
      <dgm:prSet/>
      <dgm:spPr/>
      <dgm:t>
        <a:bodyPr/>
        <a:lstStyle/>
        <a:p>
          <a:endParaRPr lang="it-IT"/>
        </a:p>
      </dgm:t>
    </dgm:pt>
    <dgm:pt modelId="{97272353-3C1F-4C71-B655-B73F01AA293F}" type="sibTrans" cxnId="{5A4359EE-1C05-4A8E-B490-BF790E6C8F4B}">
      <dgm:prSet/>
      <dgm:spPr/>
      <dgm:t>
        <a:bodyPr/>
        <a:lstStyle/>
        <a:p>
          <a:endParaRPr lang="it-IT"/>
        </a:p>
      </dgm:t>
    </dgm:pt>
    <dgm:pt modelId="{82D74630-CB62-49F4-AD3D-58B23635263B}">
      <dgm:prSet phldrT="[Testo]" custT="1"/>
      <dgm:spPr/>
      <dgm:t>
        <a:bodyPr/>
        <a:lstStyle/>
        <a:p>
          <a:r>
            <a:rPr lang="it-IT" sz="1800" b="1" dirty="0" err="1" smtClean="0"/>
            <a:t>Feb</a:t>
          </a:r>
          <a:r>
            <a:rPr lang="it-IT" sz="1800" b="1" dirty="0" smtClean="0"/>
            <a:t>. 2016</a:t>
          </a:r>
          <a:endParaRPr lang="it-IT" sz="1800" b="1" dirty="0"/>
        </a:p>
      </dgm:t>
    </dgm:pt>
    <dgm:pt modelId="{E20C7657-A8CC-478E-B7FD-4FE23A01EFFF}" type="parTrans" cxnId="{3B45D652-CCF9-4EF4-B06B-74DEB48496F3}">
      <dgm:prSet/>
      <dgm:spPr/>
      <dgm:t>
        <a:bodyPr/>
        <a:lstStyle/>
        <a:p>
          <a:endParaRPr lang="it-IT"/>
        </a:p>
      </dgm:t>
    </dgm:pt>
    <dgm:pt modelId="{8B99AD55-21D2-49C6-9DA9-C81401D89C20}" type="sibTrans" cxnId="{3B45D652-CCF9-4EF4-B06B-74DEB48496F3}">
      <dgm:prSet/>
      <dgm:spPr/>
      <dgm:t>
        <a:bodyPr/>
        <a:lstStyle/>
        <a:p>
          <a:endParaRPr lang="it-IT"/>
        </a:p>
      </dgm:t>
    </dgm:pt>
    <dgm:pt modelId="{A984CF2F-91AE-4AD0-AA93-E06F3BA6F7C4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tra Presidenza del Consiglio dei Ministri, MIUR, Rappresentanza Permanente e rappresentante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DD65026D-D2C0-486E-8984-970A54B55E48}" type="parTrans" cxnId="{B27689C4-510D-4F85-B0BB-A2FCBEC19252}">
      <dgm:prSet/>
      <dgm:spPr/>
      <dgm:t>
        <a:bodyPr/>
        <a:lstStyle/>
        <a:p>
          <a:endParaRPr lang="it-IT"/>
        </a:p>
      </dgm:t>
    </dgm:pt>
    <dgm:pt modelId="{AB020275-55B1-46C1-A52F-1D3E50FBEB7C}" type="sibTrans" cxnId="{B27689C4-510D-4F85-B0BB-A2FCBEC19252}">
      <dgm:prSet/>
      <dgm:spPr/>
      <dgm:t>
        <a:bodyPr/>
        <a:lstStyle/>
        <a:p>
          <a:endParaRPr lang="it-IT"/>
        </a:p>
      </dgm:t>
    </dgm:pt>
    <dgm:pt modelId="{C875623D-7D22-4A58-84A0-685AF51D0374}">
      <dgm:prSet phldrT="[Testo]" custT="1"/>
      <dgm:spPr/>
      <dgm:t>
        <a:bodyPr/>
        <a:lstStyle/>
        <a:p>
          <a:r>
            <a:rPr lang="it-IT" sz="1800" b="1" dirty="0" err="1" smtClean="0"/>
            <a:t>Ott</a:t>
          </a:r>
          <a:r>
            <a:rPr lang="it-IT" sz="1800" b="1" dirty="0" smtClean="0"/>
            <a:t>. 2015</a:t>
          </a:r>
          <a:endParaRPr lang="it-IT" sz="1800" b="1" dirty="0"/>
        </a:p>
      </dgm:t>
    </dgm:pt>
    <dgm:pt modelId="{9B6FBD59-711D-46B6-B3B2-4EC83E04D389}" type="parTrans" cxnId="{69D08CF0-8729-4092-A6EF-D1FF713E08B4}">
      <dgm:prSet/>
      <dgm:spPr/>
      <dgm:t>
        <a:bodyPr/>
        <a:lstStyle/>
        <a:p>
          <a:endParaRPr lang="it-IT"/>
        </a:p>
      </dgm:t>
    </dgm:pt>
    <dgm:pt modelId="{49A56EF9-3635-43B2-8AF4-C9D5F13129C1}" type="sibTrans" cxnId="{69D08CF0-8729-4092-A6EF-D1FF713E08B4}">
      <dgm:prSet/>
      <dgm:spPr/>
      <dgm:t>
        <a:bodyPr/>
        <a:lstStyle/>
        <a:p>
          <a:endParaRPr lang="it-IT"/>
        </a:p>
      </dgm:t>
    </dgm:pt>
    <dgm:pt modelId="{C8F730C4-E032-44E7-B722-DEB2714ECBB1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Pubblicata versione 2.1 dell’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Model Grant Agreement e pubblicazione della List of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issues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for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particular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countries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51BF635C-E1D3-461D-A956-175330EEA473}" type="parTrans" cxnId="{3F5BE144-16AD-4AB7-967E-78155EE6E478}">
      <dgm:prSet/>
      <dgm:spPr/>
      <dgm:t>
        <a:bodyPr/>
        <a:lstStyle/>
        <a:p>
          <a:endParaRPr lang="it-IT"/>
        </a:p>
      </dgm:t>
    </dgm:pt>
    <dgm:pt modelId="{764615D4-155D-4B86-B7E7-71426AF14261}" type="sibTrans" cxnId="{3F5BE144-16AD-4AB7-967E-78155EE6E478}">
      <dgm:prSet/>
      <dgm:spPr/>
      <dgm:t>
        <a:bodyPr/>
        <a:lstStyle/>
        <a:p>
          <a:endParaRPr lang="it-IT"/>
        </a:p>
      </dgm:t>
    </dgm:pt>
    <dgm:pt modelId="{18DDF6AF-9571-450D-AE18-7DAA9F95F003}">
      <dgm:prSet phldrT="[Testo]" custT="1"/>
      <dgm:spPr/>
      <dgm:t>
        <a:bodyPr/>
        <a:lstStyle/>
        <a:p>
          <a:r>
            <a:rPr lang="it-IT" sz="1800" b="1" dirty="0" smtClean="0"/>
            <a:t>Mar. 2016</a:t>
          </a:r>
          <a:endParaRPr lang="it-IT" sz="1800" b="1" dirty="0"/>
        </a:p>
      </dgm:t>
    </dgm:pt>
    <dgm:pt modelId="{66F87CF7-E266-4F27-A0F1-BF1DE42227DF}" type="parTrans" cxnId="{EE6963E1-5045-497A-9A0D-90A9E5E0D147}">
      <dgm:prSet/>
      <dgm:spPr/>
      <dgm:t>
        <a:bodyPr/>
        <a:lstStyle/>
        <a:p>
          <a:endParaRPr lang="it-IT"/>
        </a:p>
      </dgm:t>
    </dgm:pt>
    <dgm:pt modelId="{BB27E0DC-3232-4334-8F13-C22FB82641FB}" type="sibTrans" cxnId="{EE6963E1-5045-497A-9A0D-90A9E5E0D147}">
      <dgm:prSet/>
      <dgm:spPr/>
      <dgm:t>
        <a:bodyPr/>
        <a:lstStyle/>
        <a:p>
          <a:endParaRPr lang="it-IT"/>
        </a:p>
      </dgm:t>
    </dgm:pt>
    <dgm:pt modelId="{27D98E5E-B6A9-41F0-9A74-CBB290A095E1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Invio nota MIUR alla CE con richiesta di riconsiderare l’eleggibilità delle figure di co.co.co. e assegni di ricerca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BF22B57C-D03D-4FEA-89F9-E1A379B5FF15}" type="parTrans" cxnId="{03D1C1BE-1C0C-4B07-AA0C-11CF092E0C19}">
      <dgm:prSet/>
      <dgm:spPr/>
      <dgm:t>
        <a:bodyPr/>
        <a:lstStyle/>
        <a:p>
          <a:endParaRPr lang="it-IT"/>
        </a:p>
      </dgm:t>
    </dgm:pt>
    <dgm:pt modelId="{22BC0C74-0A0D-48F0-9366-7AF21A68693D}" type="sibTrans" cxnId="{03D1C1BE-1C0C-4B07-AA0C-11CF092E0C19}">
      <dgm:prSet/>
      <dgm:spPr/>
      <dgm:t>
        <a:bodyPr/>
        <a:lstStyle/>
        <a:p>
          <a:endParaRPr lang="it-IT"/>
        </a:p>
      </dgm:t>
    </dgm:pt>
    <dgm:pt modelId="{C3B482E1-629A-4512-92A0-D48A6FC2D991}">
      <dgm:prSet phldrT="[Testo]" custT="1"/>
      <dgm:spPr/>
      <dgm:t>
        <a:bodyPr/>
        <a:lstStyle/>
        <a:p>
          <a:r>
            <a:rPr lang="it-IT" sz="1800" b="1" dirty="0" err="1" smtClean="0"/>
            <a:t>Giu</a:t>
          </a:r>
          <a:r>
            <a:rPr lang="it-IT" sz="1800" b="1" dirty="0" smtClean="0"/>
            <a:t>. 2016</a:t>
          </a:r>
          <a:endParaRPr lang="it-IT" sz="1800" b="1" dirty="0"/>
        </a:p>
      </dgm:t>
    </dgm:pt>
    <dgm:pt modelId="{FBA54D68-7F60-43D9-B480-EE66AAE6929B}" type="parTrans" cxnId="{2119206F-A79B-431C-A8F5-DB36BF445F53}">
      <dgm:prSet/>
      <dgm:spPr/>
      <dgm:t>
        <a:bodyPr/>
        <a:lstStyle/>
        <a:p>
          <a:endParaRPr lang="it-IT"/>
        </a:p>
      </dgm:t>
    </dgm:pt>
    <dgm:pt modelId="{40DFC7FE-7168-4BE9-8626-2CABAF2F645F}" type="sibTrans" cxnId="{2119206F-A79B-431C-A8F5-DB36BF445F53}">
      <dgm:prSet/>
      <dgm:spPr/>
      <dgm:t>
        <a:bodyPr/>
        <a:lstStyle/>
        <a:p>
          <a:endParaRPr lang="it-IT"/>
        </a:p>
      </dgm:t>
    </dgm:pt>
    <dgm:pt modelId="{4F810558-27F2-4D9A-9F2E-82114BC78ED3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a Bruxelles tra CE, Rappresentanza Permanente e rappresentante del Gruppo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81C6D920-663F-4C7F-B507-98E18B416901}" type="parTrans" cxnId="{637DC78C-CD26-4217-89E2-1D263E4F9FF9}">
      <dgm:prSet/>
      <dgm:spPr/>
      <dgm:t>
        <a:bodyPr/>
        <a:lstStyle/>
        <a:p>
          <a:endParaRPr lang="it-IT"/>
        </a:p>
      </dgm:t>
    </dgm:pt>
    <dgm:pt modelId="{FEF88C73-E4CC-4EAE-83C3-0502A8672E2F}" type="sibTrans" cxnId="{637DC78C-CD26-4217-89E2-1D263E4F9FF9}">
      <dgm:prSet/>
      <dgm:spPr/>
      <dgm:t>
        <a:bodyPr/>
        <a:lstStyle/>
        <a:p>
          <a:endParaRPr lang="it-IT"/>
        </a:p>
      </dgm:t>
    </dgm:pt>
    <dgm:pt modelId="{1B24A641-0C64-422F-B1EA-60E9D4E728EF}">
      <dgm:prSet phldrT="[Testo]" custT="1"/>
      <dgm:spPr/>
      <dgm:t>
        <a:bodyPr/>
        <a:lstStyle/>
        <a:p>
          <a:r>
            <a:rPr lang="it-IT" sz="1800" b="1" dirty="0" err="1" smtClean="0"/>
            <a:t>Apr</a:t>
          </a:r>
          <a:r>
            <a:rPr lang="it-IT" sz="1800" b="1" dirty="0" smtClean="0"/>
            <a:t>. 2017</a:t>
          </a:r>
          <a:endParaRPr lang="it-IT" sz="1800" b="1" dirty="0"/>
        </a:p>
      </dgm:t>
    </dgm:pt>
    <dgm:pt modelId="{33F07D42-BF17-42EE-B344-E67953841B8A}" type="parTrans" cxnId="{EE87952A-EB4E-455F-BBA9-4DF7F5AEA576}">
      <dgm:prSet/>
      <dgm:spPr/>
      <dgm:t>
        <a:bodyPr/>
        <a:lstStyle/>
        <a:p>
          <a:endParaRPr lang="it-IT"/>
        </a:p>
      </dgm:t>
    </dgm:pt>
    <dgm:pt modelId="{92A7CE02-2EB4-4D44-8CDC-E21393B756E1}" type="sibTrans" cxnId="{EE87952A-EB4E-455F-BBA9-4DF7F5AEA576}">
      <dgm:prSet/>
      <dgm:spPr/>
      <dgm:t>
        <a:bodyPr/>
        <a:lstStyle/>
        <a:p>
          <a:endParaRPr lang="it-IT"/>
        </a:p>
      </dgm:t>
    </dgm:pt>
    <dgm:pt modelId="{0F233741-F56C-4F3B-8CFB-1441843267A7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Pubblicata versione 4.1 dell’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 Model Grant Agreement e nuova List of 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Issues</a:t>
          </a:r>
          <a:endParaRPr lang="it-IT" sz="1700" b="1" kern="1200" dirty="0">
            <a:solidFill>
              <a:srgbClr val="FF0000"/>
            </a:solidFill>
            <a:latin typeface="+mn-lt"/>
            <a:ea typeface="+mn-ea"/>
            <a:cs typeface="+mn-cs"/>
          </a:endParaRPr>
        </a:p>
      </dgm:t>
    </dgm:pt>
    <dgm:pt modelId="{1FC8AA49-67A2-43B4-A671-7FD7170E0A74}" type="parTrans" cxnId="{4A1FD0D4-26AF-4649-8EBB-DD2EB0EFA641}">
      <dgm:prSet/>
      <dgm:spPr/>
      <dgm:t>
        <a:bodyPr/>
        <a:lstStyle/>
        <a:p>
          <a:endParaRPr lang="it-IT"/>
        </a:p>
      </dgm:t>
    </dgm:pt>
    <dgm:pt modelId="{FF6D47CB-B709-47F9-AE2E-ED57AC522F41}" type="sibTrans" cxnId="{4A1FD0D4-26AF-4649-8EBB-DD2EB0EFA641}">
      <dgm:prSet/>
      <dgm:spPr/>
      <dgm:t>
        <a:bodyPr/>
        <a:lstStyle/>
        <a:p>
          <a:endParaRPr lang="it-IT"/>
        </a:p>
      </dgm:t>
    </dgm:pt>
    <dgm:pt modelId="{11AC2DA1-4C26-4977-945F-184DBC4257C4}">
      <dgm:prSet phldrT="[Testo]" custT="1"/>
      <dgm:spPr/>
      <dgm:t>
        <a:bodyPr/>
        <a:lstStyle/>
        <a:p>
          <a:r>
            <a:rPr lang="it-IT" sz="1800" b="1" dirty="0" smtClean="0"/>
            <a:t>Set. 2016</a:t>
          </a:r>
          <a:endParaRPr lang="it-IT" sz="1800" b="1" dirty="0"/>
        </a:p>
      </dgm:t>
    </dgm:pt>
    <dgm:pt modelId="{49508CCC-F341-4AB7-99A7-C9ADA318479D}" type="parTrans" cxnId="{22B8ED1E-54F9-4CF6-9336-7DA2A90CBEB4}">
      <dgm:prSet/>
      <dgm:spPr/>
      <dgm:t>
        <a:bodyPr/>
        <a:lstStyle/>
        <a:p>
          <a:endParaRPr lang="it-IT"/>
        </a:p>
      </dgm:t>
    </dgm:pt>
    <dgm:pt modelId="{413D34E6-E9F5-417B-821F-84BB17EA07B9}" type="sibTrans" cxnId="{22B8ED1E-54F9-4CF6-9336-7DA2A90CBEB4}">
      <dgm:prSet/>
      <dgm:spPr/>
      <dgm:t>
        <a:bodyPr/>
        <a:lstStyle/>
        <a:p>
          <a:endParaRPr lang="it-IT"/>
        </a:p>
      </dgm:t>
    </dgm:pt>
    <dgm:pt modelId="{BED1EBB3-F6E7-429D-84B2-89619E935EC0}">
      <dgm:prSet phldrT="[Testo]" custT="1"/>
      <dgm:spPr/>
      <dgm:t>
        <a:bodyPr/>
        <a:lstStyle/>
        <a:p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Dichiarazione della Rappresentanza Permanente sul rispetto dei requisiti «de facto» degli intra-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muros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consultant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con verifica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giurisvalorista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CRUI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gm:t>
    </dgm:pt>
    <dgm:pt modelId="{73F34A71-A268-460B-88EA-E7FD08F14B28}" type="parTrans" cxnId="{D5E34FF0-8DF7-4AB2-A8B4-944680B5BCBA}">
      <dgm:prSet/>
      <dgm:spPr/>
      <dgm:t>
        <a:bodyPr/>
        <a:lstStyle/>
        <a:p>
          <a:endParaRPr lang="it-IT"/>
        </a:p>
      </dgm:t>
    </dgm:pt>
    <dgm:pt modelId="{1628E7AA-8117-4734-BAC9-9E70F489647A}" type="sibTrans" cxnId="{D5E34FF0-8DF7-4AB2-A8B4-944680B5BCBA}">
      <dgm:prSet/>
      <dgm:spPr/>
      <dgm:t>
        <a:bodyPr/>
        <a:lstStyle/>
        <a:p>
          <a:endParaRPr lang="it-IT"/>
        </a:p>
      </dgm:t>
    </dgm:pt>
    <dgm:pt modelId="{121C957C-D436-440D-8D8C-E71049709D62}" type="pres">
      <dgm:prSet presAssocID="{972646E9-94D4-4989-AE2D-A34F20D79BC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87182E95-F041-4816-92D0-E184FDC8C0AF}" type="pres">
      <dgm:prSet presAssocID="{C875623D-7D22-4A58-84A0-685AF51D0374}" presName="linNode" presStyleCnt="0"/>
      <dgm:spPr/>
      <dgm:t>
        <a:bodyPr/>
        <a:lstStyle/>
        <a:p>
          <a:endParaRPr lang="it-IT"/>
        </a:p>
      </dgm:t>
    </dgm:pt>
    <dgm:pt modelId="{8A2930A3-DDA9-4E18-9091-F4BEB0D0A39B}" type="pres">
      <dgm:prSet presAssocID="{C875623D-7D22-4A58-84A0-685AF51D0374}" presName="parentText" presStyleLbl="node1" presStyleIdx="0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480E4D-1DF8-4D42-B42B-5EFBB8BE73B9}" type="pres">
      <dgm:prSet presAssocID="{C875623D-7D22-4A58-84A0-685AF51D0374}" presName="descendantText" presStyleLbl="alignAccFollowNode1" presStyleIdx="0" presStyleCnt="7" custScaleX="134127" custScaleY="130032" custLinFactNeighborX="7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3AC45CE-FA4D-49D3-A674-A364E3D82FD4}" type="pres">
      <dgm:prSet presAssocID="{49A56EF9-3635-43B2-8AF4-C9D5F13129C1}" presName="sp" presStyleCnt="0"/>
      <dgm:spPr/>
      <dgm:t>
        <a:bodyPr/>
        <a:lstStyle/>
        <a:p>
          <a:endParaRPr lang="it-IT"/>
        </a:p>
      </dgm:t>
    </dgm:pt>
    <dgm:pt modelId="{6386004D-1599-40AA-845E-A97D0C4A1565}" type="pres">
      <dgm:prSet presAssocID="{6C6F8BE4-A712-4347-9875-0CBC7C1BF87D}" presName="linNode" presStyleCnt="0"/>
      <dgm:spPr/>
      <dgm:t>
        <a:bodyPr/>
        <a:lstStyle/>
        <a:p>
          <a:endParaRPr lang="it-IT"/>
        </a:p>
      </dgm:t>
    </dgm:pt>
    <dgm:pt modelId="{F03F6D94-6BCE-426C-9037-DB658F6C704B}" type="pres">
      <dgm:prSet presAssocID="{6C6F8BE4-A712-4347-9875-0CBC7C1BF87D}" presName="parentText" presStyleLbl="node1" presStyleIdx="1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D37C3BC-EB83-469A-A66E-C4B16332E825}" type="pres">
      <dgm:prSet presAssocID="{6C6F8BE4-A712-4347-9875-0CBC7C1BF87D}" presName="descendantText" presStyleLbl="alignAccFollowNode1" presStyleIdx="1" presStyleCnt="7" custScaleX="135056" custScaleY="123494" custLinFactNeighborX="71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E5647C4-D18C-40EC-8F90-79B753359730}" type="pres">
      <dgm:prSet presAssocID="{74C39344-C456-4442-BB51-F7221430ADA1}" presName="sp" presStyleCnt="0"/>
      <dgm:spPr/>
      <dgm:t>
        <a:bodyPr/>
        <a:lstStyle/>
        <a:p>
          <a:endParaRPr lang="it-IT"/>
        </a:p>
      </dgm:t>
    </dgm:pt>
    <dgm:pt modelId="{BACC08EA-ADD9-404A-9126-03AB19329F20}" type="pres">
      <dgm:prSet presAssocID="{82D74630-CB62-49F4-AD3D-58B23635263B}" presName="linNode" presStyleCnt="0"/>
      <dgm:spPr/>
      <dgm:t>
        <a:bodyPr/>
        <a:lstStyle/>
        <a:p>
          <a:endParaRPr lang="it-IT"/>
        </a:p>
      </dgm:t>
    </dgm:pt>
    <dgm:pt modelId="{1086E221-FE3B-4521-8B3C-41471F42299F}" type="pres">
      <dgm:prSet presAssocID="{82D74630-CB62-49F4-AD3D-58B23635263B}" presName="parentText" presStyleLbl="node1" presStyleIdx="2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AE4D8F9-AB91-4B28-9EB3-E00186FFF7B2}" type="pres">
      <dgm:prSet presAssocID="{82D74630-CB62-49F4-AD3D-58B23635263B}" presName="descendantText" presStyleLbl="alignAccFollowNode1" presStyleIdx="2" presStyleCnt="7" custScaleX="134127" custScaleY="12771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87128597-9E77-4595-8DE5-9AA2A2ECCA63}" type="pres">
      <dgm:prSet presAssocID="{8B99AD55-21D2-49C6-9DA9-C81401D89C20}" presName="sp" presStyleCnt="0"/>
      <dgm:spPr/>
      <dgm:t>
        <a:bodyPr/>
        <a:lstStyle/>
        <a:p>
          <a:endParaRPr lang="it-IT"/>
        </a:p>
      </dgm:t>
    </dgm:pt>
    <dgm:pt modelId="{67E706DA-F53D-461B-B5DF-B5E7837AF1A7}" type="pres">
      <dgm:prSet presAssocID="{18DDF6AF-9571-450D-AE18-7DAA9F95F003}" presName="linNode" presStyleCnt="0"/>
      <dgm:spPr/>
      <dgm:t>
        <a:bodyPr/>
        <a:lstStyle/>
        <a:p>
          <a:endParaRPr lang="it-IT"/>
        </a:p>
      </dgm:t>
    </dgm:pt>
    <dgm:pt modelId="{71212AD7-EB07-48FE-BED7-D387C755ABE1}" type="pres">
      <dgm:prSet presAssocID="{18DDF6AF-9571-450D-AE18-7DAA9F95F003}" presName="parentText" presStyleLbl="node1" presStyleIdx="3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30C7A1E-1A45-4E82-84B5-70428167A6CE}" type="pres">
      <dgm:prSet presAssocID="{18DDF6AF-9571-450D-AE18-7DAA9F95F003}" presName="descendantText" presStyleLbl="alignAccFollowNode1" presStyleIdx="3" presStyleCnt="7" custScaleX="134127" custScaleY="13125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E462C33-5D6A-4E9F-9556-26481886599F}" type="pres">
      <dgm:prSet presAssocID="{BB27E0DC-3232-4334-8F13-C22FB82641FB}" presName="sp" presStyleCnt="0"/>
      <dgm:spPr/>
      <dgm:t>
        <a:bodyPr/>
        <a:lstStyle/>
        <a:p>
          <a:endParaRPr lang="it-IT"/>
        </a:p>
      </dgm:t>
    </dgm:pt>
    <dgm:pt modelId="{F6BD4981-6DE2-4E0E-B0CB-EAA8342C4593}" type="pres">
      <dgm:prSet presAssocID="{C3B482E1-629A-4512-92A0-D48A6FC2D991}" presName="linNode" presStyleCnt="0"/>
      <dgm:spPr/>
      <dgm:t>
        <a:bodyPr/>
        <a:lstStyle/>
        <a:p>
          <a:endParaRPr lang="it-IT"/>
        </a:p>
      </dgm:t>
    </dgm:pt>
    <dgm:pt modelId="{28AD8537-FC1B-45F7-8E82-45AC40568E03}" type="pres">
      <dgm:prSet presAssocID="{C3B482E1-629A-4512-92A0-D48A6FC2D991}" presName="parentText" presStyleLbl="node1" presStyleIdx="4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20B9018-C834-4214-A957-6F75B0A8B750}" type="pres">
      <dgm:prSet presAssocID="{C3B482E1-629A-4512-92A0-D48A6FC2D991}" presName="descendantText" presStyleLbl="alignAccFollowNode1" presStyleIdx="4" presStyleCnt="7" custScaleX="134127" custScaleY="13519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55232D7-B13A-4940-AAE7-4467D381E7CC}" type="pres">
      <dgm:prSet presAssocID="{40DFC7FE-7168-4BE9-8626-2CABAF2F645F}" presName="sp" presStyleCnt="0"/>
      <dgm:spPr/>
      <dgm:t>
        <a:bodyPr/>
        <a:lstStyle/>
        <a:p>
          <a:endParaRPr lang="it-IT"/>
        </a:p>
      </dgm:t>
    </dgm:pt>
    <dgm:pt modelId="{50C3EE79-825A-4318-B618-07A2B568B5F3}" type="pres">
      <dgm:prSet presAssocID="{11AC2DA1-4C26-4977-945F-184DBC4257C4}" presName="linNode" presStyleCnt="0"/>
      <dgm:spPr/>
      <dgm:t>
        <a:bodyPr/>
        <a:lstStyle/>
        <a:p>
          <a:endParaRPr lang="it-IT"/>
        </a:p>
      </dgm:t>
    </dgm:pt>
    <dgm:pt modelId="{336D3F14-BF48-463F-BAD9-4886A67412B9}" type="pres">
      <dgm:prSet presAssocID="{11AC2DA1-4C26-4977-945F-184DBC4257C4}" presName="parentText" presStyleLbl="node1" presStyleIdx="5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4C0F83F-E658-4C6A-9396-66752FFF86C5}" type="pres">
      <dgm:prSet presAssocID="{11AC2DA1-4C26-4977-945F-184DBC4257C4}" presName="descendantText" presStyleLbl="alignAccFollowNode1" presStyleIdx="5" presStyleCnt="7" custScaleX="135056" custScaleY="12083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191E902-A3A3-41B0-8FCD-57E7D71F36F7}" type="pres">
      <dgm:prSet presAssocID="{413D34E6-E9F5-417B-821F-84BB17EA07B9}" presName="sp" presStyleCnt="0"/>
      <dgm:spPr/>
      <dgm:t>
        <a:bodyPr/>
        <a:lstStyle/>
        <a:p>
          <a:endParaRPr lang="it-IT"/>
        </a:p>
      </dgm:t>
    </dgm:pt>
    <dgm:pt modelId="{5B22BCD3-4235-4A20-B5EF-476AEA9602E7}" type="pres">
      <dgm:prSet presAssocID="{1B24A641-0C64-422F-B1EA-60E9D4E728EF}" presName="linNode" presStyleCnt="0"/>
      <dgm:spPr/>
      <dgm:t>
        <a:bodyPr/>
        <a:lstStyle/>
        <a:p>
          <a:endParaRPr lang="it-IT"/>
        </a:p>
      </dgm:t>
    </dgm:pt>
    <dgm:pt modelId="{81D6D0FC-A1CB-49E1-950A-D0FA1B2CFD33}" type="pres">
      <dgm:prSet presAssocID="{1B24A641-0C64-422F-B1EA-60E9D4E728EF}" presName="parentText" presStyleLbl="node1" presStyleIdx="6" presStyleCnt="7" custScaleX="4149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A2C1C8A-E45C-406D-9BEF-7FD190A5F425}" type="pres">
      <dgm:prSet presAssocID="{1B24A641-0C64-422F-B1EA-60E9D4E728EF}" presName="descendantText" presStyleLbl="alignAccFollowNode1" presStyleIdx="6" presStyleCnt="7" custScaleX="134127" custScaleY="1253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B307D4D-60DD-465B-AB96-2B2E64F20AE0}" type="presOf" srcId="{BED1EBB3-F6E7-429D-84B2-89619E935EC0}" destId="{44C0F83F-E658-4C6A-9396-66752FFF86C5}" srcOrd="0" destOrd="0" presId="urn:microsoft.com/office/officeart/2005/8/layout/vList5"/>
    <dgm:cxn modelId="{2C097774-C965-445A-83D0-B9D4D9792B09}" type="presOf" srcId="{27D98E5E-B6A9-41F0-9A74-CBB290A095E1}" destId="{E30C7A1E-1A45-4E82-84B5-70428167A6CE}" srcOrd="0" destOrd="0" presId="urn:microsoft.com/office/officeart/2005/8/layout/vList5"/>
    <dgm:cxn modelId="{B27689C4-510D-4F85-B0BB-A2FCBEC19252}" srcId="{82D74630-CB62-49F4-AD3D-58B23635263B}" destId="{A984CF2F-91AE-4AD0-AA93-E06F3BA6F7C4}" srcOrd="0" destOrd="0" parTransId="{DD65026D-D2C0-486E-8984-970A54B55E48}" sibTransId="{AB020275-55B1-46C1-A52F-1D3E50FBEB7C}"/>
    <dgm:cxn modelId="{7922A928-0B67-41D8-9F72-C935E6EEE93F}" type="presOf" srcId="{4F810558-27F2-4D9A-9F2E-82114BC78ED3}" destId="{C20B9018-C834-4214-A957-6F75B0A8B750}" srcOrd="0" destOrd="0" presId="urn:microsoft.com/office/officeart/2005/8/layout/vList5"/>
    <dgm:cxn modelId="{2158356D-46DA-4116-8316-FC7B38FA0349}" type="presOf" srcId="{C875623D-7D22-4A58-84A0-685AF51D0374}" destId="{8A2930A3-DDA9-4E18-9091-F4BEB0D0A39B}" srcOrd="0" destOrd="0" presId="urn:microsoft.com/office/officeart/2005/8/layout/vList5"/>
    <dgm:cxn modelId="{21C7556D-18A1-466D-8FB7-0B33B90B5D0B}" type="presOf" srcId="{C3B482E1-629A-4512-92A0-D48A6FC2D991}" destId="{28AD8537-FC1B-45F7-8E82-45AC40568E03}" srcOrd="0" destOrd="0" presId="urn:microsoft.com/office/officeart/2005/8/layout/vList5"/>
    <dgm:cxn modelId="{570BB8FA-C24D-486F-BCE8-B1BF73162ECA}" type="presOf" srcId="{C8F730C4-E032-44E7-B722-DEB2714ECBB1}" destId="{92480E4D-1DF8-4D42-B42B-5EFBB8BE73B9}" srcOrd="0" destOrd="0" presId="urn:microsoft.com/office/officeart/2005/8/layout/vList5"/>
    <dgm:cxn modelId="{3B6BF32B-5507-4EF5-94BB-722EC76EE56E}" type="presOf" srcId="{972646E9-94D4-4989-AE2D-A34F20D79BC5}" destId="{121C957C-D436-440D-8D8C-E71049709D62}" srcOrd="0" destOrd="0" presId="urn:microsoft.com/office/officeart/2005/8/layout/vList5"/>
    <dgm:cxn modelId="{22B8ED1E-54F9-4CF6-9336-7DA2A90CBEB4}" srcId="{972646E9-94D4-4989-AE2D-A34F20D79BC5}" destId="{11AC2DA1-4C26-4977-945F-184DBC4257C4}" srcOrd="5" destOrd="0" parTransId="{49508CCC-F341-4AB7-99A7-C9ADA318479D}" sibTransId="{413D34E6-E9F5-417B-821F-84BB17EA07B9}"/>
    <dgm:cxn modelId="{345E875C-5192-4712-8884-68A418BE8DB3}" type="presOf" srcId="{0F233741-F56C-4F3B-8CFB-1441843267A7}" destId="{EA2C1C8A-E45C-406D-9BEF-7FD190A5F425}" srcOrd="0" destOrd="0" presId="urn:microsoft.com/office/officeart/2005/8/layout/vList5"/>
    <dgm:cxn modelId="{E9002271-F026-4D38-B062-47F876FD714D}" type="presOf" srcId="{225054BA-8C4E-425E-B8F1-796EF12D1486}" destId="{7D37C3BC-EB83-469A-A66E-C4B16332E825}" srcOrd="0" destOrd="0" presId="urn:microsoft.com/office/officeart/2005/8/layout/vList5"/>
    <dgm:cxn modelId="{3F5BE144-16AD-4AB7-967E-78155EE6E478}" srcId="{C875623D-7D22-4A58-84A0-685AF51D0374}" destId="{C8F730C4-E032-44E7-B722-DEB2714ECBB1}" srcOrd="0" destOrd="0" parTransId="{51BF635C-E1D3-461D-A956-175330EEA473}" sibTransId="{764615D4-155D-4B86-B7E7-71426AF14261}"/>
    <dgm:cxn modelId="{8F4E2BAA-BEDB-420C-9E3B-39F6F9841F85}" type="presOf" srcId="{1B24A641-0C64-422F-B1EA-60E9D4E728EF}" destId="{81D6D0FC-A1CB-49E1-950A-D0FA1B2CFD33}" srcOrd="0" destOrd="0" presId="urn:microsoft.com/office/officeart/2005/8/layout/vList5"/>
    <dgm:cxn modelId="{5A4359EE-1C05-4A8E-B490-BF790E6C8F4B}" srcId="{6C6F8BE4-A712-4347-9875-0CBC7C1BF87D}" destId="{225054BA-8C4E-425E-B8F1-796EF12D1486}" srcOrd="0" destOrd="0" parTransId="{26C52833-0399-4FC1-8916-B9D9664E0A78}" sibTransId="{97272353-3C1F-4C71-B655-B73F01AA293F}"/>
    <dgm:cxn modelId="{637DC78C-CD26-4217-89E2-1D263E4F9FF9}" srcId="{C3B482E1-629A-4512-92A0-D48A6FC2D991}" destId="{4F810558-27F2-4D9A-9F2E-82114BC78ED3}" srcOrd="0" destOrd="0" parTransId="{81C6D920-663F-4C7F-B507-98E18B416901}" sibTransId="{FEF88C73-E4CC-4EAE-83C3-0502A8672E2F}"/>
    <dgm:cxn modelId="{1D860297-F8D7-435F-BBA4-B7A7C9214679}" srcId="{972646E9-94D4-4989-AE2D-A34F20D79BC5}" destId="{6C6F8BE4-A712-4347-9875-0CBC7C1BF87D}" srcOrd="1" destOrd="0" parTransId="{F2129275-4E4C-438D-8BAF-596DD66B644B}" sibTransId="{74C39344-C456-4442-BB51-F7221430ADA1}"/>
    <dgm:cxn modelId="{42AF69C7-4FEA-4435-A088-BC4CD6866D38}" type="presOf" srcId="{11AC2DA1-4C26-4977-945F-184DBC4257C4}" destId="{336D3F14-BF48-463F-BAD9-4886A67412B9}" srcOrd="0" destOrd="0" presId="urn:microsoft.com/office/officeart/2005/8/layout/vList5"/>
    <dgm:cxn modelId="{4A1FD0D4-26AF-4649-8EBB-DD2EB0EFA641}" srcId="{1B24A641-0C64-422F-B1EA-60E9D4E728EF}" destId="{0F233741-F56C-4F3B-8CFB-1441843267A7}" srcOrd="0" destOrd="0" parTransId="{1FC8AA49-67A2-43B4-A671-7FD7170E0A74}" sibTransId="{FF6D47CB-B709-47F9-AE2E-ED57AC522F41}"/>
    <dgm:cxn modelId="{69D08CF0-8729-4092-A6EF-D1FF713E08B4}" srcId="{972646E9-94D4-4989-AE2D-A34F20D79BC5}" destId="{C875623D-7D22-4A58-84A0-685AF51D0374}" srcOrd="0" destOrd="0" parTransId="{9B6FBD59-711D-46B6-B3B2-4EC83E04D389}" sibTransId="{49A56EF9-3635-43B2-8AF4-C9D5F13129C1}"/>
    <dgm:cxn modelId="{D5E34FF0-8DF7-4AB2-A8B4-944680B5BCBA}" srcId="{11AC2DA1-4C26-4977-945F-184DBC4257C4}" destId="{BED1EBB3-F6E7-429D-84B2-89619E935EC0}" srcOrd="0" destOrd="0" parTransId="{73F34A71-A268-460B-88EA-E7FD08F14B28}" sibTransId="{1628E7AA-8117-4734-BAC9-9E70F489647A}"/>
    <dgm:cxn modelId="{03D1C1BE-1C0C-4B07-AA0C-11CF092E0C19}" srcId="{18DDF6AF-9571-450D-AE18-7DAA9F95F003}" destId="{27D98E5E-B6A9-41F0-9A74-CBB290A095E1}" srcOrd="0" destOrd="0" parTransId="{BF22B57C-D03D-4FEA-89F9-E1A379B5FF15}" sibTransId="{22BC0C74-0A0D-48F0-9366-7AF21A68693D}"/>
    <dgm:cxn modelId="{28D4DBFF-F476-478E-8364-CD1AA4B93CF8}" type="presOf" srcId="{6C6F8BE4-A712-4347-9875-0CBC7C1BF87D}" destId="{F03F6D94-6BCE-426C-9037-DB658F6C704B}" srcOrd="0" destOrd="0" presId="urn:microsoft.com/office/officeart/2005/8/layout/vList5"/>
    <dgm:cxn modelId="{3B45D652-CCF9-4EF4-B06B-74DEB48496F3}" srcId="{972646E9-94D4-4989-AE2D-A34F20D79BC5}" destId="{82D74630-CB62-49F4-AD3D-58B23635263B}" srcOrd="2" destOrd="0" parTransId="{E20C7657-A8CC-478E-B7FD-4FE23A01EFFF}" sibTransId="{8B99AD55-21D2-49C6-9DA9-C81401D89C20}"/>
    <dgm:cxn modelId="{E2D9CD47-2FBF-4FD8-A6BB-8A9DCC796DB2}" type="presOf" srcId="{82D74630-CB62-49F4-AD3D-58B23635263B}" destId="{1086E221-FE3B-4521-8B3C-41471F42299F}" srcOrd="0" destOrd="0" presId="urn:microsoft.com/office/officeart/2005/8/layout/vList5"/>
    <dgm:cxn modelId="{C027A995-D9B5-424B-8082-162BA0C5BD33}" type="presOf" srcId="{A984CF2F-91AE-4AD0-AA93-E06F3BA6F7C4}" destId="{CAE4D8F9-AB91-4B28-9EB3-E00186FFF7B2}" srcOrd="0" destOrd="0" presId="urn:microsoft.com/office/officeart/2005/8/layout/vList5"/>
    <dgm:cxn modelId="{2119206F-A79B-431C-A8F5-DB36BF445F53}" srcId="{972646E9-94D4-4989-AE2D-A34F20D79BC5}" destId="{C3B482E1-629A-4512-92A0-D48A6FC2D991}" srcOrd="4" destOrd="0" parTransId="{FBA54D68-7F60-43D9-B480-EE66AAE6929B}" sibTransId="{40DFC7FE-7168-4BE9-8626-2CABAF2F645F}"/>
    <dgm:cxn modelId="{EE87952A-EB4E-455F-BBA9-4DF7F5AEA576}" srcId="{972646E9-94D4-4989-AE2D-A34F20D79BC5}" destId="{1B24A641-0C64-422F-B1EA-60E9D4E728EF}" srcOrd="6" destOrd="0" parTransId="{33F07D42-BF17-42EE-B344-E67953841B8A}" sibTransId="{92A7CE02-2EB4-4D44-8CDC-E21393B756E1}"/>
    <dgm:cxn modelId="{C57FEB60-097B-43DE-810D-98ABE46C3279}" type="presOf" srcId="{18DDF6AF-9571-450D-AE18-7DAA9F95F003}" destId="{71212AD7-EB07-48FE-BED7-D387C755ABE1}" srcOrd="0" destOrd="0" presId="urn:microsoft.com/office/officeart/2005/8/layout/vList5"/>
    <dgm:cxn modelId="{EE6963E1-5045-497A-9A0D-90A9E5E0D147}" srcId="{972646E9-94D4-4989-AE2D-A34F20D79BC5}" destId="{18DDF6AF-9571-450D-AE18-7DAA9F95F003}" srcOrd="3" destOrd="0" parTransId="{66F87CF7-E266-4F27-A0F1-BF1DE42227DF}" sibTransId="{BB27E0DC-3232-4334-8F13-C22FB82641FB}"/>
    <dgm:cxn modelId="{69C54FF4-8A29-4554-9DEB-55C05D6A0E68}" type="presParOf" srcId="{121C957C-D436-440D-8D8C-E71049709D62}" destId="{87182E95-F041-4816-92D0-E184FDC8C0AF}" srcOrd="0" destOrd="0" presId="urn:microsoft.com/office/officeart/2005/8/layout/vList5"/>
    <dgm:cxn modelId="{7A3BC44F-6D94-4068-BB78-E62D793BC932}" type="presParOf" srcId="{87182E95-F041-4816-92D0-E184FDC8C0AF}" destId="{8A2930A3-DDA9-4E18-9091-F4BEB0D0A39B}" srcOrd="0" destOrd="0" presId="urn:microsoft.com/office/officeart/2005/8/layout/vList5"/>
    <dgm:cxn modelId="{2D1D50FA-4E45-434C-B582-8664706E0F9F}" type="presParOf" srcId="{87182E95-F041-4816-92D0-E184FDC8C0AF}" destId="{92480E4D-1DF8-4D42-B42B-5EFBB8BE73B9}" srcOrd="1" destOrd="0" presId="urn:microsoft.com/office/officeart/2005/8/layout/vList5"/>
    <dgm:cxn modelId="{FD58B87C-77BC-4F70-AC21-7038A5BF8D5D}" type="presParOf" srcId="{121C957C-D436-440D-8D8C-E71049709D62}" destId="{83AC45CE-FA4D-49D3-A674-A364E3D82FD4}" srcOrd="1" destOrd="0" presId="urn:microsoft.com/office/officeart/2005/8/layout/vList5"/>
    <dgm:cxn modelId="{E4DC7427-8AA3-45E3-8892-02A2620D5DDD}" type="presParOf" srcId="{121C957C-D436-440D-8D8C-E71049709D62}" destId="{6386004D-1599-40AA-845E-A97D0C4A1565}" srcOrd="2" destOrd="0" presId="urn:microsoft.com/office/officeart/2005/8/layout/vList5"/>
    <dgm:cxn modelId="{DB72A196-112B-424E-BCA9-B7E1EA032BDD}" type="presParOf" srcId="{6386004D-1599-40AA-845E-A97D0C4A1565}" destId="{F03F6D94-6BCE-426C-9037-DB658F6C704B}" srcOrd="0" destOrd="0" presId="urn:microsoft.com/office/officeart/2005/8/layout/vList5"/>
    <dgm:cxn modelId="{D29E81EA-378B-46EA-9D18-548EBB5B53B8}" type="presParOf" srcId="{6386004D-1599-40AA-845E-A97D0C4A1565}" destId="{7D37C3BC-EB83-469A-A66E-C4B16332E825}" srcOrd="1" destOrd="0" presId="urn:microsoft.com/office/officeart/2005/8/layout/vList5"/>
    <dgm:cxn modelId="{F26F2772-5E9F-43E4-AC58-02A0C50186AD}" type="presParOf" srcId="{121C957C-D436-440D-8D8C-E71049709D62}" destId="{8E5647C4-D18C-40EC-8F90-79B753359730}" srcOrd="3" destOrd="0" presId="urn:microsoft.com/office/officeart/2005/8/layout/vList5"/>
    <dgm:cxn modelId="{6C251C53-B77E-4EB3-8015-1164ABEE6044}" type="presParOf" srcId="{121C957C-D436-440D-8D8C-E71049709D62}" destId="{BACC08EA-ADD9-404A-9126-03AB19329F20}" srcOrd="4" destOrd="0" presId="urn:microsoft.com/office/officeart/2005/8/layout/vList5"/>
    <dgm:cxn modelId="{31DCD551-D2F7-4127-ABD6-D65B161B4A8A}" type="presParOf" srcId="{BACC08EA-ADD9-404A-9126-03AB19329F20}" destId="{1086E221-FE3B-4521-8B3C-41471F42299F}" srcOrd="0" destOrd="0" presId="urn:microsoft.com/office/officeart/2005/8/layout/vList5"/>
    <dgm:cxn modelId="{90AD8AAC-1ACB-4BBE-9881-3D5435090713}" type="presParOf" srcId="{BACC08EA-ADD9-404A-9126-03AB19329F20}" destId="{CAE4D8F9-AB91-4B28-9EB3-E00186FFF7B2}" srcOrd="1" destOrd="0" presId="urn:microsoft.com/office/officeart/2005/8/layout/vList5"/>
    <dgm:cxn modelId="{CA3429B3-99D2-41F8-9674-B2D3595D729C}" type="presParOf" srcId="{121C957C-D436-440D-8D8C-E71049709D62}" destId="{87128597-9E77-4595-8DE5-9AA2A2ECCA63}" srcOrd="5" destOrd="0" presId="urn:microsoft.com/office/officeart/2005/8/layout/vList5"/>
    <dgm:cxn modelId="{466451E8-84B5-4BBA-88EB-5D502D336414}" type="presParOf" srcId="{121C957C-D436-440D-8D8C-E71049709D62}" destId="{67E706DA-F53D-461B-B5DF-B5E7837AF1A7}" srcOrd="6" destOrd="0" presId="urn:microsoft.com/office/officeart/2005/8/layout/vList5"/>
    <dgm:cxn modelId="{17676088-233B-4402-8C5C-6AADFDAFC5F4}" type="presParOf" srcId="{67E706DA-F53D-461B-B5DF-B5E7837AF1A7}" destId="{71212AD7-EB07-48FE-BED7-D387C755ABE1}" srcOrd="0" destOrd="0" presId="urn:microsoft.com/office/officeart/2005/8/layout/vList5"/>
    <dgm:cxn modelId="{25385F89-445D-4CB6-8EC3-4C54CF454B9D}" type="presParOf" srcId="{67E706DA-F53D-461B-B5DF-B5E7837AF1A7}" destId="{E30C7A1E-1A45-4E82-84B5-70428167A6CE}" srcOrd="1" destOrd="0" presId="urn:microsoft.com/office/officeart/2005/8/layout/vList5"/>
    <dgm:cxn modelId="{B37DCFA6-A9F1-47BF-8B50-21A54423863D}" type="presParOf" srcId="{121C957C-D436-440D-8D8C-E71049709D62}" destId="{EE462C33-5D6A-4E9F-9556-26481886599F}" srcOrd="7" destOrd="0" presId="urn:microsoft.com/office/officeart/2005/8/layout/vList5"/>
    <dgm:cxn modelId="{A1964FD2-233C-4F6D-BCBA-A6AC4A72ACEA}" type="presParOf" srcId="{121C957C-D436-440D-8D8C-E71049709D62}" destId="{F6BD4981-6DE2-4E0E-B0CB-EAA8342C4593}" srcOrd="8" destOrd="0" presId="urn:microsoft.com/office/officeart/2005/8/layout/vList5"/>
    <dgm:cxn modelId="{460C3ED7-EB82-456E-BFAC-1B8DFE9BAEDE}" type="presParOf" srcId="{F6BD4981-6DE2-4E0E-B0CB-EAA8342C4593}" destId="{28AD8537-FC1B-45F7-8E82-45AC40568E03}" srcOrd="0" destOrd="0" presId="urn:microsoft.com/office/officeart/2005/8/layout/vList5"/>
    <dgm:cxn modelId="{7960A56A-883B-4047-8AC9-A3F25F4D964D}" type="presParOf" srcId="{F6BD4981-6DE2-4E0E-B0CB-EAA8342C4593}" destId="{C20B9018-C834-4214-A957-6F75B0A8B750}" srcOrd="1" destOrd="0" presId="urn:microsoft.com/office/officeart/2005/8/layout/vList5"/>
    <dgm:cxn modelId="{AC25504A-87DA-431D-95A5-B072670D9068}" type="presParOf" srcId="{121C957C-D436-440D-8D8C-E71049709D62}" destId="{E55232D7-B13A-4940-AAE7-4467D381E7CC}" srcOrd="9" destOrd="0" presId="urn:microsoft.com/office/officeart/2005/8/layout/vList5"/>
    <dgm:cxn modelId="{60E47411-CEBC-4D13-8C82-5C04372584E5}" type="presParOf" srcId="{121C957C-D436-440D-8D8C-E71049709D62}" destId="{50C3EE79-825A-4318-B618-07A2B568B5F3}" srcOrd="10" destOrd="0" presId="urn:microsoft.com/office/officeart/2005/8/layout/vList5"/>
    <dgm:cxn modelId="{B8EB6C83-53D6-42AE-85A4-20BB948C470D}" type="presParOf" srcId="{50C3EE79-825A-4318-B618-07A2B568B5F3}" destId="{336D3F14-BF48-463F-BAD9-4886A67412B9}" srcOrd="0" destOrd="0" presId="urn:microsoft.com/office/officeart/2005/8/layout/vList5"/>
    <dgm:cxn modelId="{EB650379-B719-4708-A5F3-30D6450B0232}" type="presParOf" srcId="{50C3EE79-825A-4318-B618-07A2B568B5F3}" destId="{44C0F83F-E658-4C6A-9396-66752FFF86C5}" srcOrd="1" destOrd="0" presId="urn:microsoft.com/office/officeart/2005/8/layout/vList5"/>
    <dgm:cxn modelId="{AE4E22A7-D67D-4DFA-AC7D-57241579EADC}" type="presParOf" srcId="{121C957C-D436-440D-8D8C-E71049709D62}" destId="{E191E902-A3A3-41B0-8FCD-57E7D71F36F7}" srcOrd="11" destOrd="0" presId="urn:microsoft.com/office/officeart/2005/8/layout/vList5"/>
    <dgm:cxn modelId="{ED614C85-567A-4E24-82DB-FEBBFF708653}" type="presParOf" srcId="{121C957C-D436-440D-8D8C-E71049709D62}" destId="{5B22BCD3-4235-4A20-B5EF-476AEA9602E7}" srcOrd="12" destOrd="0" presId="urn:microsoft.com/office/officeart/2005/8/layout/vList5"/>
    <dgm:cxn modelId="{41C090FD-D9B8-4F76-8C52-89904A568D09}" type="presParOf" srcId="{5B22BCD3-4235-4A20-B5EF-476AEA9602E7}" destId="{81D6D0FC-A1CB-49E1-950A-D0FA1B2CFD33}" srcOrd="0" destOrd="0" presId="urn:microsoft.com/office/officeart/2005/8/layout/vList5"/>
    <dgm:cxn modelId="{CBC9364F-38A4-4659-B0FF-CC8FD1CE097D}" type="presParOf" srcId="{5B22BCD3-4235-4A20-B5EF-476AEA9602E7}" destId="{EA2C1C8A-E45C-406D-9BEF-7FD190A5F4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480E4D-1DF8-4D42-B42B-5EFBB8BE73B9}">
      <dsp:nvSpPr>
        <dsp:cNvPr id="0" name=""/>
        <dsp:cNvSpPr/>
      </dsp:nvSpPr>
      <dsp:spPr>
        <a:xfrm rot="5400000">
          <a:off x="3634591" y="-2596913"/>
          <a:ext cx="751389" cy="594897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Pubblicata versione 2.1 dell’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Model Grant Agreement e pubblicazione della List of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issues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for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particular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countries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797" y="38561"/>
        <a:ext cx="5912298" cy="678029"/>
      </dsp:txXfrm>
    </dsp:sp>
    <dsp:sp modelId="{8A2930A3-DDA9-4E18-9091-F4BEB0D0A39B}">
      <dsp:nvSpPr>
        <dsp:cNvPr id="0" name=""/>
        <dsp:cNvSpPr/>
      </dsp:nvSpPr>
      <dsp:spPr>
        <a:xfrm>
          <a:off x="286" y="16419"/>
          <a:ext cx="1035223" cy="7223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Ott</a:t>
          </a:r>
          <a:r>
            <a:rPr lang="it-IT" sz="1800" b="1" kern="1200" dirty="0" smtClean="0"/>
            <a:t>. 2015</a:t>
          </a:r>
          <a:endParaRPr lang="it-IT" sz="1800" b="1" kern="1200" dirty="0"/>
        </a:p>
      </dsp:txBody>
      <dsp:txXfrm>
        <a:off x="35546" y="51679"/>
        <a:ext cx="964703" cy="651792"/>
      </dsp:txXfrm>
    </dsp:sp>
    <dsp:sp modelId="{7D37C3BC-EB83-469A-A66E-C4B16332E825}">
      <dsp:nvSpPr>
        <dsp:cNvPr id="0" name=""/>
        <dsp:cNvSpPr/>
      </dsp:nvSpPr>
      <dsp:spPr>
        <a:xfrm rot="5400000">
          <a:off x="3650566" y="-1826861"/>
          <a:ext cx="713610" cy="5954807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Nota congiunta CRUI/CODAU al MIUR con richiesta di attuare azioni nei confronti della CE</a:t>
          </a:r>
          <a:endParaRPr lang="it-IT" sz="1700" b="1" i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29968" y="828573"/>
        <a:ext cx="5919971" cy="643938"/>
      </dsp:txXfrm>
    </dsp:sp>
    <dsp:sp modelId="{F03F6D94-6BCE-426C-9037-DB658F6C704B}">
      <dsp:nvSpPr>
        <dsp:cNvPr id="0" name=""/>
        <dsp:cNvSpPr/>
      </dsp:nvSpPr>
      <dsp:spPr>
        <a:xfrm>
          <a:off x="286" y="789386"/>
          <a:ext cx="1029109" cy="7223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Dic</a:t>
          </a:r>
          <a:r>
            <a:rPr lang="it-IT" sz="1800" b="1" kern="1200" dirty="0" smtClean="0"/>
            <a:t>. 2015</a:t>
          </a:r>
          <a:endParaRPr lang="it-IT" sz="1800" b="1" kern="1200" dirty="0"/>
        </a:p>
      </dsp:txBody>
      <dsp:txXfrm>
        <a:off x="35546" y="824646"/>
        <a:ext cx="958589" cy="651792"/>
      </dsp:txXfrm>
    </dsp:sp>
    <dsp:sp modelId="{CAE4D8F9-AB91-4B28-9EB3-E00186FFF7B2}">
      <dsp:nvSpPr>
        <dsp:cNvPr id="0" name=""/>
        <dsp:cNvSpPr/>
      </dsp:nvSpPr>
      <dsp:spPr>
        <a:xfrm rot="5400000">
          <a:off x="3641004" y="-1057680"/>
          <a:ext cx="737989" cy="5948978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tra Presidenza del Consiglio dei Ministri, MIUR, Rappresentanza Permanente e rappresentante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1583840"/>
        <a:ext cx="5912952" cy="665937"/>
      </dsp:txXfrm>
    </dsp:sp>
    <dsp:sp modelId="{1086E221-FE3B-4521-8B3C-41471F42299F}">
      <dsp:nvSpPr>
        <dsp:cNvPr id="0" name=""/>
        <dsp:cNvSpPr/>
      </dsp:nvSpPr>
      <dsp:spPr>
        <a:xfrm>
          <a:off x="286" y="1555653"/>
          <a:ext cx="1035223" cy="72231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Feb</a:t>
          </a:r>
          <a:r>
            <a:rPr lang="it-IT" sz="1800" b="1" kern="1200" dirty="0" smtClean="0"/>
            <a:t>. 2016</a:t>
          </a:r>
          <a:endParaRPr lang="it-IT" sz="1800" b="1" kern="1200" dirty="0"/>
        </a:p>
      </dsp:txBody>
      <dsp:txXfrm>
        <a:off x="35546" y="1590913"/>
        <a:ext cx="964703" cy="651792"/>
      </dsp:txXfrm>
    </dsp:sp>
    <dsp:sp modelId="{E30C7A1E-1A45-4E82-84B5-70428167A6CE}">
      <dsp:nvSpPr>
        <dsp:cNvPr id="0" name=""/>
        <dsp:cNvSpPr/>
      </dsp:nvSpPr>
      <dsp:spPr>
        <a:xfrm rot="5400000">
          <a:off x="3630759" y="-273329"/>
          <a:ext cx="758480" cy="5948978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Invio nota MIUR alla CE con richiesta di riconsiderare l’eleggibilità delle figure di co.co.co. e assegni di ricerca 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2358946"/>
        <a:ext cx="5911952" cy="684428"/>
      </dsp:txXfrm>
    </dsp:sp>
    <dsp:sp modelId="{71212AD7-EB07-48FE-BED7-D387C755ABE1}">
      <dsp:nvSpPr>
        <dsp:cNvPr id="0" name=""/>
        <dsp:cNvSpPr/>
      </dsp:nvSpPr>
      <dsp:spPr>
        <a:xfrm>
          <a:off x="286" y="2340003"/>
          <a:ext cx="1035223" cy="72231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Mar. 2016</a:t>
          </a:r>
          <a:endParaRPr lang="it-IT" sz="1800" b="1" kern="1200" dirty="0"/>
        </a:p>
      </dsp:txBody>
      <dsp:txXfrm>
        <a:off x="35546" y="2375263"/>
        <a:ext cx="964703" cy="651792"/>
      </dsp:txXfrm>
    </dsp:sp>
    <dsp:sp modelId="{C20B9018-C834-4214-A957-6F75B0A8B750}">
      <dsp:nvSpPr>
        <dsp:cNvPr id="0" name=""/>
        <dsp:cNvSpPr/>
      </dsp:nvSpPr>
      <dsp:spPr>
        <a:xfrm rot="5400000">
          <a:off x="3619390" y="532635"/>
          <a:ext cx="781218" cy="5948978"/>
        </a:xfrm>
        <a:prstGeom prst="round2SameRect">
          <a:avLst/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Incontro a Bruxelles tra CE, Rappresentanza Permanente e rappresentante del Gruppo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Codau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35510" y="3154651"/>
        <a:ext cx="5910842" cy="704946"/>
      </dsp:txXfrm>
    </dsp:sp>
    <dsp:sp modelId="{28AD8537-FC1B-45F7-8E82-45AC40568E03}">
      <dsp:nvSpPr>
        <dsp:cNvPr id="0" name=""/>
        <dsp:cNvSpPr/>
      </dsp:nvSpPr>
      <dsp:spPr>
        <a:xfrm>
          <a:off x="286" y="3145968"/>
          <a:ext cx="1035223" cy="72231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Giu</a:t>
          </a:r>
          <a:r>
            <a:rPr lang="it-IT" sz="1800" b="1" kern="1200" dirty="0" smtClean="0"/>
            <a:t>. 2016</a:t>
          </a:r>
          <a:endParaRPr lang="it-IT" sz="1800" b="1" kern="1200" dirty="0"/>
        </a:p>
      </dsp:txBody>
      <dsp:txXfrm>
        <a:off x="35546" y="3181228"/>
        <a:ext cx="964703" cy="651792"/>
      </dsp:txXfrm>
    </dsp:sp>
    <dsp:sp modelId="{44C0F83F-E658-4C6A-9396-66752FFF86C5}">
      <dsp:nvSpPr>
        <dsp:cNvPr id="0" name=""/>
        <dsp:cNvSpPr/>
      </dsp:nvSpPr>
      <dsp:spPr>
        <a:xfrm rot="5400000">
          <a:off x="3657675" y="1317602"/>
          <a:ext cx="698250" cy="595480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Dichiarazione della Rappresentanza Permanente sul rispetto dei requisiti «de facto» degli intra-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muros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consultant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con verifica </a:t>
          </a:r>
          <a:r>
            <a:rPr lang="it-IT" sz="1700" b="1" kern="1200" dirty="0" err="1" smtClean="0">
              <a:solidFill>
                <a:schemeClr val="tx2"/>
              </a:solidFill>
              <a:latin typeface="+mn-lt"/>
              <a:ea typeface="+mn-ea"/>
              <a:cs typeface="+mn-cs"/>
            </a:rPr>
            <a:t>giurisvalorista</a:t>
          </a:r>
          <a:r>
            <a:rPr lang="it-IT" sz="1700" b="1" kern="1200" dirty="0" smtClean="0">
              <a:solidFill>
                <a:schemeClr val="tx2"/>
              </a:solidFill>
              <a:latin typeface="+mn-lt"/>
              <a:ea typeface="+mn-ea"/>
              <a:cs typeface="+mn-cs"/>
            </a:rPr>
            <a:t> CRUI</a:t>
          </a:r>
          <a:endParaRPr lang="it-IT" sz="1700" b="1" kern="1200" dirty="0">
            <a:solidFill>
              <a:schemeClr val="tx2"/>
            </a:solidFill>
            <a:latin typeface="+mn-lt"/>
            <a:ea typeface="+mn-ea"/>
            <a:cs typeface="+mn-cs"/>
          </a:endParaRPr>
        </a:p>
      </dsp:txBody>
      <dsp:txXfrm rot="-5400000">
        <a:off x="1029397" y="3979966"/>
        <a:ext cx="5920721" cy="630078"/>
      </dsp:txXfrm>
    </dsp:sp>
    <dsp:sp modelId="{336D3F14-BF48-463F-BAD9-4886A67412B9}">
      <dsp:nvSpPr>
        <dsp:cNvPr id="0" name=""/>
        <dsp:cNvSpPr/>
      </dsp:nvSpPr>
      <dsp:spPr>
        <a:xfrm>
          <a:off x="286" y="3933849"/>
          <a:ext cx="1029109" cy="72231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Set. 2016</a:t>
          </a:r>
          <a:endParaRPr lang="it-IT" sz="1800" b="1" kern="1200" dirty="0"/>
        </a:p>
      </dsp:txBody>
      <dsp:txXfrm>
        <a:off x="35546" y="3969109"/>
        <a:ext cx="958589" cy="651792"/>
      </dsp:txXfrm>
    </dsp:sp>
    <dsp:sp modelId="{EA2C1C8A-E45C-406D-9BEF-7FD190A5F425}">
      <dsp:nvSpPr>
        <dsp:cNvPr id="0" name=""/>
        <dsp:cNvSpPr/>
      </dsp:nvSpPr>
      <dsp:spPr>
        <a:xfrm rot="5400000">
          <a:off x="3647745" y="2080042"/>
          <a:ext cx="724508" cy="5948978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Pubblicata versione 4.1 dell’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Annotated</a:t>
          </a:r>
          <a:r>
            <a:rPr lang="it-IT" sz="1700" b="1" kern="1200" dirty="0" smtClean="0">
              <a:solidFill>
                <a:srgbClr val="FF0000"/>
              </a:solidFill>
              <a:latin typeface="+mn-lt"/>
              <a:ea typeface="+mn-ea"/>
              <a:cs typeface="+mn-cs"/>
            </a:rPr>
            <a:t> Model Grant Agreement e nuova List of </a:t>
          </a:r>
          <a:r>
            <a:rPr lang="it-IT" sz="1700" b="1" kern="1200" dirty="0" err="1" smtClean="0">
              <a:solidFill>
                <a:srgbClr val="FF0000"/>
              </a:solidFill>
              <a:latin typeface="+mn-lt"/>
              <a:ea typeface="+mn-ea"/>
              <a:cs typeface="+mn-cs"/>
            </a:rPr>
            <a:t>Issues</a:t>
          </a:r>
          <a:endParaRPr lang="it-IT" sz="1700" b="1" kern="1200" dirty="0">
            <a:solidFill>
              <a:srgbClr val="FF0000"/>
            </a:solidFill>
            <a:latin typeface="+mn-lt"/>
            <a:ea typeface="+mn-ea"/>
            <a:cs typeface="+mn-cs"/>
          </a:endParaRPr>
        </a:p>
      </dsp:txBody>
      <dsp:txXfrm rot="-5400000">
        <a:off x="1035510" y="4727645"/>
        <a:ext cx="5913610" cy="653772"/>
      </dsp:txXfrm>
    </dsp:sp>
    <dsp:sp modelId="{81D6D0FC-A1CB-49E1-950A-D0FA1B2CFD33}">
      <dsp:nvSpPr>
        <dsp:cNvPr id="0" name=""/>
        <dsp:cNvSpPr/>
      </dsp:nvSpPr>
      <dsp:spPr>
        <a:xfrm>
          <a:off x="286" y="4693375"/>
          <a:ext cx="1035223" cy="72231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err="1" smtClean="0"/>
            <a:t>Apr</a:t>
          </a:r>
          <a:r>
            <a:rPr lang="it-IT" sz="1800" b="1" kern="1200" dirty="0" smtClean="0"/>
            <a:t>. 2017</a:t>
          </a:r>
          <a:endParaRPr lang="it-IT" sz="1800" b="1" kern="1200" dirty="0"/>
        </a:p>
      </dsp:txBody>
      <dsp:txXfrm>
        <a:off x="35546" y="4728635"/>
        <a:ext cx="964703" cy="651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8E5705E6-49B3-494F-BC9E-731A33B3967C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2" y="9481358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8645" y="9481358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1D07EB60-75A8-4FB9-8C1D-317AE3DDB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9699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E4F72627-343A-48A0-BF92-BDC0A62B4402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9300"/>
            <a:ext cx="4986338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41545"/>
            <a:ext cx="5435600" cy="4491990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2" y="9481358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81358"/>
            <a:ext cx="2944283" cy="499110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1C3CEA05-16F4-46D7-9BDB-BAF8E267430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889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A144-03D0-4A3C-ADED-5EC8BBEA771A}" type="slidenum">
              <a:rPr lang="it-IT" smtClean="0">
                <a:solidFill>
                  <a:prstClr val="black"/>
                </a:solidFill>
              </a:rPr>
              <a:pPr/>
              <a:t>1</a:t>
            </a:fld>
            <a:endParaRPr lang="it-I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51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FA144-03D0-4A3C-ADED-5EC8BBEA771A}" type="slidenum">
              <a:rPr lang="it-IT" smtClean="0">
                <a:solidFill>
                  <a:prstClr val="black"/>
                </a:solidFill>
              </a:rPr>
              <a:pPr/>
              <a:t>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5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 userDrawn="1"/>
        </p:nvSpPr>
        <p:spPr>
          <a:xfrm>
            <a:off x="251999" y="6534000"/>
            <a:ext cx="2160000" cy="252000"/>
          </a:xfrm>
          <a:prstGeom prst="rect">
            <a:avLst/>
          </a:prstGeom>
          <a:noFill/>
        </p:spPr>
        <p:txBody>
          <a:bodyPr wrap="none" tIns="54000" bIns="54000" rtlCol="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1200" dirty="0">
                <a:solidFill>
                  <a:prstClr val="white"/>
                </a:solidFill>
                <a:latin typeface="Arial" charset="0"/>
              </a:rPr>
              <a:t>laboratorioTT@polito.it</a:t>
            </a:r>
          </a:p>
        </p:txBody>
      </p:sp>
      <p:sp>
        <p:nvSpPr>
          <p:cNvPr id="4" name="Rectangle 22"/>
          <p:cNvSpPr>
            <a:spLocks noChangeArrowheads="1"/>
          </p:cNvSpPr>
          <p:nvPr userDrawn="1"/>
        </p:nvSpPr>
        <p:spPr bwMode="auto">
          <a:xfrm>
            <a:off x="5850000" y="828000"/>
            <a:ext cx="3294000" cy="2952000"/>
          </a:xfrm>
          <a:prstGeom prst="rect">
            <a:avLst/>
          </a:prstGeom>
          <a:solidFill>
            <a:srgbClr val="A26DDF">
              <a:alpha val="2800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000" dirty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36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27305"/>
          <a:stretch/>
        </p:blipFill>
        <p:spPr>
          <a:xfrm>
            <a:off x="0" y="6120000"/>
            <a:ext cx="9144000" cy="28803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174" b="27305"/>
          <a:stretch/>
        </p:blipFill>
        <p:spPr>
          <a:xfrm>
            <a:off x="0" y="6381328"/>
            <a:ext cx="9144000" cy="216024"/>
          </a:xfrm>
          <a:prstGeom prst="rect">
            <a:avLst/>
          </a:prstGeom>
        </p:spPr>
      </p:pic>
      <p:sp>
        <p:nvSpPr>
          <p:cNvPr id="4" name="Line 21"/>
          <p:cNvSpPr>
            <a:spLocks noChangeShapeType="1"/>
          </p:cNvSpPr>
          <p:nvPr userDrawn="1"/>
        </p:nvSpPr>
        <p:spPr bwMode="auto">
          <a:xfrm>
            <a:off x="5580000" y="6174000"/>
            <a:ext cx="0" cy="63000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020000"/>
              </a:clrFrom>
              <a:clrTo>
                <a:srgbClr val="02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6000" y="6228000"/>
            <a:ext cx="1206000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0224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96A3A3-94A6-4E5B-AF39-173ACA3E61CC}" type="datetime2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Tuesday, May 23, 2017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FEC368-1D7A-4F81-ABF6-AE0E36BAF64C}" type="slidenum">
              <a:rPr lang="en-US">
                <a:solidFill>
                  <a:prstClr val="black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1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82901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62000"/>
            <a:ext cx="9144000" cy="3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78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>
          <a:xfrm>
            <a:off x="1979712" y="4509121"/>
            <a:ext cx="5400600" cy="136815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altLang="it-IT" sz="2400" b="1" i="1" dirty="0" smtClean="0"/>
              <a:t>Laura Fulci</a:t>
            </a:r>
          </a:p>
          <a:p>
            <a:r>
              <a:rPr lang="it-IT" sz="2400" b="1" i="1" dirty="0" smtClean="0"/>
              <a:t>Dirigente Area Ricerca </a:t>
            </a:r>
          </a:p>
          <a:p>
            <a:r>
              <a:rPr lang="it-IT" sz="2400" b="1" i="1" dirty="0" smtClean="0"/>
              <a:t>Politecnico di Torino</a:t>
            </a:r>
          </a:p>
        </p:txBody>
      </p:sp>
      <p:sp>
        <p:nvSpPr>
          <p:cNvPr id="5" name="Rettangolo arrotondato 4"/>
          <p:cNvSpPr/>
          <p:nvPr/>
        </p:nvSpPr>
        <p:spPr>
          <a:xfrm>
            <a:off x="910958" y="1556792"/>
            <a:ext cx="6984776" cy="2520280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altLang="it-IT" sz="4000" b="1" dirty="0" smtClean="0">
                <a:solidFill>
                  <a:schemeClr val="bg1"/>
                </a:solidFill>
              </a:rPr>
              <a:t>Ammissibilità </a:t>
            </a:r>
            <a:r>
              <a:rPr lang="it-IT" altLang="it-IT" sz="4000" b="1" dirty="0">
                <a:solidFill>
                  <a:schemeClr val="bg1"/>
                </a:solidFill>
              </a:rPr>
              <a:t>di </a:t>
            </a:r>
            <a:r>
              <a:rPr lang="it-IT" altLang="it-IT" sz="4000" b="1" dirty="0" smtClean="0">
                <a:solidFill>
                  <a:schemeClr val="bg1"/>
                </a:solidFill>
              </a:rPr>
              <a:t>co.co.co. </a:t>
            </a:r>
          </a:p>
          <a:p>
            <a:pPr algn="ctr"/>
            <a:r>
              <a:rPr lang="it-IT" altLang="it-IT" sz="4000" b="1" dirty="0" smtClean="0">
                <a:solidFill>
                  <a:schemeClr val="bg1"/>
                </a:solidFill>
              </a:rPr>
              <a:t>e </a:t>
            </a:r>
            <a:r>
              <a:rPr lang="it-IT" altLang="it-IT" sz="4000" b="1" dirty="0" err="1" smtClean="0">
                <a:solidFill>
                  <a:schemeClr val="bg1"/>
                </a:solidFill>
              </a:rPr>
              <a:t>AdR</a:t>
            </a:r>
            <a:r>
              <a:rPr lang="it-IT" altLang="it-IT" sz="4000" b="1" dirty="0" smtClean="0">
                <a:solidFill>
                  <a:schemeClr val="bg1"/>
                </a:solidFill>
              </a:rPr>
              <a:t> in H2020</a:t>
            </a:r>
            <a:endParaRPr lang="it-IT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4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46262407"/>
              </p:ext>
            </p:extLst>
          </p:nvPr>
        </p:nvGraphicFramePr>
        <p:xfrm>
          <a:off x="251520" y="908720"/>
          <a:ext cx="698477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2303230" y="113998"/>
            <a:ext cx="4680520" cy="6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Conclusione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della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vicenda</a:t>
            </a:r>
            <a:endParaRPr lang="en-GB" sz="2800" b="1" dirty="0" smtClean="0">
              <a:solidFill>
                <a:prstClr val="white"/>
              </a:solidFill>
            </a:endParaRPr>
          </a:p>
        </p:txBody>
      </p:sp>
      <p:sp>
        <p:nvSpPr>
          <p:cNvPr id="6" name="Gallone 5"/>
          <p:cNvSpPr/>
          <p:nvPr/>
        </p:nvSpPr>
        <p:spPr>
          <a:xfrm>
            <a:off x="7308304" y="2829898"/>
            <a:ext cx="804148" cy="1535206"/>
          </a:xfrm>
          <a:prstGeom prst="chevron">
            <a:avLst>
              <a:gd name="adj" fmla="val 6231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CasellaDiTesto 3"/>
          <p:cNvSpPr txBox="1"/>
          <p:nvPr/>
        </p:nvSpPr>
        <p:spPr>
          <a:xfrm>
            <a:off x="8172400" y="908720"/>
            <a:ext cx="861774" cy="5400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PUNTO DI FORZA: </a:t>
            </a:r>
          </a:p>
          <a:p>
            <a:pPr algn="ctr"/>
            <a:r>
              <a:rPr lang="it-IT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collaborazione CRUI/CODAU</a:t>
            </a:r>
            <a:endParaRPr lang="it-IT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61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1979712" y="113998"/>
            <a:ext cx="5437122" cy="6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prstClr val="white"/>
                </a:solidFill>
              </a:rPr>
              <a:t>List of issues - </a:t>
            </a:r>
            <a:r>
              <a:rPr lang="en-GB" sz="2800" b="1" dirty="0" err="1" smtClean="0">
                <a:solidFill>
                  <a:prstClr val="white"/>
                </a:solidFill>
              </a:rPr>
              <a:t>versione</a:t>
            </a:r>
            <a:r>
              <a:rPr lang="en-GB" sz="2800" b="1" dirty="0" smtClean="0">
                <a:solidFill>
                  <a:prstClr val="white"/>
                </a:solidFill>
              </a:rPr>
              <a:t> 21 </a:t>
            </a:r>
            <a:r>
              <a:rPr lang="en-GB" sz="2800" b="1" dirty="0" err="1" smtClean="0">
                <a:solidFill>
                  <a:prstClr val="white"/>
                </a:solidFill>
              </a:rPr>
              <a:t>aprile</a:t>
            </a:r>
            <a:r>
              <a:rPr lang="en-GB" sz="2800" b="1" dirty="0" smtClean="0">
                <a:solidFill>
                  <a:prstClr val="white"/>
                </a:solidFill>
              </a:rPr>
              <a:t> 2017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45025"/>
            <a:ext cx="6696744" cy="5336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arrotondato 5"/>
          <p:cNvSpPr/>
          <p:nvPr/>
        </p:nvSpPr>
        <p:spPr>
          <a:xfrm>
            <a:off x="3868339" y="980728"/>
            <a:ext cx="3898043" cy="1800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7" name="Picture 3" descr="C:\Users\d003722\AppData\Local\Microsoft\Windows\Temporary Internet Files\Content.IE5\EVRE2P3B\Freccia_sinistra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382" y="1351952"/>
            <a:ext cx="1088044" cy="1218499"/>
          </a:xfrm>
          <a:prstGeom prst="rect">
            <a:avLst/>
          </a:prstGeom>
          <a:noFill/>
        </p:spPr>
      </p:pic>
      <p:cxnSp>
        <p:nvCxnSpPr>
          <p:cNvPr id="3" name="Connettore 1 2"/>
          <p:cNvCxnSpPr/>
          <p:nvPr/>
        </p:nvCxnSpPr>
        <p:spPr>
          <a:xfrm>
            <a:off x="3995936" y="1340768"/>
            <a:ext cx="26642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7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</a:t>
            </a:r>
            <a:r>
              <a:rPr lang="it-IT" b="1" dirty="0">
                <a:solidFill>
                  <a:srgbClr val="FF0000"/>
                </a:solidFill>
              </a:rPr>
              <a:t>21/04/2017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en-US" b="1" dirty="0">
                <a:solidFill>
                  <a:srgbClr val="FF0000"/>
                </a:solidFill>
              </a:rPr>
              <a:t>1.2 Direct personnel costs: Natural persons with direct contract (A.2)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211960" y="2132856"/>
            <a:ext cx="4752529" cy="29700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1.2.1 What? This budget category covers typically the costs of in-house consultants and similar persons (i.e. self-employed natural persons) that worked on the action for the beneficiary under conditions similar to those of an employee, but </a:t>
            </a:r>
            <a:r>
              <a:rPr lang="en-US" sz="1700" b="1" dirty="0">
                <a:solidFill>
                  <a:srgbClr val="FF0000"/>
                </a:solidFill>
              </a:rPr>
              <a:t>under a contract which is NOT legally the same as for employees. It regards, in particular, contracts qualified as quasi-subordinate work contracts under national law when the conditions under which the work is carried out are similar to those of an employee. </a:t>
            </a:r>
            <a:endParaRPr lang="it-IT" sz="1700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>
                <a:solidFill>
                  <a:srgbClr val="FF0000"/>
                </a:solidFill>
              </a:rPr>
              <a:t>AMGA 30/10/2015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en-US" b="1" dirty="0" smtClean="0">
                <a:solidFill>
                  <a:srgbClr val="FF0000"/>
                </a:solidFill>
              </a:rPr>
              <a:t>1.2 </a:t>
            </a:r>
            <a:r>
              <a:rPr lang="en-US" b="1" dirty="0">
                <a:solidFill>
                  <a:srgbClr val="FF0000"/>
                </a:solidFill>
              </a:rPr>
              <a:t>Direct personnel costs: Natural persons with direct contract (A.2) 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2132856"/>
            <a:ext cx="3599440" cy="24468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>
                <a:solidFill>
                  <a:schemeClr val="tx2"/>
                </a:solidFill>
              </a:rPr>
              <a:t>1.2.1 What? This budget category covers typically the costs of in-house consultants and similar persons that worked on the action (i.e. self-employed natural persons — not companies — working part-time or full-time for the action under a contract which is NOT governed by the </a:t>
            </a:r>
            <a:r>
              <a:rPr lang="en-US" sz="1700" b="1" dirty="0" err="1">
                <a:solidFill>
                  <a:schemeClr val="tx2"/>
                </a:solidFill>
              </a:rPr>
              <a:t>labour</a:t>
            </a:r>
            <a:r>
              <a:rPr lang="en-US" sz="1700" b="1" dirty="0">
                <a:solidFill>
                  <a:schemeClr val="tx2"/>
                </a:solidFill>
              </a:rPr>
              <a:t> law for employees). </a:t>
            </a:r>
          </a:p>
        </p:txBody>
      </p:sp>
    </p:spTree>
    <p:extLst>
      <p:ext uri="{BB962C8B-B14F-4D97-AF65-F5344CB8AC3E}">
        <p14:creationId xmlns:p14="http://schemas.microsoft.com/office/powerpoint/2010/main" val="56168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</a:t>
            </a:r>
            <a:r>
              <a:rPr lang="it-IT" b="1" dirty="0">
                <a:solidFill>
                  <a:srgbClr val="FF0000"/>
                </a:solidFill>
              </a:rPr>
              <a:t>21/04/2017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30/10/2015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1556792"/>
            <a:ext cx="3671448" cy="150502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must work under the beneficiary’s instructions and, unless otherwise agreed with the beneficiary through a teleworking agreement, on the beneficiary’s premises </a:t>
            </a:r>
          </a:p>
        </p:txBody>
      </p:sp>
      <p:sp>
        <p:nvSpPr>
          <p:cNvPr id="7" name="Rettangolo 6"/>
          <p:cNvSpPr/>
          <p:nvPr/>
        </p:nvSpPr>
        <p:spPr>
          <a:xfrm>
            <a:off x="4211959" y="1556792"/>
            <a:ext cx="4752529" cy="43550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must work under conditions </a:t>
            </a:r>
            <a:r>
              <a:rPr lang="en-US" sz="1700" b="1" dirty="0">
                <a:solidFill>
                  <a:srgbClr val="FF0000"/>
                </a:solidFill>
              </a:rPr>
              <a:t>similar to those of an employee</a:t>
            </a:r>
            <a:r>
              <a:rPr lang="en-US" sz="1700" b="1" dirty="0">
                <a:solidFill>
                  <a:schemeClr val="tx2"/>
                </a:solidFill>
              </a:rPr>
              <a:t>, in particular: </a:t>
            </a:r>
          </a:p>
          <a:p>
            <a:pPr marL="273050" lvl="3" indent="-273050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500" dirty="0" smtClean="0">
                <a:solidFill>
                  <a:schemeClr val="tx2"/>
                </a:solidFill>
              </a:rPr>
              <a:t>	Similar </a:t>
            </a:r>
            <a:r>
              <a:rPr lang="en-US" sz="1500" dirty="0">
                <a:solidFill>
                  <a:schemeClr val="tx2"/>
                </a:solidFill>
              </a:rPr>
              <a:t>does not mean equal — The working conditions of the person do NOT have to be exactly the same that those of an employee, but overall similar. </a:t>
            </a: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endParaRPr lang="en-US" sz="1700" b="1" dirty="0">
              <a:solidFill>
                <a:schemeClr val="tx2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beneficiary must </a:t>
            </a:r>
            <a:r>
              <a:rPr lang="en-US" sz="1700" b="1" dirty="0" err="1">
                <a:solidFill>
                  <a:srgbClr val="FF0000"/>
                </a:solidFill>
              </a:rPr>
              <a:t>organise</a:t>
            </a:r>
            <a:r>
              <a:rPr lang="en-US" sz="1700" b="1" dirty="0">
                <a:solidFill>
                  <a:srgbClr val="FF0000"/>
                </a:solidFill>
              </a:rPr>
              <a:t> and supervise the work of the person in a way similar to that of its employees </a:t>
            </a:r>
            <a:endParaRPr lang="en-US" sz="1700" b="1" dirty="0" smtClean="0">
              <a:solidFill>
                <a:srgbClr val="FF0000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the beneficiary must be </a:t>
            </a:r>
            <a:r>
              <a:rPr lang="en-US" sz="1700" b="1" dirty="0">
                <a:solidFill>
                  <a:srgbClr val="FF0000"/>
                </a:solidFill>
              </a:rPr>
              <a:t>able to ensure reliable time recording</a:t>
            </a:r>
            <a:r>
              <a:rPr lang="en-US" sz="1700" b="1" dirty="0">
                <a:solidFill>
                  <a:schemeClr val="tx2"/>
                </a:solidFill>
              </a:rPr>
              <a:t> (for the hours that the person works for the action) </a:t>
            </a:r>
            <a:endParaRPr lang="en-US" sz="1700" b="1" dirty="0" smtClean="0">
              <a:solidFill>
                <a:schemeClr val="tx2"/>
              </a:solidFill>
            </a:endParaRPr>
          </a:p>
          <a:p>
            <a:pPr marL="265113" lvl="3" indent="-265113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500" dirty="0" smtClean="0">
                <a:solidFill>
                  <a:schemeClr val="tx2"/>
                </a:solidFill>
              </a:rPr>
              <a:t>	Record-keeping </a:t>
            </a:r>
            <a:r>
              <a:rPr lang="en-US" sz="1500" dirty="0">
                <a:solidFill>
                  <a:schemeClr val="tx2"/>
                </a:solidFill>
              </a:rPr>
              <a:t>— The beneficiary must keep records of the hours which the person worked for the action (e.g. time-sheets etc.; see Article 18.1.2).</a:t>
            </a:r>
            <a:endParaRPr lang="it-IT" sz="1500" dirty="0">
              <a:solidFill>
                <a:schemeClr val="tx2"/>
              </a:solidFill>
            </a:endParaRPr>
          </a:p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 smtClean="0">
                <a:solidFill>
                  <a:schemeClr val="tx2"/>
                </a:solidFill>
              </a:rPr>
              <a:t>the </a:t>
            </a:r>
            <a:r>
              <a:rPr lang="en-US" sz="1700" b="1" dirty="0">
                <a:solidFill>
                  <a:schemeClr val="tx2"/>
                </a:solidFill>
              </a:rPr>
              <a:t>person is </a:t>
            </a:r>
            <a:r>
              <a:rPr lang="en-US" sz="1700" b="1" dirty="0">
                <a:solidFill>
                  <a:srgbClr val="FF0000"/>
                </a:solidFill>
              </a:rPr>
              <a:t>subject to similar presence requirements as the employees</a:t>
            </a:r>
            <a:r>
              <a:rPr lang="en-US" sz="1700" b="1" dirty="0">
                <a:solidFill>
                  <a:schemeClr val="tx2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3947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4067944" y="892375"/>
            <a:ext cx="4968552" cy="548895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21/04/2017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 </a:t>
            </a: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err="1" smtClean="0">
                <a:solidFill>
                  <a:prstClr val="white"/>
                </a:solidFill>
              </a:rPr>
              <a:t>Principali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variazioni</a:t>
            </a:r>
            <a:r>
              <a:rPr lang="en-GB" sz="2800" b="1" dirty="0" smtClean="0">
                <a:solidFill>
                  <a:prstClr val="white"/>
                </a:solidFill>
              </a:rPr>
              <a:t> AMGA</a:t>
            </a:r>
          </a:p>
        </p:txBody>
      </p:sp>
      <p:sp>
        <p:nvSpPr>
          <p:cNvPr id="9" name="Rettangolo arrotondato 8"/>
          <p:cNvSpPr/>
          <p:nvPr/>
        </p:nvSpPr>
        <p:spPr>
          <a:xfrm>
            <a:off x="107504" y="902929"/>
            <a:ext cx="3816424" cy="5467846"/>
          </a:xfrm>
          <a:prstGeom prst="roundRect">
            <a:avLst/>
          </a:prstGeom>
          <a:solidFill>
            <a:schemeClr val="accent5">
              <a:lumMod val="40000"/>
              <a:lumOff val="60000"/>
              <a:alpha val="22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it-IT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r>
              <a:rPr lang="it-IT" b="1" dirty="0" smtClean="0">
                <a:solidFill>
                  <a:srgbClr val="FF0000"/>
                </a:solidFill>
              </a:rPr>
              <a:t>AMGA 30/10/2015</a:t>
            </a:r>
            <a:endParaRPr lang="it-IT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en-US" b="1" dirty="0" smtClean="0">
              <a:solidFill>
                <a:srgbClr val="FF0000"/>
              </a:solidFill>
            </a:endParaRPr>
          </a:p>
          <a:p>
            <a:pPr marL="0" lvl="3" algn="ctr" defTabSz="457200" eaLnBrk="0" hangingPunct="0">
              <a:buClr>
                <a:schemeClr val="accent1"/>
              </a:buClr>
              <a:defRPr/>
            </a:pPr>
            <a:endParaRPr lang="it-IT" b="1" dirty="0">
              <a:solidFill>
                <a:srgbClr val="FF0000"/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defTabSz="457200" eaLnBrk="0" hangingPunct="0"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algn="l" defTabSz="457200" eaLnBrk="0" hangingPunct="0">
              <a:buClr>
                <a:srgbClr val="4F81BD"/>
              </a:buClr>
              <a:defRPr/>
            </a:pPr>
            <a:endParaRPr lang="it-IT" sz="1600" dirty="0" smtClean="0">
              <a:solidFill>
                <a:srgbClr val="1F497D"/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indent="-190500" algn="l" defTabSz="457200" eaLnBrk="0" hangingPunct="0">
              <a:lnSpc>
                <a:spcPct val="90000"/>
              </a:lnSpc>
              <a:buClr>
                <a:srgbClr val="4F81BD"/>
              </a:buClr>
              <a:tabLst>
                <a:tab pos="266700" algn="l"/>
              </a:tabLst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b="1" dirty="0" smtClean="0">
              <a:solidFill>
                <a:srgbClr val="1F497D"/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lvl="3" algn="just" defTabSz="457200" eaLnBrk="0" hangingPunct="0">
              <a:lnSpc>
                <a:spcPct val="90000"/>
              </a:lnSpc>
              <a:buClr>
                <a:schemeClr val="accent1"/>
              </a:buClr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80472" y="1556792"/>
            <a:ext cx="3671448" cy="33886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hangingPunct="0">
              <a:lnSpc>
                <a:spcPct val="90000"/>
              </a:lnSpc>
              <a:buClr>
                <a:srgbClr val="4F81BD"/>
              </a:buClr>
              <a:buFont typeface="Wingdings 3" charset="2"/>
              <a:buChar char=""/>
              <a:defRPr/>
            </a:pPr>
            <a:r>
              <a:rPr lang="en-US" sz="1700" b="1" dirty="0">
                <a:solidFill>
                  <a:schemeClr val="tx2"/>
                </a:solidFill>
              </a:rPr>
              <a:t>For the hourly rate, the beneficiaries must use one of the following options: </a:t>
            </a:r>
          </a:p>
          <a:p>
            <a:pPr marL="446088" lvl="3" indent="-180975" defTabSz="457200" eaLnBrk="0" hangingPunct="0">
              <a:lnSpc>
                <a:spcPct val="90000"/>
              </a:lnSpc>
              <a:buClr>
                <a:srgbClr val="4F81BD"/>
              </a:buClr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specifies an hourly rate: this hourly rate must be used </a:t>
            </a:r>
          </a:p>
          <a:p>
            <a:pPr marL="446088" lvl="3" indent="-180975" defTabSz="457200" eaLnBrk="0" hangingPunct="0">
              <a:lnSpc>
                <a:spcPct val="90000"/>
              </a:lnSpc>
              <a:buClr>
                <a:srgbClr val="4F81BD"/>
              </a:buClr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states a fixed amount for the services of the natural person and the number of hours to be worked: this global amount must be divided by the number of hours to be worked for the beneficiary under that contract.</a:t>
            </a:r>
          </a:p>
        </p:txBody>
      </p:sp>
      <p:sp>
        <p:nvSpPr>
          <p:cNvPr id="7" name="Rettangolo 6"/>
          <p:cNvSpPr/>
          <p:nvPr/>
        </p:nvSpPr>
        <p:spPr>
          <a:xfrm>
            <a:off x="4211959" y="1556792"/>
            <a:ext cx="4752529" cy="427809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66700" lvl="3" indent="-266700" defTabSz="457200" eaLnBrk="0" fontAlgn="base" hangingPunct="0">
              <a:spcAft>
                <a:spcPct val="0"/>
              </a:spcAft>
              <a:buClr>
                <a:srgbClr val="4F81BD"/>
              </a:buClr>
              <a:buFont typeface="Wingdings 3" charset="2"/>
              <a:buChar char=""/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However, for the actual costs hourly rate, the beneficiaries must use one of the following options: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specifies an hourly rate: this hourly rate must be used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if the contract states a fixed amount for the work and the number of hours to be worked: the global amount for the work must be divided by the number of hours to be worked </a:t>
            </a:r>
          </a:p>
          <a:p>
            <a:pPr marL="446088" lvl="3" indent="-180975" defTabSz="457200" eaLnBrk="0" fontAlgn="base" hangingPunct="0">
              <a:spcAft>
                <a:spcPct val="0"/>
              </a:spcAft>
              <a:buClr>
                <a:srgbClr val="4F81BD"/>
              </a:buClr>
              <a:tabLst>
                <a:tab pos="266700" algn="l"/>
              </a:tabLst>
              <a:defRPr/>
            </a:pPr>
            <a:r>
              <a:rPr lang="en-US" sz="1700" b="1" dirty="0">
                <a:solidFill>
                  <a:schemeClr val="tx2"/>
                </a:solidFill>
              </a:rPr>
              <a:t>•	</a:t>
            </a:r>
            <a:r>
              <a:rPr lang="en-US" sz="1700" b="1" dirty="0">
                <a:solidFill>
                  <a:srgbClr val="FF0000"/>
                </a:solidFill>
              </a:rPr>
              <a:t>if the contract states a fixed amount for the work but does not specify the number of hours to be worked: the global amount for the work must be divided by the pro-rata of 1 720 annual productive hours which corresponds to the duration of the contract over the financial year. </a:t>
            </a:r>
          </a:p>
        </p:txBody>
      </p:sp>
    </p:spTree>
    <p:extLst>
      <p:ext uri="{BB962C8B-B14F-4D97-AF65-F5344CB8AC3E}">
        <p14:creationId xmlns:p14="http://schemas.microsoft.com/office/powerpoint/2010/main" val="31802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1" y="980728"/>
            <a:ext cx="8564223" cy="537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80472" y="113998"/>
            <a:ext cx="86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54000" bIns="54000" anchor="ctr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800" b="1" dirty="0" smtClean="0">
                <a:solidFill>
                  <a:prstClr val="white"/>
                </a:solidFill>
              </a:rPr>
              <a:t>Aggiornamento </a:t>
            </a:r>
            <a:r>
              <a:rPr lang="en-GB" sz="2800" b="1" dirty="0" err="1" smtClean="0">
                <a:solidFill>
                  <a:prstClr val="white"/>
                </a:solidFill>
              </a:rPr>
              <a:t>tabella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classificazione</a:t>
            </a:r>
            <a:r>
              <a:rPr lang="en-GB" sz="2800" b="1" dirty="0" smtClean="0">
                <a:solidFill>
                  <a:prstClr val="white"/>
                </a:solidFill>
              </a:rPr>
              <a:t> </a:t>
            </a:r>
            <a:r>
              <a:rPr lang="en-GB" sz="2800" b="1" dirty="0" err="1" smtClean="0">
                <a:solidFill>
                  <a:prstClr val="white"/>
                </a:solidFill>
              </a:rPr>
              <a:t>contratti</a:t>
            </a:r>
            <a:endParaRPr lang="en-GB" sz="2800" b="1" dirty="0" smtClean="0">
              <a:solidFill>
                <a:prstClr val="white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251520" y="1124744"/>
            <a:ext cx="1799240" cy="93610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3528392" cy="306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arrotondato 6"/>
          <p:cNvSpPr/>
          <p:nvPr/>
        </p:nvSpPr>
        <p:spPr>
          <a:xfrm>
            <a:off x="4963238" y="3098632"/>
            <a:ext cx="3898043" cy="29226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8" name="Connettore 1 7"/>
          <p:cNvCxnSpPr/>
          <p:nvPr/>
        </p:nvCxnSpPr>
        <p:spPr>
          <a:xfrm>
            <a:off x="5328084" y="3861048"/>
            <a:ext cx="31323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5328084" y="4077072"/>
            <a:ext cx="133214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3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olo 1"/>
          <p:cNvSpPr txBox="1">
            <a:spLocks/>
          </p:cNvSpPr>
          <p:nvPr/>
        </p:nvSpPr>
        <p:spPr>
          <a:xfrm>
            <a:off x="685800" y="1367757"/>
            <a:ext cx="7848600" cy="1927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it-IT" altLang="it-IT" sz="2800" b="1" dirty="0" smtClean="0">
              <a:solidFill>
                <a:srgbClr val="1F497D"/>
              </a:solidFill>
            </a:endParaRPr>
          </a:p>
          <a:p>
            <a:r>
              <a:rPr lang="it-IT" altLang="it-IT" sz="4000" b="1" dirty="0" smtClean="0">
                <a:solidFill>
                  <a:srgbClr val="1F497D"/>
                </a:solidFill>
              </a:rPr>
              <a:t>Grazie per l’attenzione </a:t>
            </a:r>
            <a:endParaRPr lang="it-IT" sz="4000" b="1" dirty="0">
              <a:solidFill>
                <a:srgbClr val="1F497D"/>
              </a:solidFill>
            </a:endParaRP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2773896" y="4005064"/>
            <a:ext cx="3672408" cy="1927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it-IT" altLang="it-IT" sz="2400" i="1" dirty="0" smtClean="0"/>
              <a:t>Laura Fulci</a:t>
            </a:r>
          </a:p>
          <a:p>
            <a:r>
              <a:rPr lang="it-IT" sz="2400" i="1" dirty="0" smtClean="0"/>
              <a:t>Dirigente Area Ricerca</a:t>
            </a:r>
          </a:p>
          <a:p>
            <a:r>
              <a:rPr lang="it-IT" sz="2400" i="1" dirty="0" smtClean="0"/>
              <a:t>Politecnico di Torino</a:t>
            </a:r>
          </a:p>
          <a:p>
            <a:r>
              <a:rPr lang="it-IT" sz="2400" i="1" dirty="0" smtClean="0"/>
              <a:t>E-mail: laura.fulci@polito.it</a:t>
            </a:r>
            <a:endParaRPr lang="it-IT" sz="2400" i="1" dirty="0"/>
          </a:p>
        </p:txBody>
      </p:sp>
    </p:spTree>
    <p:extLst>
      <p:ext uri="{BB962C8B-B14F-4D97-AF65-F5344CB8AC3E}">
        <p14:creationId xmlns:p14="http://schemas.microsoft.com/office/powerpoint/2010/main" val="55314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6138</TotalTime>
  <Words>446</Words>
  <Application>Microsoft Office PowerPoint</Application>
  <PresentationFormat>Presentazione su schermo (4:3)</PresentationFormat>
  <Paragraphs>158</Paragraphs>
  <Slides>8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UBERTI  ALBERTO</dc:creator>
  <cp:lastModifiedBy>BORGIATTINO  BARBARA</cp:lastModifiedBy>
  <cp:revision>357</cp:revision>
  <cp:lastPrinted>2017-05-23T10:51:35Z</cp:lastPrinted>
  <dcterms:created xsi:type="dcterms:W3CDTF">2015-05-29T10:16:43Z</dcterms:created>
  <dcterms:modified xsi:type="dcterms:W3CDTF">2017-05-23T10:55:31Z</dcterms:modified>
</cp:coreProperties>
</file>