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0" r:id="rId5"/>
    <p:sldId id="258" r:id="rId6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C05E2-A8D3-4276-A6C6-349BEFCA4DC7}" type="datetimeFigureOut">
              <a:rPr lang="it-IT" smtClean="0"/>
              <a:t>19/05/2017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82479-49F6-401D-BFF4-28C4503E08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0109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82479-49F6-401D-BFF4-28C4503E082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081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82479-49F6-401D-BFF4-28C4503E082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6637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041A-BC84-4D5F-B3C2-E58FDD7964BC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C3BC-7332-4554-B98E-CB5F9CE45E99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4EB25-F973-4150-9D0C-F8B57E25C0E3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F8F4F-FE12-4437-B3FA-7F7FFAD9F646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69FF4-31A2-4A22-9BD6-1BDD5C889CDB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B93A9-02DE-404C-8E22-B1D73836B15C}" type="datetime1">
              <a:rPr lang="it-IT" smtClean="0"/>
              <a:t>19/05/2017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3ADA1-D5C8-40A2-A725-E68F710EF42C}" type="datetime1">
              <a:rPr lang="it-IT" smtClean="0"/>
              <a:t>19/05/2017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E7A41-E712-4CF0-810C-FCAECAF630D2}" type="datetime1">
              <a:rPr lang="it-IT" smtClean="0"/>
              <a:t>19/05/2017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AFFE-97CD-4EE7-ACAB-F1DBED25ACB8}" type="datetime1">
              <a:rPr lang="it-IT" smtClean="0"/>
              <a:t>19/05/2017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5E131-5642-4D17-9DAF-9BBDB210D6E7}" type="datetime1">
              <a:rPr lang="it-IT" smtClean="0"/>
              <a:t>19/05/2017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F1FA9-E695-497C-A5C8-B830D083309E}" type="datetime1">
              <a:rPr lang="it-IT" smtClean="0"/>
              <a:t>19/05/2017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A1DEA-85DD-42EC-9B75-A4A7FBAA2F75}" type="datetime1">
              <a:rPr lang="it-IT" smtClean="0"/>
              <a:t>19/05/2017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55576" y="1844824"/>
            <a:ext cx="7772400" cy="1800200"/>
          </a:xfrm>
        </p:spPr>
        <p:txBody>
          <a:bodyPr>
            <a:normAutofit fontScale="90000"/>
          </a:bodyPr>
          <a:lstStyle/>
          <a:p>
            <a:pPr defTabSz="179388">
              <a:spcBef>
                <a:spcPts val="0"/>
              </a:spcBef>
              <a:spcAft>
                <a:spcPts val="6000"/>
              </a:spcAft>
              <a:tabLst>
                <a:tab pos="0" algn="l"/>
              </a:tabLst>
            </a:pP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dirty="0" smtClean="0">
                <a:solidFill>
                  <a:srgbClr val="0070C0"/>
                </a:solidFill>
              </a:rPr>
              <a:t/>
            </a:r>
            <a:br>
              <a:rPr lang="it-IT" dirty="0" smtClean="0">
                <a:solidFill>
                  <a:srgbClr val="0070C0"/>
                </a:solidFill>
              </a:rPr>
            </a:br>
            <a:r>
              <a:rPr lang="it-IT" sz="4000" dirty="0" err="1" smtClean="0">
                <a:solidFill>
                  <a:srgbClr val="0070C0"/>
                </a:solidFill>
              </a:rPr>
              <a:t>Gdl</a:t>
            </a:r>
            <a:r>
              <a:rPr lang="it-IT" sz="4000" dirty="0" smtClean="0">
                <a:solidFill>
                  <a:srgbClr val="0070C0"/>
                </a:solidFill>
              </a:rPr>
              <a:t> Attività finanziamenti extra H2020</a:t>
            </a:r>
            <a:br>
              <a:rPr lang="it-IT" sz="4000" dirty="0" smtClean="0">
                <a:solidFill>
                  <a:srgbClr val="0070C0"/>
                </a:solidFill>
              </a:rPr>
            </a:br>
            <a:r>
              <a:rPr lang="it-IT" sz="4000" dirty="0" smtClean="0">
                <a:solidFill>
                  <a:srgbClr val="0070C0"/>
                </a:solidFill>
              </a:rPr>
              <a:t>     </a:t>
            </a:r>
            <a:r>
              <a:rPr lang="it-IT" b="1" dirty="0" smtClean="0">
                <a:solidFill>
                  <a:srgbClr val="0070C0"/>
                </a:solidFill>
              </a:rPr>
              <a:t/>
            </a:r>
            <a:br>
              <a:rPr lang="it-IT" b="1" dirty="0" smtClean="0">
                <a:solidFill>
                  <a:srgbClr val="0070C0"/>
                </a:solidFill>
              </a:rPr>
            </a:br>
            <a:r>
              <a:rPr lang="it-IT" sz="4000" b="1" dirty="0" smtClean="0">
                <a:solidFill>
                  <a:srgbClr val="0070C0"/>
                </a:solidFill>
              </a:rPr>
              <a:t>Sotto gruppo C </a:t>
            </a:r>
            <a:r>
              <a:rPr lang="it-IT" sz="4000" b="1" i="1" dirty="0" smtClean="0">
                <a:solidFill>
                  <a:srgbClr val="0070C0"/>
                </a:solidFill>
              </a:rPr>
              <a:t>‘Programmi e finanziamenti internazionali promossi da Agenzie e Centri di ricerca nazionali e internazionali</a:t>
            </a:r>
            <a:r>
              <a:rPr lang="it-IT" b="1" i="1" dirty="0" smtClean="0">
                <a:solidFill>
                  <a:srgbClr val="0070C0"/>
                </a:solidFill>
              </a:rPr>
              <a:t>’</a:t>
            </a:r>
            <a:br>
              <a:rPr lang="it-IT" b="1" i="1" dirty="0" smtClean="0">
                <a:solidFill>
                  <a:srgbClr val="0070C0"/>
                </a:solidFill>
              </a:rPr>
            </a:br>
            <a:r>
              <a:rPr lang="it-IT" b="1" dirty="0" smtClean="0"/>
              <a:t/>
            </a:r>
            <a:br>
              <a:rPr lang="it-IT" b="1" dirty="0" smtClean="0"/>
            </a:br>
            <a:r>
              <a:rPr lang="it-IT" dirty="0"/>
              <a:t/>
            </a:r>
            <a:br>
              <a:rPr lang="it-IT" dirty="0"/>
            </a:br>
            <a:r>
              <a:rPr lang="it-IT" sz="2200" dirty="0">
                <a:solidFill>
                  <a:srgbClr val="0070C0"/>
                </a:solidFill>
              </a:rPr>
              <a:t>Sotto-Gruppo Progetti UE e Internazionali del GDL </a:t>
            </a:r>
            <a:r>
              <a:rPr lang="it-IT" sz="2200" dirty="0" err="1">
                <a:solidFill>
                  <a:srgbClr val="0070C0"/>
                </a:solidFill>
              </a:rPr>
              <a:t>Codau</a:t>
            </a:r>
            <a:r>
              <a:rPr lang="it-IT" sz="2200" dirty="0">
                <a:solidFill>
                  <a:srgbClr val="0070C0"/>
                </a:solidFill>
              </a:rPr>
              <a:t> Ricerca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>
            <a:noAutofit/>
          </a:bodyPr>
          <a:lstStyle/>
          <a:p>
            <a:r>
              <a:rPr lang="it-IT" sz="3000" b="1" dirty="0" smtClean="0">
                <a:solidFill>
                  <a:srgbClr val="0070C0"/>
                </a:solidFill>
              </a:rPr>
              <a:t>Teresa Caltabiano</a:t>
            </a:r>
          </a:p>
        </p:txBody>
      </p:sp>
    </p:spTree>
    <p:extLst>
      <p:ext uri="{BB962C8B-B14F-4D97-AF65-F5344CB8AC3E}">
        <p14:creationId xmlns:p14="http://schemas.microsoft.com/office/powerpoint/2010/main" val="68263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I componenti del Sottogruppo C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rgbClr val="0070C0"/>
                </a:solidFill>
              </a:rPr>
              <a:t>Chiara </a:t>
            </a:r>
            <a:r>
              <a:rPr lang="it-IT" b="1" dirty="0" err="1" smtClean="0">
                <a:solidFill>
                  <a:srgbClr val="0070C0"/>
                </a:solidFill>
              </a:rPr>
              <a:t>Abrescia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0070C0"/>
                </a:solidFill>
              </a:rPr>
              <a:t>(Università di Torino)</a:t>
            </a:r>
          </a:p>
          <a:p>
            <a:r>
              <a:rPr lang="it-IT" b="1" dirty="0" smtClean="0">
                <a:solidFill>
                  <a:srgbClr val="0070C0"/>
                </a:solidFill>
              </a:rPr>
              <a:t>Teresa Caltabiano </a:t>
            </a:r>
            <a:r>
              <a:rPr lang="it-IT" dirty="0" smtClean="0">
                <a:solidFill>
                  <a:srgbClr val="0070C0"/>
                </a:solidFill>
              </a:rPr>
              <a:t>(Università di Catania)</a:t>
            </a:r>
          </a:p>
          <a:p>
            <a:r>
              <a:rPr lang="it-IT" b="1" dirty="0" smtClean="0">
                <a:solidFill>
                  <a:srgbClr val="0070C0"/>
                </a:solidFill>
              </a:rPr>
              <a:t>Ferdinando Di Maggio </a:t>
            </a:r>
            <a:r>
              <a:rPr lang="it-IT" dirty="0" smtClean="0">
                <a:solidFill>
                  <a:srgbClr val="0070C0"/>
                </a:solidFill>
              </a:rPr>
              <a:t>(Università di Modena e Reggio Emilia)</a:t>
            </a:r>
          </a:p>
          <a:p>
            <a:r>
              <a:rPr lang="it-IT" b="1" dirty="0" smtClean="0">
                <a:solidFill>
                  <a:srgbClr val="0070C0"/>
                </a:solidFill>
              </a:rPr>
              <a:t>Susanna Eneberg </a:t>
            </a:r>
            <a:r>
              <a:rPr lang="it-IT" dirty="0" smtClean="0">
                <a:solidFill>
                  <a:srgbClr val="0070C0"/>
                </a:solidFill>
              </a:rPr>
              <a:t>(</a:t>
            </a:r>
            <a:r>
              <a:rPr lang="it-IT" dirty="0">
                <a:solidFill>
                  <a:srgbClr val="0070C0"/>
                </a:solidFill>
              </a:rPr>
              <a:t>Università di Roma Tor Vergata)</a:t>
            </a:r>
            <a:endParaRPr lang="it-IT" dirty="0" smtClean="0">
              <a:solidFill>
                <a:srgbClr val="0070C0"/>
              </a:solidFill>
            </a:endParaRPr>
          </a:p>
          <a:p>
            <a:r>
              <a:rPr lang="it-IT" b="1" dirty="0" smtClean="0">
                <a:solidFill>
                  <a:srgbClr val="0070C0"/>
                </a:solidFill>
              </a:rPr>
              <a:t>Elena Quagliato </a:t>
            </a:r>
            <a:r>
              <a:rPr lang="it-IT" dirty="0" smtClean="0">
                <a:solidFill>
                  <a:srgbClr val="0070C0"/>
                </a:solidFill>
              </a:rPr>
              <a:t>(Università di Padova)</a:t>
            </a:r>
          </a:p>
          <a:p>
            <a:r>
              <a:rPr lang="it-IT" b="1" dirty="0" smtClean="0">
                <a:solidFill>
                  <a:srgbClr val="0070C0"/>
                </a:solidFill>
              </a:rPr>
              <a:t>Tiziana Maccario </a:t>
            </a:r>
            <a:r>
              <a:rPr lang="it-IT" dirty="0" smtClean="0">
                <a:solidFill>
                  <a:srgbClr val="0070C0"/>
                </a:solidFill>
              </a:rPr>
              <a:t>(Università di Torino)</a:t>
            </a:r>
          </a:p>
          <a:p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539552" y="6356350"/>
            <a:ext cx="1368152" cy="365125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15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I Programmi</a:t>
            </a:r>
            <a:endParaRPr lang="it-IT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5220218"/>
              </p:ext>
            </p:extLst>
          </p:nvPr>
        </p:nvGraphicFramePr>
        <p:xfrm>
          <a:off x="457200" y="1052735"/>
          <a:ext cx="8229600" cy="5190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AHRQ - Agency for Healthcare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Quality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Jean Monnet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PostDoctoral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Fellowships - European University Institute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Cancer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: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Postdoctoral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Max Weber Fellowships - European University Institute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76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CCAMLR (Commission for the Conservation of Antarctic Marine Living Resources) Scientific Scholarship Scheme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NATO “Science for Peace and Security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64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ECNP - European College of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Neuropsychopharmacology</a:t>
                      </a: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Newton International Fellowships – The British Academy and the Royal Society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55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EMBO -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Molecular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Biology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Organization</a:t>
                      </a:r>
                    </a:p>
                    <a:p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NSERC - Natural Science and Engineering Research Council of Canada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EURIAS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–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for Advanced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Studies</a:t>
                      </a:r>
                      <a:endParaRPr lang="it-IT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OECD - Research Fellowships and Conference Sponsorship - Cooperative Research </a:t>
                      </a:r>
                      <a:r>
                        <a:rPr lang="en-US" sz="1400" b="1" dirty="0" err="1" smtClean="0">
                          <a:solidFill>
                            <a:srgbClr val="0070C0"/>
                          </a:solidFill>
                        </a:rPr>
                        <a:t>Programme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Fernand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Braudel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Senior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Fellowships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 -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European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University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Institute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Social Sciences and Humanities in Research Council of Canada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HFSP - Human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Frontier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Science Program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US Funding Opportunities [NIH, (ONR)] 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22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IBRO - International Brain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Research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Organization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Weizmann Institute of Science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154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ICGEB - International Center for Genetics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Engineering</a:t>
                      </a:r>
                      <a:r>
                        <a:rPr lang="it-IT" sz="1400" b="1" dirty="0" smtClean="0">
                          <a:solidFill>
                            <a:srgbClr val="0070C0"/>
                          </a:solidFill>
                        </a:rPr>
                        <a:t> and </a:t>
                      </a:r>
                      <a:r>
                        <a:rPr lang="it-IT" sz="1400" b="1" dirty="0" err="1" smtClean="0">
                          <a:solidFill>
                            <a:srgbClr val="0070C0"/>
                          </a:solidFill>
                        </a:rPr>
                        <a:t>Biotechnology</a:t>
                      </a:r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70C0"/>
                          </a:solidFill>
                        </a:rPr>
                        <a:t>World Anti-Doping Agency (WADA) </a:t>
                      </a:r>
                      <a:endParaRPr lang="it-IT" sz="1400" b="1" dirty="0" smtClean="0">
                        <a:solidFill>
                          <a:srgbClr val="0070C0"/>
                        </a:solidFill>
                      </a:endParaRPr>
                    </a:p>
                    <a:p>
                      <a:endParaRPr lang="it-IT" sz="1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>
          <a:xfrm>
            <a:off x="395536" y="6381328"/>
            <a:ext cx="1368152" cy="340147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13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Elementi critici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Parole chiave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Varietà dei programmi e dei bandi (con modalità di partecipazione e di gestione differenziate)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Eleggibilità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Riferimento </a:t>
            </a:r>
            <a:r>
              <a:rPr lang="it-IT" dirty="0">
                <a:solidFill>
                  <a:srgbClr val="0070C0"/>
                </a:solidFill>
              </a:rPr>
              <a:t>temporale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 Aggiornamento dei dati</a:t>
            </a:r>
            <a:endParaRPr lang="it-IT" dirty="0">
              <a:solidFill>
                <a:srgbClr val="0070C0"/>
              </a:solidFill>
            </a:endParaRPr>
          </a:p>
          <a:p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79512" y="6308725"/>
            <a:ext cx="1512168" cy="365125"/>
          </a:xfrm>
        </p:spPr>
        <p:txBody>
          <a:bodyPr/>
          <a:lstStyle/>
          <a:p>
            <a:pPr indent="271463"/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1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Conclusioni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Esistono tante opportunità interessanti ma non tutte sono adeguatamente conosciute…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Tipologie di finanziamenti molto varie (per eleggibilità, documentazione richiesta e percentuale di finanziamento)</a:t>
            </a:r>
          </a:p>
          <a:p>
            <a:r>
              <a:rPr lang="it-IT" smtClean="0">
                <a:solidFill>
                  <a:srgbClr val="0070C0"/>
                </a:solidFill>
              </a:rPr>
              <a:t>Il </a:t>
            </a:r>
            <a:r>
              <a:rPr lang="it-IT" dirty="0">
                <a:solidFill>
                  <a:srgbClr val="0070C0"/>
                </a:solidFill>
              </a:rPr>
              <a:t>confronto e lo scambio di informazioni tra i componenti del </a:t>
            </a:r>
            <a:r>
              <a:rPr lang="it-IT" dirty="0" smtClean="0">
                <a:solidFill>
                  <a:srgbClr val="0070C0"/>
                </a:solidFill>
              </a:rPr>
              <a:t>sottogruppo sono stati </a:t>
            </a:r>
            <a:r>
              <a:rPr lang="it-IT" smtClean="0">
                <a:solidFill>
                  <a:srgbClr val="0070C0"/>
                </a:solidFill>
              </a:rPr>
              <a:t>molto utili!</a:t>
            </a:r>
            <a:endParaRPr lang="it-IT" dirty="0">
              <a:solidFill>
                <a:srgbClr val="0070C0"/>
              </a:solidFill>
            </a:endParaRPr>
          </a:p>
          <a:p>
            <a:endParaRPr lang="it-IT" dirty="0" smtClean="0">
              <a:solidFill>
                <a:srgbClr val="0070C0"/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611560" y="6343154"/>
            <a:ext cx="1152128" cy="340147"/>
          </a:xfrm>
        </p:spPr>
        <p:txBody>
          <a:bodyPr/>
          <a:lstStyle/>
          <a:p>
            <a:r>
              <a:rPr lang="it-IT" sz="1400" b="1" dirty="0" smtClean="0">
                <a:solidFill>
                  <a:srgbClr val="0070C0"/>
                </a:solidFill>
              </a:rPr>
              <a:t>T. Caltabiano</a:t>
            </a:r>
            <a:endParaRPr lang="it-IT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2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307</Words>
  <Application>Microsoft Office PowerPoint</Application>
  <PresentationFormat>Presentazione su schermo (4:3)</PresentationFormat>
  <Paragraphs>46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6" baseType="lpstr">
      <vt:lpstr>Tema di Office</vt:lpstr>
      <vt:lpstr>   Gdl Attività finanziamenti extra H2020       Sotto gruppo C ‘Programmi e finanziamenti internazionali promossi da Agenzie e Centri di ricerca nazionali e internazionali’   Sotto-Gruppo Progetti UE e Internazionali del GDL Codau Ricerca</vt:lpstr>
      <vt:lpstr>I componenti del Sottogruppo C</vt:lpstr>
      <vt:lpstr>I Programmi</vt:lpstr>
      <vt:lpstr>Elementi critici</vt:lpstr>
      <vt:lpstr>Conclusioni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BORGIATTINO  BARBARA</dc:creator>
  <cp:lastModifiedBy>Delbello Adele</cp:lastModifiedBy>
  <cp:revision>21</cp:revision>
  <cp:lastPrinted>2017-05-19T12:44:38Z</cp:lastPrinted>
  <dcterms:created xsi:type="dcterms:W3CDTF">2017-03-17T14:34:45Z</dcterms:created>
  <dcterms:modified xsi:type="dcterms:W3CDTF">2017-05-19T13:02:21Z</dcterms:modified>
</cp:coreProperties>
</file>