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56" r:id="rId2"/>
    <p:sldId id="264" r:id="rId3"/>
    <p:sldId id="267" r:id="rId4"/>
    <p:sldId id="265" r:id="rId5"/>
    <p:sldId id="266" r:id="rId6"/>
    <p:sldId id="261" r:id="rId7"/>
    <p:sldId id="262" r:id="rId8"/>
    <p:sldId id="263" r:id="rId9"/>
    <p:sldId id="259" r:id="rId10"/>
    <p:sldId id="258" r:id="rId11"/>
    <p:sldId id="260" r:id="rId12"/>
  </p:sldIdLst>
  <p:sldSz cx="9144000" cy="6858000" type="screen4x3"/>
  <p:notesSz cx="6797675" cy="99266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AD6772-80BE-4FEF-8E05-E9CD50896A9A}" type="datetimeFigureOut">
              <a:rPr lang="it-IT" smtClean="0"/>
              <a:t>24/05/2017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F77207-C3C0-436C-A12B-A71BE6609CA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4748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F77207-C3C0-436C-A12B-A71BE6609CAF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7583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B07E7-ABAC-48A5-B31E-7FEF6BC2EA59}" type="datetime1">
              <a:rPr lang="it-IT" smtClean="0"/>
              <a:t>24/05/2017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E1FF4-7F25-4495-B250-5004AB3D9C1B}" type="datetime1">
              <a:rPr lang="it-IT" smtClean="0"/>
              <a:t>24/05/2017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0413F-8EB0-4930-9041-E76E0B44C973}" type="datetime1">
              <a:rPr lang="it-IT" smtClean="0"/>
              <a:t>24/05/2017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6B86-8566-4A36-9684-A4241A4059FA}" type="datetime1">
              <a:rPr lang="it-IT" smtClean="0"/>
              <a:t>24/05/2017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928DB-413E-4AD2-B587-537367301DE3}" type="datetime1">
              <a:rPr lang="it-IT" smtClean="0"/>
              <a:t>24/05/2017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CA565-5801-495D-A460-B99B0CF88888}" type="datetime1">
              <a:rPr lang="it-IT" smtClean="0"/>
              <a:t>24/05/2017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47484-4B75-4F9B-A8C2-D51983088822}" type="datetime1">
              <a:rPr lang="it-IT" smtClean="0"/>
              <a:t>24/05/2017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2F591-D312-4171-996C-75121A95846B}" type="datetime1">
              <a:rPr lang="it-IT" smtClean="0"/>
              <a:t>24/05/2017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E362-1D04-4748-9B90-6CFD9B057127}" type="datetime1">
              <a:rPr lang="it-IT" smtClean="0"/>
              <a:t>24/05/2017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292D8-903C-4F27-A8A6-A2E597B6CAF8}" type="datetime1">
              <a:rPr lang="it-IT" smtClean="0"/>
              <a:t>24/05/2017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3D364-2557-40E8-ABC6-032340B103EA}" type="datetime1">
              <a:rPr lang="it-IT" smtClean="0"/>
              <a:t>24/05/2017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BAB7E-648D-429A-B1BA-48B009481889}" type="datetime1">
              <a:rPr lang="it-IT" smtClean="0"/>
              <a:t>24/05/2017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raucci\Desktop\coda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0608"/>
            <a:ext cx="1654969" cy="5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0070C0"/>
                </a:solidFill>
              </a:rPr>
              <a:t>Le opportunità di finanziamento per le scienze socio-economiche</a:t>
            </a:r>
            <a:endParaRPr lang="it-IT" b="1" dirty="0">
              <a:solidFill>
                <a:srgbClr val="0070C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43608" y="4070066"/>
            <a:ext cx="7200800" cy="1944216"/>
          </a:xfrm>
        </p:spPr>
        <p:txBody>
          <a:bodyPr>
            <a:normAutofit fontScale="55000" lnSpcReduction="20000"/>
          </a:bodyPr>
          <a:lstStyle/>
          <a:p>
            <a:r>
              <a:rPr lang="it-IT" sz="5500" i="1" dirty="0" smtClean="0">
                <a:solidFill>
                  <a:srgbClr val="0070C0"/>
                </a:solidFill>
              </a:rPr>
              <a:t>Teresa Caltabiano</a:t>
            </a:r>
          </a:p>
          <a:p>
            <a:r>
              <a:rPr lang="it-IT" sz="5500" i="1" dirty="0" smtClean="0">
                <a:solidFill>
                  <a:srgbClr val="0070C0"/>
                </a:solidFill>
              </a:rPr>
              <a:t>Università degli Studi di Catania</a:t>
            </a:r>
            <a:endParaRPr lang="it-IT" sz="5500" i="1" dirty="0">
              <a:solidFill>
                <a:srgbClr val="0070C0"/>
              </a:solidFill>
            </a:endParaRPr>
          </a:p>
          <a:p>
            <a:endParaRPr lang="it-IT" sz="2200" dirty="0" smtClean="0">
              <a:solidFill>
                <a:schemeClr val="accent1"/>
              </a:solidFill>
            </a:endParaRPr>
          </a:p>
          <a:p>
            <a:endParaRPr lang="it-IT" sz="2200" dirty="0">
              <a:solidFill>
                <a:schemeClr val="accent1"/>
              </a:solidFill>
            </a:endParaRPr>
          </a:p>
          <a:p>
            <a:endParaRPr lang="it-IT" sz="2200" dirty="0" smtClean="0">
              <a:solidFill>
                <a:schemeClr val="accent1"/>
              </a:solidFill>
            </a:endParaRPr>
          </a:p>
          <a:p>
            <a:endParaRPr lang="it-IT" sz="2200" dirty="0" smtClean="0">
              <a:solidFill>
                <a:schemeClr val="accent1"/>
              </a:solidFill>
            </a:endParaRPr>
          </a:p>
          <a:p>
            <a:r>
              <a:rPr lang="it-IT" dirty="0" smtClean="0">
                <a:solidFill>
                  <a:srgbClr val="0070C0"/>
                </a:solidFill>
              </a:rPr>
              <a:t>Sotto-Gruppo </a:t>
            </a:r>
            <a:r>
              <a:rPr lang="it-IT" dirty="0">
                <a:solidFill>
                  <a:srgbClr val="0070C0"/>
                </a:solidFill>
              </a:rPr>
              <a:t>Progetti UE e Internazionali del GDL </a:t>
            </a:r>
            <a:r>
              <a:rPr lang="it-IT" dirty="0" err="1">
                <a:solidFill>
                  <a:srgbClr val="0070C0"/>
                </a:solidFill>
              </a:rPr>
              <a:t>Codau</a:t>
            </a:r>
            <a:r>
              <a:rPr lang="it-IT" dirty="0">
                <a:solidFill>
                  <a:srgbClr val="0070C0"/>
                </a:solidFill>
              </a:rPr>
              <a:t> Ricerca</a:t>
            </a:r>
          </a:p>
          <a:p>
            <a:endParaRPr lang="it-IT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63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>
                <a:solidFill>
                  <a:srgbClr val="0070C0"/>
                </a:solidFill>
              </a:rPr>
              <a:t>Lavori in corso e prospettive future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Stakeholder </a:t>
            </a:r>
            <a:r>
              <a:rPr lang="it-IT" dirty="0" err="1" smtClean="0">
                <a:solidFill>
                  <a:srgbClr val="0070C0"/>
                </a:solidFill>
              </a:rPr>
              <a:t>consultation</a:t>
            </a:r>
            <a:r>
              <a:rPr lang="it-IT" dirty="0" smtClean="0">
                <a:solidFill>
                  <a:srgbClr val="0070C0"/>
                </a:solidFill>
              </a:rPr>
              <a:t> – interim </a:t>
            </a:r>
            <a:r>
              <a:rPr lang="it-IT" dirty="0" err="1" smtClean="0">
                <a:solidFill>
                  <a:srgbClr val="0070C0"/>
                </a:solidFill>
              </a:rPr>
              <a:t>evaluation</a:t>
            </a:r>
            <a:r>
              <a:rPr lang="it-IT" dirty="0" smtClean="0">
                <a:solidFill>
                  <a:srgbClr val="0070C0"/>
                </a:solidFill>
              </a:rPr>
              <a:t> of </a:t>
            </a:r>
            <a:r>
              <a:rPr lang="it-IT" dirty="0" err="1" smtClean="0">
                <a:solidFill>
                  <a:srgbClr val="0070C0"/>
                </a:solidFill>
              </a:rPr>
              <a:t>Horizon</a:t>
            </a:r>
            <a:r>
              <a:rPr lang="it-IT" dirty="0" smtClean="0">
                <a:solidFill>
                  <a:srgbClr val="0070C0"/>
                </a:solidFill>
              </a:rPr>
              <a:t> 2020</a:t>
            </a:r>
          </a:p>
          <a:p>
            <a:r>
              <a:rPr lang="it-IT" dirty="0">
                <a:solidFill>
                  <a:srgbClr val="0070C0"/>
                </a:solidFill>
              </a:rPr>
              <a:t>Bandi </a:t>
            </a:r>
            <a:r>
              <a:rPr lang="it-IT" dirty="0" smtClean="0">
                <a:solidFill>
                  <a:srgbClr val="0070C0"/>
                </a:solidFill>
              </a:rPr>
              <a:t>2018-2020 del Programma </a:t>
            </a:r>
            <a:r>
              <a:rPr lang="it-IT" dirty="0" err="1" smtClean="0">
                <a:solidFill>
                  <a:srgbClr val="0070C0"/>
                </a:solidFill>
              </a:rPr>
              <a:t>Horizon</a:t>
            </a:r>
            <a:r>
              <a:rPr lang="it-IT" dirty="0" smtClean="0">
                <a:solidFill>
                  <a:srgbClr val="0070C0"/>
                </a:solidFill>
              </a:rPr>
              <a:t> 2020</a:t>
            </a:r>
            <a:endParaRPr lang="it-IT" dirty="0">
              <a:solidFill>
                <a:srgbClr val="0070C0"/>
              </a:solidFill>
            </a:endParaRPr>
          </a:p>
          <a:p>
            <a:r>
              <a:rPr lang="it-IT" dirty="0" err="1" smtClean="0">
                <a:solidFill>
                  <a:srgbClr val="0070C0"/>
                </a:solidFill>
              </a:rPr>
              <a:t>Assessment</a:t>
            </a:r>
            <a:r>
              <a:rPr lang="it-IT" dirty="0" smtClean="0">
                <a:solidFill>
                  <a:srgbClr val="0070C0"/>
                </a:solidFill>
              </a:rPr>
              <a:t> of H2020 </a:t>
            </a:r>
            <a:r>
              <a:rPr lang="it-IT" dirty="0" err="1" smtClean="0">
                <a:solidFill>
                  <a:srgbClr val="0070C0"/>
                </a:solidFill>
              </a:rPr>
              <a:t>implementation</a:t>
            </a:r>
            <a:r>
              <a:rPr lang="it-IT" dirty="0" smtClean="0">
                <a:solidFill>
                  <a:srgbClr val="0070C0"/>
                </a:solidFill>
              </a:rPr>
              <a:t> in </a:t>
            </a:r>
            <a:r>
              <a:rPr lang="it-IT" dirty="0" err="1" smtClean="0">
                <a:solidFill>
                  <a:srgbClr val="0070C0"/>
                </a:solidFill>
              </a:rPr>
              <a:t>view</a:t>
            </a:r>
            <a:r>
              <a:rPr lang="it-IT" dirty="0" smtClean="0">
                <a:solidFill>
                  <a:srgbClr val="0070C0"/>
                </a:solidFill>
              </a:rPr>
              <a:t> of </a:t>
            </a:r>
            <a:r>
              <a:rPr lang="it-IT" dirty="0" err="1" smtClean="0">
                <a:solidFill>
                  <a:srgbClr val="0070C0"/>
                </a:solidFill>
              </a:rPr>
              <a:t>its</a:t>
            </a:r>
            <a:r>
              <a:rPr lang="it-IT" dirty="0" smtClean="0">
                <a:solidFill>
                  <a:srgbClr val="0070C0"/>
                </a:solidFill>
              </a:rPr>
              <a:t> interim </a:t>
            </a:r>
            <a:r>
              <a:rPr lang="it-IT" dirty="0" err="1" smtClean="0">
                <a:solidFill>
                  <a:srgbClr val="0070C0"/>
                </a:solidFill>
              </a:rPr>
              <a:t>evaluation</a:t>
            </a:r>
            <a:r>
              <a:rPr lang="it-IT" dirty="0" smtClean="0">
                <a:solidFill>
                  <a:srgbClr val="0070C0"/>
                </a:solidFill>
              </a:rPr>
              <a:t> and the FP9 </a:t>
            </a:r>
            <a:r>
              <a:rPr lang="it-IT" dirty="0" err="1" smtClean="0">
                <a:solidFill>
                  <a:srgbClr val="0070C0"/>
                </a:solidFill>
              </a:rPr>
              <a:t>proposal</a:t>
            </a:r>
            <a:endParaRPr lang="it-IT" dirty="0" smtClean="0">
              <a:solidFill>
                <a:srgbClr val="0070C0"/>
              </a:solidFill>
            </a:endParaRPr>
          </a:p>
          <a:p>
            <a:r>
              <a:rPr lang="it-IT" dirty="0" smtClean="0">
                <a:solidFill>
                  <a:srgbClr val="0070C0"/>
                </a:solidFill>
              </a:rPr>
              <a:t>Position </a:t>
            </a:r>
            <a:r>
              <a:rPr lang="it-IT" dirty="0" err="1" smtClean="0">
                <a:solidFill>
                  <a:srgbClr val="0070C0"/>
                </a:solidFill>
              </a:rPr>
              <a:t>papers</a:t>
            </a:r>
            <a:endParaRPr lang="it-IT" dirty="0" smtClean="0">
              <a:solidFill>
                <a:srgbClr val="0070C0"/>
              </a:solidFill>
            </a:endParaRPr>
          </a:p>
          <a:p>
            <a:r>
              <a:rPr lang="it-IT" dirty="0" smtClean="0">
                <a:solidFill>
                  <a:srgbClr val="0070C0"/>
                </a:solidFill>
              </a:rPr>
              <a:t>Framework </a:t>
            </a:r>
            <a:r>
              <a:rPr lang="it-IT" dirty="0" err="1" smtClean="0">
                <a:solidFill>
                  <a:srgbClr val="0070C0"/>
                </a:solidFill>
              </a:rPr>
              <a:t>Programme</a:t>
            </a:r>
            <a:r>
              <a:rPr lang="it-IT" dirty="0" smtClean="0">
                <a:solidFill>
                  <a:srgbClr val="0070C0"/>
                </a:solidFill>
              </a:rPr>
              <a:t> 9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539552" y="6356350"/>
            <a:ext cx="1008112" cy="365125"/>
          </a:xfrm>
        </p:spPr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T. Caltabiano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308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0070C0"/>
                </a:solidFill>
              </a:rPr>
              <a:t>Conclusioni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en-US" sz="3400" i="1" dirty="0" smtClean="0">
              <a:solidFill>
                <a:srgbClr val="0070C0"/>
              </a:solidFill>
            </a:endParaRPr>
          </a:p>
          <a:p>
            <a:pPr marL="0" indent="0" algn="just">
              <a:buNone/>
            </a:pPr>
            <a:r>
              <a:rPr lang="en-US" sz="3400" i="1" dirty="0" err="1" smtClean="0">
                <a:solidFill>
                  <a:srgbClr val="0070C0"/>
                </a:solidFill>
              </a:rPr>
              <a:t>L’integrazione</a:t>
            </a:r>
            <a:r>
              <a:rPr lang="en-US" sz="3400" i="1" dirty="0" smtClean="0">
                <a:solidFill>
                  <a:srgbClr val="0070C0"/>
                </a:solidFill>
              </a:rPr>
              <a:t> </a:t>
            </a:r>
            <a:r>
              <a:rPr lang="en-US" sz="3400" i="1" dirty="0" err="1" smtClean="0">
                <a:solidFill>
                  <a:srgbClr val="0070C0"/>
                </a:solidFill>
              </a:rPr>
              <a:t>delle</a:t>
            </a:r>
            <a:r>
              <a:rPr lang="en-US" sz="3400" i="1" dirty="0" smtClean="0">
                <a:solidFill>
                  <a:srgbClr val="0070C0"/>
                </a:solidFill>
              </a:rPr>
              <a:t> </a:t>
            </a:r>
            <a:r>
              <a:rPr lang="en-US" sz="3400" i="1" dirty="0" err="1" smtClean="0">
                <a:solidFill>
                  <a:srgbClr val="0070C0"/>
                </a:solidFill>
              </a:rPr>
              <a:t>scienze</a:t>
            </a:r>
            <a:r>
              <a:rPr lang="en-US" sz="3400" i="1" dirty="0" smtClean="0">
                <a:solidFill>
                  <a:srgbClr val="0070C0"/>
                </a:solidFill>
              </a:rPr>
              <a:t> socio-</a:t>
            </a:r>
            <a:r>
              <a:rPr lang="en-US" sz="3400" i="1" dirty="0" err="1" smtClean="0">
                <a:solidFill>
                  <a:srgbClr val="0070C0"/>
                </a:solidFill>
              </a:rPr>
              <a:t>economiche</a:t>
            </a:r>
            <a:r>
              <a:rPr lang="en-US" sz="3400" i="1" dirty="0" smtClean="0">
                <a:solidFill>
                  <a:srgbClr val="0070C0"/>
                </a:solidFill>
              </a:rPr>
              <a:t> </a:t>
            </a:r>
            <a:r>
              <a:rPr lang="en-US" sz="3400" i="1" dirty="0" err="1" smtClean="0">
                <a:solidFill>
                  <a:srgbClr val="0070C0"/>
                </a:solidFill>
              </a:rPr>
              <a:t>nei</a:t>
            </a:r>
            <a:r>
              <a:rPr lang="en-US" sz="3400" i="1" dirty="0" smtClean="0">
                <a:solidFill>
                  <a:srgbClr val="0070C0"/>
                </a:solidFill>
              </a:rPr>
              <a:t> </a:t>
            </a:r>
            <a:r>
              <a:rPr lang="en-US" sz="3400" i="1" dirty="0" err="1" smtClean="0">
                <a:solidFill>
                  <a:srgbClr val="0070C0"/>
                </a:solidFill>
              </a:rPr>
              <a:t>Programmi</a:t>
            </a:r>
            <a:r>
              <a:rPr lang="en-US" sz="3400" i="1" dirty="0" smtClean="0">
                <a:solidFill>
                  <a:srgbClr val="0070C0"/>
                </a:solidFill>
              </a:rPr>
              <a:t> </a:t>
            </a:r>
            <a:r>
              <a:rPr lang="en-US" sz="3400" i="1" dirty="0" err="1" smtClean="0">
                <a:solidFill>
                  <a:srgbClr val="0070C0"/>
                </a:solidFill>
              </a:rPr>
              <a:t>Quadro</a:t>
            </a:r>
            <a:r>
              <a:rPr lang="en-US" sz="3400" i="1" dirty="0" smtClean="0">
                <a:solidFill>
                  <a:srgbClr val="0070C0"/>
                </a:solidFill>
              </a:rPr>
              <a:t> </a:t>
            </a:r>
            <a:r>
              <a:rPr lang="en-US" sz="3400" i="1" dirty="0" err="1" smtClean="0">
                <a:solidFill>
                  <a:srgbClr val="0070C0"/>
                </a:solidFill>
              </a:rPr>
              <a:t>dell’UE</a:t>
            </a:r>
            <a:r>
              <a:rPr lang="en-US" sz="3400" i="1" dirty="0" smtClean="0">
                <a:solidFill>
                  <a:srgbClr val="0070C0"/>
                </a:solidFill>
              </a:rPr>
              <a:t> </a:t>
            </a:r>
            <a:r>
              <a:rPr lang="en-US" sz="3400" i="1" dirty="0" err="1" smtClean="0">
                <a:solidFill>
                  <a:srgbClr val="0070C0"/>
                </a:solidFill>
              </a:rPr>
              <a:t>rappresenta</a:t>
            </a:r>
            <a:r>
              <a:rPr lang="en-US" sz="3400" i="1" dirty="0" smtClean="0">
                <a:solidFill>
                  <a:srgbClr val="0070C0"/>
                </a:solidFill>
              </a:rPr>
              <a:t> </a:t>
            </a:r>
            <a:r>
              <a:rPr lang="en-US" sz="3400" i="1" dirty="0" err="1" smtClean="0">
                <a:solidFill>
                  <a:srgbClr val="0070C0"/>
                </a:solidFill>
              </a:rPr>
              <a:t>una</a:t>
            </a:r>
            <a:r>
              <a:rPr lang="en-US" sz="3400" i="1" dirty="0" smtClean="0">
                <a:solidFill>
                  <a:srgbClr val="0070C0"/>
                </a:solidFill>
              </a:rPr>
              <a:t> </a:t>
            </a:r>
            <a:r>
              <a:rPr lang="en-US" sz="3400" i="1" dirty="0" err="1" smtClean="0">
                <a:solidFill>
                  <a:srgbClr val="0070C0"/>
                </a:solidFill>
              </a:rPr>
              <a:t>sfida</a:t>
            </a:r>
            <a:r>
              <a:rPr lang="en-US" sz="3400" i="1" dirty="0" smtClean="0">
                <a:solidFill>
                  <a:srgbClr val="0070C0"/>
                </a:solidFill>
              </a:rPr>
              <a:t> per </a:t>
            </a:r>
            <a:r>
              <a:rPr lang="en-US" sz="3400" i="1" dirty="0" err="1" smtClean="0">
                <a:solidFill>
                  <a:srgbClr val="0070C0"/>
                </a:solidFill>
              </a:rPr>
              <a:t>i</a:t>
            </a:r>
            <a:r>
              <a:rPr lang="en-US" sz="3400" i="1" dirty="0" smtClean="0">
                <a:solidFill>
                  <a:srgbClr val="0070C0"/>
                </a:solidFill>
              </a:rPr>
              <a:t> </a:t>
            </a:r>
            <a:r>
              <a:rPr lang="en-US" sz="3400" i="1" dirty="0" err="1" smtClean="0">
                <a:solidFill>
                  <a:srgbClr val="0070C0"/>
                </a:solidFill>
              </a:rPr>
              <a:t>docenti</a:t>
            </a:r>
            <a:r>
              <a:rPr lang="en-US" sz="3400" i="1" dirty="0" smtClean="0">
                <a:solidFill>
                  <a:srgbClr val="0070C0"/>
                </a:solidFill>
              </a:rPr>
              <a:t> e per </a:t>
            </a:r>
            <a:r>
              <a:rPr lang="en-US" sz="3400" i="1" dirty="0" err="1" smtClean="0">
                <a:solidFill>
                  <a:srgbClr val="0070C0"/>
                </a:solidFill>
              </a:rPr>
              <a:t>gli</a:t>
            </a:r>
            <a:r>
              <a:rPr lang="en-US" sz="3400" i="1" dirty="0" smtClean="0">
                <a:solidFill>
                  <a:srgbClr val="0070C0"/>
                </a:solidFill>
              </a:rPr>
              <a:t> </a:t>
            </a:r>
            <a:r>
              <a:rPr lang="en-US" sz="3400" i="1" dirty="0" err="1" smtClean="0">
                <a:solidFill>
                  <a:srgbClr val="0070C0"/>
                </a:solidFill>
              </a:rPr>
              <a:t>Uffici</a:t>
            </a:r>
            <a:r>
              <a:rPr lang="en-US" sz="3400" i="1" dirty="0" smtClean="0">
                <a:solidFill>
                  <a:srgbClr val="0070C0"/>
                </a:solidFill>
              </a:rPr>
              <a:t> Ricerca ma </a:t>
            </a:r>
            <a:r>
              <a:rPr lang="en-US" sz="3400" i="1" dirty="0" err="1" smtClean="0">
                <a:solidFill>
                  <a:srgbClr val="0070C0"/>
                </a:solidFill>
              </a:rPr>
              <a:t>offre</a:t>
            </a:r>
            <a:r>
              <a:rPr lang="en-US" sz="3400" i="1" dirty="0" smtClean="0">
                <a:solidFill>
                  <a:srgbClr val="0070C0"/>
                </a:solidFill>
              </a:rPr>
              <a:t> </a:t>
            </a:r>
            <a:r>
              <a:rPr lang="en-US" sz="3400" i="1" dirty="0" err="1" smtClean="0">
                <a:solidFill>
                  <a:srgbClr val="0070C0"/>
                </a:solidFill>
              </a:rPr>
              <a:t>anche</a:t>
            </a:r>
            <a:r>
              <a:rPr lang="en-US" sz="3400" i="1" dirty="0" smtClean="0">
                <a:solidFill>
                  <a:srgbClr val="0070C0"/>
                </a:solidFill>
              </a:rPr>
              <a:t> </a:t>
            </a:r>
            <a:r>
              <a:rPr lang="en-US" sz="3400" i="1" dirty="0" err="1" smtClean="0">
                <a:solidFill>
                  <a:srgbClr val="0070C0"/>
                </a:solidFill>
              </a:rPr>
              <a:t>interessanti</a:t>
            </a:r>
            <a:r>
              <a:rPr lang="en-US" sz="3400" i="1" dirty="0" smtClean="0">
                <a:solidFill>
                  <a:srgbClr val="0070C0"/>
                </a:solidFill>
              </a:rPr>
              <a:t> </a:t>
            </a:r>
            <a:r>
              <a:rPr lang="en-US" sz="3400" i="1" dirty="0" err="1" smtClean="0">
                <a:solidFill>
                  <a:srgbClr val="0070C0"/>
                </a:solidFill>
              </a:rPr>
              <a:t>opportunità</a:t>
            </a:r>
            <a:r>
              <a:rPr lang="en-US" sz="3400" i="1" dirty="0" smtClean="0">
                <a:solidFill>
                  <a:srgbClr val="0070C0"/>
                </a:solidFill>
              </a:rPr>
              <a:t>….</a:t>
            </a:r>
            <a:endParaRPr lang="it-IT" sz="3400" i="1" dirty="0">
              <a:solidFill>
                <a:srgbClr val="0070C0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539552" y="6356350"/>
            <a:ext cx="1008112" cy="365125"/>
          </a:xfrm>
        </p:spPr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T. Caltabiano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8931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Le SSH nei Programmi Quadro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 smtClean="0">
                <a:solidFill>
                  <a:srgbClr val="0070C0"/>
                </a:solidFill>
              </a:rPr>
              <a:t>VII PQ: ‘</a:t>
            </a:r>
            <a:r>
              <a:rPr lang="it-IT" dirty="0" err="1" smtClean="0">
                <a:solidFill>
                  <a:srgbClr val="0070C0"/>
                </a:solidFill>
              </a:rPr>
              <a:t>Socio-economic</a:t>
            </a:r>
            <a:r>
              <a:rPr lang="it-IT" dirty="0" smtClean="0">
                <a:solidFill>
                  <a:srgbClr val="0070C0"/>
                </a:solidFill>
              </a:rPr>
              <a:t> </a:t>
            </a:r>
            <a:r>
              <a:rPr lang="it-IT" dirty="0" err="1" smtClean="0">
                <a:solidFill>
                  <a:srgbClr val="0070C0"/>
                </a:solidFill>
              </a:rPr>
              <a:t>Sciences</a:t>
            </a:r>
            <a:r>
              <a:rPr lang="it-IT" dirty="0" smtClean="0">
                <a:solidFill>
                  <a:srgbClr val="0070C0"/>
                </a:solidFill>
              </a:rPr>
              <a:t> and </a:t>
            </a:r>
            <a:r>
              <a:rPr lang="it-IT" dirty="0" err="1" smtClean="0">
                <a:solidFill>
                  <a:srgbClr val="0070C0"/>
                </a:solidFill>
              </a:rPr>
              <a:t>Humanities</a:t>
            </a:r>
            <a:r>
              <a:rPr lang="it-IT" dirty="0" smtClean="0">
                <a:solidFill>
                  <a:srgbClr val="0070C0"/>
                </a:solidFill>
              </a:rPr>
              <a:t>’</a:t>
            </a:r>
          </a:p>
          <a:p>
            <a:pPr marL="0" indent="0">
              <a:buNone/>
            </a:pPr>
            <a:r>
              <a:rPr lang="it-IT" dirty="0" err="1" smtClean="0">
                <a:solidFill>
                  <a:srgbClr val="0070C0"/>
                </a:solidFill>
              </a:rPr>
              <a:t>Horizon</a:t>
            </a:r>
            <a:r>
              <a:rPr lang="it-IT" dirty="0" smtClean="0">
                <a:solidFill>
                  <a:srgbClr val="0070C0"/>
                </a:solidFill>
              </a:rPr>
              <a:t> 2020: 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Le scienze sociali e umanistiche (SSH) sono integrate in ciascuna delle priorità del programma e dei suoi obiettivi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‘</a:t>
            </a:r>
            <a:r>
              <a:rPr lang="it-IT" dirty="0" err="1" smtClean="0">
                <a:solidFill>
                  <a:srgbClr val="0070C0"/>
                </a:solidFill>
              </a:rPr>
              <a:t>relevant</a:t>
            </a:r>
            <a:r>
              <a:rPr lang="it-IT" dirty="0" smtClean="0">
                <a:solidFill>
                  <a:srgbClr val="0070C0"/>
                </a:solidFill>
              </a:rPr>
              <a:t>’ and ‘</a:t>
            </a:r>
            <a:r>
              <a:rPr lang="it-IT" dirty="0" err="1" smtClean="0">
                <a:solidFill>
                  <a:srgbClr val="0070C0"/>
                </a:solidFill>
              </a:rPr>
              <a:t>dedicated</a:t>
            </a:r>
            <a:r>
              <a:rPr lang="it-IT" dirty="0" smtClean="0">
                <a:solidFill>
                  <a:srgbClr val="0070C0"/>
                </a:solidFill>
              </a:rPr>
              <a:t>’ </a:t>
            </a:r>
            <a:r>
              <a:rPr lang="it-IT" dirty="0" err="1" smtClean="0">
                <a:solidFill>
                  <a:srgbClr val="0070C0"/>
                </a:solidFill>
              </a:rPr>
              <a:t>calls</a:t>
            </a:r>
            <a:endParaRPr lang="it-IT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it-IT" dirty="0" smtClean="0">
              <a:solidFill>
                <a:srgbClr val="0070C0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23528" y="6356350"/>
            <a:ext cx="5696272" cy="365125"/>
          </a:xfrm>
        </p:spPr>
        <p:txBody>
          <a:bodyPr/>
          <a:lstStyle/>
          <a:p>
            <a:pPr algn="l"/>
            <a:r>
              <a:rPr lang="it-IT" dirty="0" smtClean="0">
                <a:solidFill>
                  <a:srgbClr val="0070C0"/>
                </a:solidFill>
              </a:rPr>
              <a:t>T. Caltabiano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449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0070C0"/>
                </a:solidFill>
              </a:rPr>
              <a:t>Obiettivi integrazione SSH in </a:t>
            </a:r>
            <a:r>
              <a:rPr lang="it-IT" dirty="0" err="1" smtClean="0">
                <a:solidFill>
                  <a:srgbClr val="0070C0"/>
                </a:solidFill>
              </a:rPr>
              <a:t>Horizon</a:t>
            </a:r>
            <a:r>
              <a:rPr lang="it-IT" dirty="0" smtClean="0">
                <a:solidFill>
                  <a:srgbClr val="0070C0"/>
                </a:solidFill>
              </a:rPr>
              <a:t> 2020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>
                <a:solidFill>
                  <a:srgbClr val="0070C0"/>
                </a:solidFill>
              </a:rPr>
              <a:t>Far sì che i risultati della ricerca possano contribuire, sempre di più, a dare una risposta alle sfide della società europea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Massimizzare l’impatto della ricerca per collegare i risultati della creatività dei ricercatori al resto della società (cittadini, società civile e altri </a:t>
            </a:r>
            <a:r>
              <a:rPr lang="it-IT" dirty="0" err="1" smtClean="0">
                <a:solidFill>
                  <a:srgbClr val="0070C0"/>
                </a:solidFill>
              </a:rPr>
              <a:t>stakeholders</a:t>
            </a:r>
            <a:r>
              <a:rPr lang="it-IT" dirty="0" smtClean="0">
                <a:solidFill>
                  <a:srgbClr val="0070C0"/>
                </a:solidFill>
              </a:rPr>
              <a:t>)</a:t>
            </a:r>
            <a:r>
              <a:rPr lang="it-IT" dirty="0">
                <a:solidFill>
                  <a:srgbClr val="0070C0"/>
                </a:solidFill>
              </a:rPr>
              <a:t> </a:t>
            </a:r>
            <a:endParaRPr lang="it-IT" dirty="0" smtClean="0">
              <a:solidFill>
                <a:srgbClr val="0070C0"/>
              </a:solidFill>
            </a:endParaRPr>
          </a:p>
          <a:p>
            <a:r>
              <a:rPr lang="it-IT" dirty="0" smtClean="0">
                <a:solidFill>
                  <a:srgbClr val="0070C0"/>
                </a:solidFill>
              </a:rPr>
              <a:t>Rendere </a:t>
            </a:r>
            <a:r>
              <a:rPr lang="it-IT" dirty="0">
                <a:solidFill>
                  <a:srgbClr val="0070C0"/>
                </a:solidFill>
              </a:rPr>
              <a:t>i risultati della ricerca scientifica più ‘</a:t>
            </a:r>
            <a:r>
              <a:rPr lang="it-IT" dirty="0" err="1">
                <a:solidFill>
                  <a:srgbClr val="0070C0"/>
                </a:solidFill>
              </a:rPr>
              <a:t>user-friendly</a:t>
            </a:r>
            <a:r>
              <a:rPr lang="it-IT" dirty="0">
                <a:solidFill>
                  <a:srgbClr val="0070C0"/>
                </a:solidFill>
              </a:rPr>
              <a:t>’</a:t>
            </a:r>
          </a:p>
          <a:p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624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0070C0"/>
                </a:solidFill>
              </a:rPr>
              <a:t>Integrazione delle SSH in </a:t>
            </a:r>
            <a:r>
              <a:rPr lang="it-IT" dirty="0" err="1" smtClean="0">
                <a:solidFill>
                  <a:srgbClr val="0070C0"/>
                </a:solidFill>
              </a:rPr>
              <a:t>Horizon</a:t>
            </a:r>
            <a:r>
              <a:rPr lang="it-IT" dirty="0" smtClean="0">
                <a:solidFill>
                  <a:srgbClr val="0070C0"/>
                </a:solidFill>
              </a:rPr>
              <a:t> 2020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>
                <a:solidFill>
                  <a:srgbClr val="0070C0"/>
                </a:solidFill>
              </a:rPr>
              <a:t>Inserimento degli aspetti SSH al momento della definizione dei temi che verranno finanziati nel programma e dei work </a:t>
            </a:r>
            <a:r>
              <a:rPr lang="it-IT" dirty="0" err="1" smtClean="0">
                <a:solidFill>
                  <a:srgbClr val="0070C0"/>
                </a:solidFill>
              </a:rPr>
              <a:t>programme</a:t>
            </a:r>
            <a:r>
              <a:rPr lang="it-IT" dirty="0" smtClean="0">
                <a:solidFill>
                  <a:srgbClr val="0070C0"/>
                </a:solidFill>
              </a:rPr>
              <a:t> 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Integrazioni delle conoscenze SSH in tutte le parti della proposta progettuale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Previsione delle competenze SSH nei panel di esperti per identificare e valutare gli aspetti socio economici</a:t>
            </a:r>
          </a:p>
          <a:p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T. Caltabiano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283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 dirty="0">
              <a:solidFill>
                <a:srgbClr val="0070C0"/>
              </a:solidFill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T. Caltabiano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65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800" dirty="0" err="1" smtClean="0">
                <a:solidFill>
                  <a:srgbClr val="0070C0"/>
                </a:solidFill>
              </a:rPr>
              <a:t>Monitoring</a:t>
            </a:r>
            <a:r>
              <a:rPr lang="it-IT" sz="3800" dirty="0" smtClean="0">
                <a:solidFill>
                  <a:srgbClr val="0070C0"/>
                </a:solidFill>
              </a:rPr>
              <a:t> on SSH </a:t>
            </a:r>
            <a:r>
              <a:rPr lang="it-IT" sz="3800" dirty="0" err="1" smtClean="0">
                <a:solidFill>
                  <a:srgbClr val="0070C0"/>
                </a:solidFill>
              </a:rPr>
              <a:t>flagged</a:t>
            </a:r>
            <a:r>
              <a:rPr lang="it-IT" sz="3800" dirty="0" smtClean="0">
                <a:solidFill>
                  <a:srgbClr val="0070C0"/>
                </a:solidFill>
              </a:rPr>
              <a:t> </a:t>
            </a:r>
            <a:r>
              <a:rPr lang="it-IT" sz="3800" dirty="0" err="1" smtClean="0">
                <a:solidFill>
                  <a:srgbClr val="0070C0"/>
                </a:solidFill>
              </a:rPr>
              <a:t>calls</a:t>
            </a:r>
            <a:r>
              <a:rPr lang="it-IT" sz="3800" dirty="0" smtClean="0">
                <a:solidFill>
                  <a:srgbClr val="0070C0"/>
                </a:solidFill>
              </a:rPr>
              <a:t> (2015)</a:t>
            </a:r>
            <a:endParaRPr lang="it-IT" sz="3800" dirty="0">
              <a:solidFill>
                <a:srgbClr val="0070C0"/>
              </a:solidFill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440436"/>
            <a:ext cx="4544188" cy="4708525"/>
          </a:xfr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683568" y="6356350"/>
            <a:ext cx="1008112" cy="365125"/>
          </a:xfrm>
        </p:spPr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T. Caltabiano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4553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Budget SSH </a:t>
            </a:r>
            <a:r>
              <a:rPr lang="en-US" smtClean="0">
                <a:solidFill>
                  <a:srgbClr val="0070C0"/>
                </a:solidFill>
              </a:rPr>
              <a:t>alle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rgbClr val="0070C0"/>
                </a:solidFill>
              </a:rPr>
              <a:t>flagged calls e </a:t>
            </a:r>
            <a:r>
              <a:rPr lang="en-US" dirty="0" err="1" smtClean="0">
                <a:solidFill>
                  <a:srgbClr val="0070C0"/>
                </a:solidFill>
              </a:rPr>
              <a:t>ai</a:t>
            </a:r>
            <a:r>
              <a:rPr lang="en-US" dirty="0" smtClean="0">
                <a:solidFill>
                  <a:srgbClr val="0070C0"/>
                </a:solidFill>
              </a:rPr>
              <a:t> partners SSH </a:t>
            </a:r>
            <a:r>
              <a:rPr lang="en-US" dirty="0">
                <a:solidFill>
                  <a:srgbClr val="0070C0"/>
                </a:solidFill>
              </a:rPr>
              <a:t>(2015)</a:t>
            </a:r>
            <a:endParaRPr lang="it-IT" dirty="0">
              <a:solidFill>
                <a:srgbClr val="0070C0"/>
              </a:solidFill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30" y="1600200"/>
            <a:ext cx="7245539" cy="4525963"/>
          </a:xfr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949230" y="6356350"/>
            <a:ext cx="1102490" cy="365125"/>
          </a:xfrm>
        </p:spPr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T. Caltabiano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454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 smtClean="0">
                <a:solidFill>
                  <a:srgbClr val="0070C0"/>
                </a:solidFill>
              </a:rPr>
              <a:t>Budget </a:t>
            </a:r>
            <a:r>
              <a:rPr lang="en-US" sz="3800" dirty="0" err="1" smtClean="0">
                <a:solidFill>
                  <a:srgbClr val="0070C0"/>
                </a:solidFill>
              </a:rPr>
              <a:t>nelle</a:t>
            </a:r>
            <a:r>
              <a:rPr lang="en-US" sz="3800" dirty="0" smtClean="0">
                <a:solidFill>
                  <a:srgbClr val="0070C0"/>
                </a:solidFill>
              </a:rPr>
              <a:t> calls </a:t>
            </a:r>
            <a:r>
              <a:rPr lang="en-US" sz="3800" dirty="0">
                <a:solidFill>
                  <a:srgbClr val="0070C0"/>
                </a:solidFill>
              </a:rPr>
              <a:t>(2015)</a:t>
            </a:r>
            <a:endParaRPr lang="it-IT" sz="3800" dirty="0">
              <a:solidFill>
                <a:srgbClr val="0070C0"/>
              </a:solidFill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72" y="1600200"/>
            <a:ext cx="7592655" cy="4525963"/>
          </a:xfrm>
        </p:spPr>
      </p:pic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1008112" cy="365125"/>
          </a:xfrm>
        </p:spPr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T. Caltabiano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385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>
                <a:solidFill>
                  <a:srgbClr val="0070C0"/>
                </a:solidFill>
              </a:rPr>
              <a:t>L’esperienza del DISUM UNICT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Scheda S.A.R.A.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Formazione 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Internazionalizzazione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Networking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Interdisciplinarietà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Multidisciplinarietà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Ufficio Ricerca del DISUM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539552" y="6356350"/>
            <a:ext cx="1008112" cy="365125"/>
          </a:xfrm>
        </p:spPr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T. Caltabiano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888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333</Words>
  <Application>Microsoft Office PowerPoint</Application>
  <PresentationFormat>Presentazione su schermo (4:3)</PresentationFormat>
  <Paragraphs>62</Paragraphs>
  <Slides>11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4" baseType="lpstr">
      <vt:lpstr>Arial</vt:lpstr>
      <vt:lpstr>Calibri</vt:lpstr>
      <vt:lpstr>Tema di Office</vt:lpstr>
      <vt:lpstr>Le opportunità di finanziamento per le scienze socio-economiche</vt:lpstr>
      <vt:lpstr>Le SSH nei Programmi Quadro</vt:lpstr>
      <vt:lpstr>Obiettivi integrazione SSH in Horizon 2020</vt:lpstr>
      <vt:lpstr>Integrazione delle SSH in Horizon 2020</vt:lpstr>
      <vt:lpstr>Presentazione standard di PowerPoint</vt:lpstr>
      <vt:lpstr>Monitoring on SSH flagged calls (2015)</vt:lpstr>
      <vt:lpstr>Budget SSH alle flagged calls e ai partners SSH (2015)</vt:lpstr>
      <vt:lpstr>Budget nelle calls (2015)</vt:lpstr>
      <vt:lpstr>L’esperienza del DISUM UNICT</vt:lpstr>
      <vt:lpstr>Lavori in corso e prospettive future</vt:lpstr>
      <vt:lpstr>Conclusioni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BORGIATTINO  BARBARA</dc:creator>
  <cp:lastModifiedBy>Annalisa</cp:lastModifiedBy>
  <cp:revision>21</cp:revision>
  <cp:lastPrinted>2017-05-23T11:18:16Z</cp:lastPrinted>
  <dcterms:created xsi:type="dcterms:W3CDTF">2017-03-17T14:34:45Z</dcterms:created>
  <dcterms:modified xsi:type="dcterms:W3CDTF">2017-05-24T11:24:46Z</dcterms:modified>
</cp:coreProperties>
</file>