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2"/>
  </p:notesMasterIdLst>
  <p:sldIdLst>
    <p:sldId id="256" r:id="rId2"/>
    <p:sldId id="267" r:id="rId3"/>
    <p:sldId id="264" r:id="rId4"/>
    <p:sldId id="257" r:id="rId5"/>
    <p:sldId id="258" r:id="rId6"/>
    <p:sldId id="269" r:id="rId7"/>
    <p:sldId id="261" r:id="rId8"/>
    <p:sldId id="265" r:id="rId9"/>
    <p:sldId id="260" r:id="rId10"/>
    <p:sldId id="268" r:id="rId11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404B28-4CAA-49B2-BD70-E9DBC4410BDE}" type="datetimeFigureOut">
              <a:rPr lang="it-IT" smtClean="0"/>
              <a:t>18/05/2017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FC38C8-B480-447C-B30A-476A2E44DB2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679272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FC38C8-B480-447C-B30A-476A2E44DB25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768384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FC38C8-B480-447C-B30A-476A2E44DB25}" type="slidenum">
              <a:rPr lang="it-IT" smtClean="0"/>
              <a:t>10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768384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FC38C8-B480-447C-B30A-476A2E44DB25}" type="slidenum">
              <a:rPr lang="it-IT" smtClean="0"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768384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FC38C8-B480-447C-B30A-476A2E44DB25}" type="slidenum">
              <a:rPr lang="it-IT" smtClean="0"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768384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FC38C8-B480-447C-B30A-476A2E44DB25}" type="slidenum">
              <a:rPr lang="it-IT" smtClean="0"/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768384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FC38C8-B480-447C-B30A-476A2E44DB25}" type="slidenum">
              <a:rPr lang="it-IT" smtClean="0"/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768384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FC38C8-B480-447C-B30A-476A2E44DB25}" type="slidenum">
              <a:rPr lang="it-IT" smtClean="0"/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768384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COME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FC38C8-B480-447C-B30A-476A2E44DB25}" type="slidenum">
              <a:rPr lang="it-IT" smtClean="0"/>
              <a:t>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768384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COME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FC38C8-B480-447C-B30A-476A2E44DB25}" type="slidenum">
              <a:rPr lang="it-IT" smtClean="0"/>
              <a:t>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7683841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 smtClean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FC38C8-B480-447C-B30A-476A2E44DB25}" type="slidenum">
              <a:rPr lang="it-IT" smtClean="0"/>
              <a:t>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768384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DAA25-ABFD-432A-8D88-33AA1F8C346F}" type="datetime1">
              <a:rPr lang="it-IT" smtClean="0"/>
              <a:t>18/05/2017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Barbara Vianello - Servizio Ricerca Internazionale, barbara.vianello@unipd.it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20390-9307-47EC-B001-D403EA96879F}" type="datetime1">
              <a:rPr lang="it-IT" smtClean="0"/>
              <a:t>18/05/2017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Barbara Vianello - Servizio Ricerca Internazionale, barbara.vianello@unipd.it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26CBC-A807-4299-B0BF-525453968788}" type="datetime1">
              <a:rPr lang="it-IT" smtClean="0"/>
              <a:t>18/05/2017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Barbara Vianello - Servizio Ricerca Internazionale, barbara.vianello@unipd.it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2DECD-FDBE-49BB-92E7-04ADFB9CBF35}" type="datetime1">
              <a:rPr lang="it-IT" smtClean="0"/>
              <a:t>18/05/2017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Barbara Vianello - Servizio Ricerca Internazionale, barbara.vianello@unipd.it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F30C4-5A30-45CE-9BF3-ABBC99E6A92A}" type="datetime1">
              <a:rPr lang="it-IT" smtClean="0"/>
              <a:t>18/05/2017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Barbara Vianello - Servizio Ricerca Internazionale, barbara.vianello@unipd.it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ECFA4-1E7C-4652-9D9A-C43FCDDA28C3}" type="datetime1">
              <a:rPr lang="it-IT" smtClean="0"/>
              <a:t>18/05/2017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Barbara Vianello - Servizio Ricerca Internazionale, barbara.vianello@unipd.it</a:t>
            </a: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5AE8E-4282-4708-9CB6-5FDB5EC81EBF}" type="datetime1">
              <a:rPr lang="it-IT" smtClean="0"/>
              <a:t>18/05/2017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Barbara Vianello - Servizio Ricerca Internazionale, barbara.vianello@unipd.it</a:t>
            </a:r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3822E-4145-4E22-9D9E-12C230B47CE0}" type="datetime1">
              <a:rPr lang="it-IT" smtClean="0"/>
              <a:t>18/05/2017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Barbara Vianello - Servizio Ricerca Internazionale, barbara.vianello@unipd.it</a:t>
            </a: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3C139-5BDF-40D1-9D14-BEB5DC362D02}" type="datetime1">
              <a:rPr lang="it-IT" smtClean="0"/>
              <a:t>18/05/2017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Barbara Vianello - Servizio Ricerca Internazionale, barbara.vianello@unipd.it</a:t>
            </a:r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38BE28-AE08-4A3D-8F2C-BD0C8CB1B025}" type="datetime1">
              <a:rPr lang="it-IT" smtClean="0"/>
              <a:t>18/05/2017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Barbara Vianello - Servizio Ricerca Internazionale, barbara.vianello@unipd.it</a:t>
            </a: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ADF08-DDD3-4A33-8015-E63A009B293B}" type="datetime1">
              <a:rPr lang="it-IT" smtClean="0"/>
              <a:t>18/05/2017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Barbara Vianello - Servizio Ricerca Internazionale, barbara.vianello@unipd.it</a:t>
            </a: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F0530F-44F9-4A1B-9D67-8A338E7929F9}" type="datetime1">
              <a:rPr lang="it-IT" smtClean="0"/>
              <a:t>18/05/2017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it-IT" smtClean="0"/>
              <a:t>Barbara Vianello - Servizio Ricerca Internazionale, barbara.vianello@unipd.it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26" Type="http://schemas.openxmlformats.org/officeDocument/2006/relationships/image" Target="../media/image25.png"/><Relationship Id="rId3" Type="http://schemas.openxmlformats.org/officeDocument/2006/relationships/image" Target="../media/image1.png"/><Relationship Id="rId21" Type="http://schemas.openxmlformats.org/officeDocument/2006/relationships/image" Target="../media/image20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29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28" Type="http://schemas.openxmlformats.org/officeDocument/2006/relationships/image" Target="../media/image27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Relationship Id="rId27" Type="http://schemas.openxmlformats.org/officeDocument/2006/relationships/image" Target="../media/image26.png"/><Relationship Id="rId30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3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C:\Users\raucci\Desktop\codau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60607"/>
            <a:ext cx="1654969" cy="528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2191" y="69877"/>
            <a:ext cx="1584668" cy="709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asellaDiTesto 5"/>
          <p:cNvSpPr txBox="1"/>
          <p:nvPr/>
        </p:nvSpPr>
        <p:spPr>
          <a:xfrm>
            <a:off x="1043608" y="1484784"/>
            <a:ext cx="7272808" cy="5201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400" b="1" dirty="0">
                <a:solidFill>
                  <a:srgbClr val="FF0000"/>
                </a:solidFill>
              </a:rPr>
              <a:t>FINANZIAMENTI </a:t>
            </a:r>
            <a:endParaRPr lang="it-IT" sz="4400" b="1" dirty="0" smtClean="0">
              <a:solidFill>
                <a:srgbClr val="FF0000"/>
              </a:solidFill>
            </a:endParaRPr>
          </a:p>
          <a:p>
            <a:pPr algn="ctr"/>
            <a:r>
              <a:rPr lang="it-IT" sz="4400" b="1" dirty="0" smtClean="0">
                <a:solidFill>
                  <a:srgbClr val="FF0000"/>
                </a:solidFill>
              </a:rPr>
              <a:t>DA </a:t>
            </a:r>
            <a:r>
              <a:rPr lang="it-IT" sz="4400" b="1" dirty="0">
                <a:solidFill>
                  <a:srgbClr val="FF0000"/>
                </a:solidFill>
              </a:rPr>
              <a:t>FONDAZIONI </a:t>
            </a:r>
            <a:r>
              <a:rPr lang="it-IT" sz="4400" b="1" dirty="0" smtClean="0">
                <a:solidFill>
                  <a:srgbClr val="FF0000"/>
                </a:solidFill>
              </a:rPr>
              <a:t>E </a:t>
            </a:r>
            <a:r>
              <a:rPr lang="it-IT" sz="4400" b="1" dirty="0">
                <a:solidFill>
                  <a:srgbClr val="FF0000"/>
                </a:solidFill>
              </a:rPr>
              <a:t>ALTRI </a:t>
            </a:r>
            <a:r>
              <a:rPr lang="it-IT" sz="4400" b="1" dirty="0" smtClean="0">
                <a:solidFill>
                  <a:srgbClr val="FF0000"/>
                </a:solidFill>
              </a:rPr>
              <a:t>ENTI</a:t>
            </a:r>
          </a:p>
          <a:p>
            <a:pPr algn="ctr"/>
            <a:endParaRPr lang="it-IT" sz="2000" dirty="0" smtClean="0"/>
          </a:p>
          <a:p>
            <a:pPr algn="ctr"/>
            <a:endParaRPr lang="it-IT" sz="2000" dirty="0" smtClean="0"/>
          </a:p>
          <a:p>
            <a:pPr algn="ctr"/>
            <a:endParaRPr lang="it-IT" sz="2000" dirty="0"/>
          </a:p>
          <a:p>
            <a:pPr algn="ctr"/>
            <a:r>
              <a:rPr lang="it-IT" sz="2000" b="1" dirty="0" smtClean="0"/>
              <a:t>Barbara </a:t>
            </a:r>
            <a:r>
              <a:rPr lang="it-IT" sz="2000" b="1" dirty="0"/>
              <a:t>Vianello</a:t>
            </a:r>
          </a:p>
          <a:p>
            <a:pPr algn="ctr"/>
            <a:endParaRPr lang="it-IT" sz="2000" b="1" dirty="0"/>
          </a:p>
          <a:p>
            <a:pPr algn="ctr"/>
            <a:r>
              <a:rPr lang="it-IT" sz="2000" b="1" dirty="0"/>
              <a:t>Servizio Ricerca </a:t>
            </a:r>
            <a:r>
              <a:rPr lang="it-IT" sz="2000" b="1" dirty="0" smtClean="0"/>
              <a:t>Internazionale</a:t>
            </a:r>
          </a:p>
          <a:p>
            <a:pPr algn="ctr"/>
            <a:r>
              <a:rPr lang="it-IT" sz="2000" b="1" dirty="0" smtClean="0"/>
              <a:t>Università degli Studi di Padova</a:t>
            </a:r>
            <a:endParaRPr lang="it-IT" sz="2000" b="1" dirty="0"/>
          </a:p>
          <a:p>
            <a:pPr algn="ctr"/>
            <a:r>
              <a:rPr lang="it-IT" sz="2000" b="1" dirty="0" err="1"/>
              <a:t>tel</a:t>
            </a:r>
            <a:r>
              <a:rPr lang="it-IT" sz="2000" b="1" dirty="0"/>
              <a:t>: 049-8271948</a:t>
            </a:r>
          </a:p>
          <a:p>
            <a:pPr algn="ctr"/>
            <a:r>
              <a:rPr lang="it-IT" sz="2000" b="1" dirty="0"/>
              <a:t>barbara.vianello@unipd.it</a:t>
            </a:r>
          </a:p>
          <a:p>
            <a:pPr algn="ctr"/>
            <a:endParaRPr lang="it-IT" sz="2000" dirty="0" smtClean="0"/>
          </a:p>
          <a:p>
            <a:pPr algn="ctr"/>
            <a:endParaRPr lang="it-IT" sz="4400" b="1" dirty="0">
              <a:solidFill>
                <a:srgbClr val="FF0000"/>
              </a:solidFill>
            </a:endParaRPr>
          </a:p>
        </p:txBody>
      </p:sp>
      <p:sp>
        <p:nvSpPr>
          <p:cNvPr id="9" name="Rettangolo 8"/>
          <p:cNvSpPr/>
          <p:nvPr/>
        </p:nvSpPr>
        <p:spPr>
          <a:xfrm>
            <a:off x="105178" y="6381328"/>
            <a:ext cx="89054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dirty="0"/>
              <a:t>I</a:t>
            </a:r>
            <a:r>
              <a:rPr lang="it-IT" dirty="0" smtClean="0"/>
              <a:t>ncontro </a:t>
            </a:r>
            <a:r>
              <a:rPr lang="it-IT" dirty="0"/>
              <a:t>del sottogruppo Progetti UE e </a:t>
            </a:r>
            <a:r>
              <a:rPr lang="it-IT" dirty="0" smtClean="0"/>
              <a:t>Internazionali GDL </a:t>
            </a:r>
            <a:r>
              <a:rPr lang="it-IT" dirty="0"/>
              <a:t>CODAU </a:t>
            </a:r>
            <a:r>
              <a:rPr lang="it-IT" dirty="0" smtClean="0"/>
              <a:t>Ricerca, Roma</a:t>
            </a:r>
            <a:r>
              <a:rPr lang="it-IT" dirty="0"/>
              <a:t>, 24.5.2017</a:t>
            </a:r>
          </a:p>
        </p:txBody>
      </p:sp>
    </p:spTree>
    <p:extLst>
      <p:ext uri="{BB962C8B-B14F-4D97-AF65-F5344CB8AC3E}">
        <p14:creationId xmlns:p14="http://schemas.microsoft.com/office/powerpoint/2010/main" val="6826351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C:\Users\raucci\Desktop\codau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60608"/>
            <a:ext cx="1654969" cy="528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2191" y="69877"/>
            <a:ext cx="1584668" cy="709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asellaDiTesto 5"/>
          <p:cNvSpPr txBox="1"/>
          <p:nvPr/>
        </p:nvSpPr>
        <p:spPr>
          <a:xfrm>
            <a:off x="1043608" y="1484784"/>
            <a:ext cx="7272808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400" b="1" dirty="0" smtClean="0">
                <a:solidFill>
                  <a:srgbClr val="FF0000"/>
                </a:solidFill>
              </a:rPr>
              <a:t>GRAZIE PER L’ATTENZIONE</a:t>
            </a:r>
          </a:p>
          <a:p>
            <a:pPr algn="ctr"/>
            <a:endParaRPr lang="it-IT" sz="2000" dirty="0" smtClean="0"/>
          </a:p>
          <a:p>
            <a:pPr algn="ctr"/>
            <a:endParaRPr lang="it-IT" sz="2000" dirty="0" smtClean="0"/>
          </a:p>
          <a:p>
            <a:pPr algn="ctr"/>
            <a:endParaRPr lang="it-IT" sz="2000" dirty="0"/>
          </a:p>
          <a:p>
            <a:pPr algn="ctr"/>
            <a:r>
              <a:rPr lang="it-IT" sz="2000" b="1" dirty="0" smtClean="0"/>
              <a:t>Barbara </a:t>
            </a:r>
            <a:r>
              <a:rPr lang="it-IT" sz="2000" b="1" dirty="0"/>
              <a:t>Vianello</a:t>
            </a:r>
          </a:p>
          <a:p>
            <a:pPr algn="ctr"/>
            <a:endParaRPr lang="it-IT" sz="2000" b="1" dirty="0"/>
          </a:p>
          <a:p>
            <a:pPr algn="ctr"/>
            <a:r>
              <a:rPr lang="it-IT" sz="2000" b="1" dirty="0"/>
              <a:t>Servizio Ricerca Internazionale</a:t>
            </a:r>
          </a:p>
          <a:p>
            <a:pPr algn="ctr"/>
            <a:r>
              <a:rPr lang="it-IT" sz="2000" b="1" dirty="0" err="1"/>
              <a:t>tel</a:t>
            </a:r>
            <a:r>
              <a:rPr lang="it-IT" sz="2000" b="1" dirty="0"/>
              <a:t>: 049-8271948</a:t>
            </a:r>
          </a:p>
          <a:p>
            <a:pPr algn="ctr"/>
            <a:r>
              <a:rPr lang="it-IT" sz="2000" b="1" dirty="0"/>
              <a:t>barbara.vianello@unipd.it</a:t>
            </a:r>
          </a:p>
          <a:p>
            <a:pPr algn="ctr"/>
            <a:endParaRPr lang="it-IT" sz="2000" dirty="0" smtClean="0"/>
          </a:p>
          <a:p>
            <a:pPr algn="ctr"/>
            <a:endParaRPr lang="it-IT" sz="4400" b="1" dirty="0">
              <a:solidFill>
                <a:srgbClr val="FF0000"/>
              </a:solidFill>
            </a:endParaRPr>
          </a:p>
        </p:txBody>
      </p:sp>
      <p:sp>
        <p:nvSpPr>
          <p:cNvPr id="9" name="Rettangolo 8"/>
          <p:cNvSpPr/>
          <p:nvPr/>
        </p:nvSpPr>
        <p:spPr>
          <a:xfrm>
            <a:off x="105178" y="6381328"/>
            <a:ext cx="89054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dirty="0" smtClean="0"/>
              <a:t>Incontro </a:t>
            </a:r>
            <a:r>
              <a:rPr lang="it-IT" dirty="0"/>
              <a:t>del sottogruppo Progetti UE e </a:t>
            </a:r>
            <a:r>
              <a:rPr lang="it-IT" dirty="0" smtClean="0"/>
              <a:t>Internazionali GDL </a:t>
            </a:r>
            <a:r>
              <a:rPr lang="it-IT" dirty="0"/>
              <a:t>CODAU </a:t>
            </a:r>
            <a:r>
              <a:rPr lang="it-IT" dirty="0" smtClean="0"/>
              <a:t>Ricerca, Roma</a:t>
            </a:r>
            <a:r>
              <a:rPr lang="it-IT" dirty="0"/>
              <a:t>, 24.5.2017</a:t>
            </a:r>
          </a:p>
        </p:txBody>
      </p:sp>
    </p:spTree>
    <p:extLst>
      <p:ext uri="{BB962C8B-B14F-4D97-AF65-F5344CB8AC3E}">
        <p14:creationId xmlns:p14="http://schemas.microsoft.com/office/powerpoint/2010/main" val="21130803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C:\Users\raucci\Desktop\codau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60607"/>
            <a:ext cx="1654969" cy="528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970" y="948309"/>
            <a:ext cx="2143125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ttangolo 2"/>
          <p:cNvSpPr/>
          <p:nvPr/>
        </p:nvSpPr>
        <p:spPr>
          <a:xfrm>
            <a:off x="2285999" y="858152"/>
            <a:ext cx="6765235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b="1" dirty="0" smtClean="0"/>
              <a:t>Fondazioni</a:t>
            </a:r>
            <a:r>
              <a:rPr lang="it-IT" dirty="0" smtClean="0"/>
              <a:t>,</a:t>
            </a:r>
            <a:r>
              <a:rPr lang="it-IT" b="1" dirty="0" smtClean="0"/>
              <a:t> </a:t>
            </a:r>
            <a:r>
              <a:rPr lang="it-IT" b="1" dirty="0"/>
              <a:t>istituti di ricerca </a:t>
            </a:r>
            <a:r>
              <a:rPr lang="it-IT" dirty="0"/>
              <a:t>ed</a:t>
            </a:r>
            <a:r>
              <a:rPr lang="it-IT" b="1" dirty="0"/>
              <a:t> associazioni internazionali </a:t>
            </a:r>
            <a:r>
              <a:rPr lang="it-IT" dirty="0"/>
              <a:t>che finanziano </a:t>
            </a:r>
            <a:r>
              <a:rPr lang="it-IT" dirty="0" smtClean="0"/>
              <a:t>progetti di ricerca in </a:t>
            </a:r>
            <a:r>
              <a:rPr lang="it-IT" dirty="0"/>
              <a:t>base alla propria disponibilità di budget e coerentemente con la propria </a:t>
            </a:r>
            <a:r>
              <a:rPr lang="it-IT" dirty="0" err="1"/>
              <a:t>mission</a:t>
            </a:r>
            <a:r>
              <a:rPr lang="it-IT" dirty="0"/>
              <a:t>.</a:t>
            </a:r>
          </a:p>
          <a:p>
            <a:endParaRPr lang="it-IT" dirty="0"/>
          </a:p>
          <a:p>
            <a:r>
              <a:rPr lang="it-IT" b="1" dirty="0"/>
              <a:t>Aziende private internazionali </a:t>
            </a:r>
            <a:r>
              <a:rPr lang="it-IT" dirty="0"/>
              <a:t>che finanziano </a:t>
            </a:r>
            <a:r>
              <a:rPr lang="it-IT" dirty="0" smtClean="0"/>
              <a:t>progetti di ricerca in </a:t>
            </a:r>
            <a:r>
              <a:rPr lang="it-IT" dirty="0"/>
              <a:t>base alla propria disponibilità di budget e coerentemente con i propri obbiettivi di sviluppo.</a:t>
            </a:r>
          </a:p>
        </p:txBody>
      </p:sp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2041" y="2831986"/>
            <a:ext cx="1564086" cy="11776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8535" y="6002425"/>
            <a:ext cx="649288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7647" y="6226252"/>
            <a:ext cx="887300" cy="4919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4761" y="4890052"/>
            <a:ext cx="972341" cy="7656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9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1772" y="5499596"/>
            <a:ext cx="2152639" cy="6421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10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4781" y="4009681"/>
            <a:ext cx="1914558" cy="521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1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5664" y="6247794"/>
            <a:ext cx="793626" cy="4601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15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9792" y="4835986"/>
            <a:ext cx="1225619" cy="4516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0348" y="4982818"/>
            <a:ext cx="1894295" cy="3219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 descr="Alzheimer's Drug Discovery Foundation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7269" y="2874068"/>
            <a:ext cx="1646721" cy="665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42" y="6377060"/>
            <a:ext cx="1999627" cy="41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3664" y="5381206"/>
            <a:ext cx="2302771" cy="457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679" y="3845100"/>
            <a:ext cx="1754985" cy="850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7536" y="4017692"/>
            <a:ext cx="1697107" cy="524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826" y="4889452"/>
            <a:ext cx="1995941" cy="409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7506" y="4507290"/>
            <a:ext cx="1666461" cy="6100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5591" y="6076194"/>
            <a:ext cx="1101967" cy="601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1" name="Picture 17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4653" y="6306925"/>
            <a:ext cx="799892" cy="431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2" name="Picture 18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4602" y="2913924"/>
            <a:ext cx="1681384" cy="8981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3" name="Picture 19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6047" y="3480111"/>
            <a:ext cx="1385059" cy="82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5" name="Picture 21"/>
          <p:cNvPicPr>
            <a:picLocks noChangeAspect="1" noChangeArrowheads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0200" y="6077570"/>
            <a:ext cx="710441" cy="710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6" name="Picture 22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88" y="5395054"/>
            <a:ext cx="145732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7" name="Picture 23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2898" y="3882088"/>
            <a:ext cx="1043815" cy="5437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8" name="Picture 24"/>
          <p:cNvPicPr>
            <a:picLocks noChangeAspect="1" noChangeArrowheads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8420" y="5711091"/>
            <a:ext cx="1517788" cy="3133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9" name="Picture 25"/>
          <p:cNvPicPr>
            <a:picLocks noChangeAspect="1" noChangeArrowheads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0630" y="3624224"/>
            <a:ext cx="1120604" cy="62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4000" y="69877"/>
            <a:ext cx="1584668" cy="709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371305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C:\Users\raucci\Desktop\codau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60608"/>
            <a:ext cx="1654969" cy="528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asellaDiTesto 2"/>
          <p:cNvSpPr txBox="1"/>
          <p:nvPr/>
        </p:nvSpPr>
        <p:spPr>
          <a:xfrm>
            <a:off x="468313" y="977213"/>
            <a:ext cx="8502365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Tipologia degli enti finanziatori: </a:t>
            </a:r>
          </a:p>
          <a:p>
            <a:endParaRPr lang="it-IT" dirty="0"/>
          </a:p>
          <a:p>
            <a:pPr marL="285750" indent="-285750" algn="just">
              <a:buFontTx/>
              <a:buChar char="-"/>
            </a:pPr>
            <a:r>
              <a:rPr lang="it-IT" dirty="0" smtClean="0"/>
              <a:t>Tematica: 	- </a:t>
            </a:r>
            <a:r>
              <a:rPr lang="it-IT" b="1" dirty="0" smtClean="0"/>
              <a:t>bottom up</a:t>
            </a:r>
            <a:r>
              <a:rPr lang="it-IT" dirty="0" smtClean="0"/>
              <a:t> → finanziano progetti di qualsiasi disciplina scientifica 			proposti dal ricercatore</a:t>
            </a:r>
          </a:p>
          <a:p>
            <a:pPr lvl="4" algn="just"/>
            <a:r>
              <a:rPr lang="it-IT" dirty="0" smtClean="0"/>
              <a:t>- </a:t>
            </a:r>
            <a:r>
              <a:rPr lang="it-IT" b="1" dirty="0" smtClean="0"/>
              <a:t>top down</a:t>
            </a:r>
            <a:r>
              <a:rPr lang="it-IT" dirty="0" smtClean="0"/>
              <a:t> → finanziano progetti di determinate materie scientifiche, o patologie, o metodologie (più o meno specifiche)</a:t>
            </a:r>
            <a:r>
              <a:rPr lang="en-US" dirty="0" smtClean="0"/>
              <a:t>. </a:t>
            </a:r>
            <a:r>
              <a:rPr lang="en-US" dirty="0" err="1" smtClean="0"/>
              <a:t>Attenzione</a:t>
            </a:r>
            <a:r>
              <a:rPr lang="en-US" dirty="0" smtClean="0"/>
              <a:t>: mission, topics</a:t>
            </a:r>
          </a:p>
          <a:p>
            <a:pPr lvl="4" algn="just"/>
            <a:r>
              <a:rPr lang="en-US" dirty="0" smtClean="0"/>
              <a:t>- per la </a:t>
            </a:r>
            <a:r>
              <a:rPr lang="en-US" dirty="0" err="1" smtClean="0"/>
              <a:t>maggior</a:t>
            </a:r>
            <a:r>
              <a:rPr lang="en-US" dirty="0" smtClean="0"/>
              <a:t> parte di </a:t>
            </a:r>
            <a:r>
              <a:rPr lang="en-US" dirty="0" err="1" smtClean="0"/>
              <a:t>carattere</a:t>
            </a:r>
            <a:r>
              <a:rPr lang="en-US" dirty="0" smtClean="0"/>
              <a:t> medico</a:t>
            </a:r>
          </a:p>
          <a:p>
            <a:pPr marL="285750" indent="-285750" algn="just">
              <a:buFontTx/>
              <a:buChar char="-"/>
            </a:pPr>
            <a:endParaRPr lang="en-US" dirty="0" smtClean="0"/>
          </a:p>
          <a:p>
            <a:pPr marL="285750" indent="-285750" algn="just">
              <a:buFontTx/>
              <a:buChar char="-"/>
            </a:pPr>
            <a:r>
              <a:rPr lang="en-US" dirty="0" err="1"/>
              <a:t>R</a:t>
            </a:r>
            <a:r>
              <a:rPr lang="en-US" dirty="0" err="1" smtClean="0"/>
              <a:t>icerca</a:t>
            </a:r>
            <a:r>
              <a:rPr lang="en-US" dirty="0" smtClean="0"/>
              <a:t>: 	- base</a:t>
            </a:r>
          </a:p>
          <a:p>
            <a:pPr lvl="4" algn="just"/>
            <a:r>
              <a:rPr lang="en-US" dirty="0" smtClean="0"/>
              <a:t>- </a:t>
            </a:r>
            <a:r>
              <a:rPr lang="en-US" dirty="0" err="1" smtClean="0"/>
              <a:t>traslazionale</a:t>
            </a:r>
            <a:r>
              <a:rPr lang="en-US" dirty="0" smtClean="0"/>
              <a:t>, </a:t>
            </a:r>
            <a:r>
              <a:rPr lang="en-US" dirty="0" err="1" smtClean="0"/>
              <a:t>preclinica</a:t>
            </a:r>
            <a:r>
              <a:rPr lang="en-US" dirty="0" smtClean="0"/>
              <a:t>, </a:t>
            </a:r>
            <a:r>
              <a:rPr lang="en-US" dirty="0" err="1" smtClean="0"/>
              <a:t>clinica</a:t>
            </a:r>
            <a:endParaRPr lang="en-US" dirty="0" smtClean="0"/>
          </a:p>
          <a:p>
            <a:pPr algn="just"/>
            <a:r>
              <a:rPr lang="en-US" dirty="0" smtClean="0"/>
              <a:t>		- </a:t>
            </a:r>
            <a:r>
              <a:rPr lang="en-US" dirty="0" err="1" smtClean="0"/>
              <a:t>applicata</a:t>
            </a:r>
            <a:endParaRPr lang="en-US" dirty="0" smtClean="0"/>
          </a:p>
          <a:p>
            <a:pPr marL="285750" indent="-285750" algn="just">
              <a:buFontTx/>
              <a:buChar char="-"/>
            </a:pPr>
            <a:endParaRPr lang="it-IT" dirty="0"/>
          </a:p>
          <a:p>
            <a:pPr marL="285750" indent="-285750" algn="just">
              <a:buFontTx/>
              <a:buChar char="-"/>
            </a:pPr>
            <a:r>
              <a:rPr lang="it-IT" dirty="0" smtClean="0"/>
              <a:t>Mobilità:	- sì, no</a:t>
            </a:r>
          </a:p>
          <a:p>
            <a:pPr algn="just"/>
            <a:r>
              <a:rPr lang="it-IT" dirty="0"/>
              <a:t>	</a:t>
            </a:r>
            <a:r>
              <a:rPr lang="it-IT" dirty="0" smtClean="0"/>
              <a:t>	- </a:t>
            </a:r>
            <a:r>
              <a:rPr lang="it-IT" dirty="0" err="1" smtClean="0"/>
              <a:t>outgoing</a:t>
            </a:r>
            <a:r>
              <a:rPr lang="it-IT" dirty="0" smtClean="0"/>
              <a:t>, </a:t>
            </a:r>
            <a:r>
              <a:rPr lang="it-IT" dirty="0" err="1" smtClean="0"/>
              <a:t>incoming</a:t>
            </a:r>
            <a:endParaRPr lang="it-IT" dirty="0" smtClean="0"/>
          </a:p>
          <a:p>
            <a:pPr marL="285750" indent="-285750" algn="just">
              <a:buFontTx/>
              <a:buChar char="-"/>
            </a:pPr>
            <a:endParaRPr lang="it-IT" dirty="0" smtClean="0"/>
          </a:p>
          <a:p>
            <a:pPr marL="285750" indent="-285750" algn="just">
              <a:buFontTx/>
              <a:buChar char="-"/>
            </a:pPr>
            <a:r>
              <a:rPr lang="it-IT" dirty="0" smtClean="0"/>
              <a:t>Quantità variabile di programmi di finanziamento (tematica) e all’interno di questi (ci possono essere) più o meno schemi di finanziamento (</a:t>
            </a:r>
            <a:r>
              <a:rPr lang="it-IT" b="1" dirty="0" err="1" smtClean="0"/>
              <a:t>fellowship</a:t>
            </a:r>
            <a:r>
              <a:rPr lang="it-IT" dirty="0" smtClean="0"/>
              <a:t>, </a:t>
            </a:r>
            <a:r>
              <a:rPr lang="it-IT" b="1" dirty="0" err="1" smtClean="0"/>
              <a:t>grant</a:t>
            </a:r>
            <a:r>
              <a:rPr lang="it-IT" dirty="0" smtClean="0"/>
              <a:t>, </a:t>
            </a:r>
            <a:r>
              <a:rPr lang="it-IT" b="1" dirty="0" smtClean="0"/>
              <a:t>award</a:t>
            </a:r>
            <a:r>
              <a:rPr lang="it-IT" dirty="0" smtClean="0"/>
              <a:t>, </a:t>
            </a:r>
            <a:r>
              <a:rPr lang="it-IT" b="1" dirty="0" err="1" smtClean="0"/>
              <a:t>prize</a:t>
            </a:r>
            <a:r>
              <a:rPr lang="it-IT" dirty="0" smtClean="0"/>
              <a:t>, </a:t>
            </a:r>
            <a:r>
              <a:rPr lang="it-IT" b="1" dirty="0" err="1" smtClean="0"/>
              <a:t>travel</a:t>
            </a:r>
            <a:r>
              <a:rPr lang="it-IT" dirty="0" smtClean="0"/>
              <a:t> </a:t>
            </a:r>
            <a:r>
              <a:rPr lang="it-IT" b="1" dirty="0" err="1" smtClean="0"/>
              <a:t>grant</a:t>
            </a:r>
            <a:r>
              <a:rPr lang="it-IT" dirty="0" smtClean="0"/>
              <a:t>…)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4000" y="68400"/>
            <a:ext cx="1584325" cy="706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983962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C:\Users\raucci\Desktop\codau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60608"/>
            <a:ext cx="1654969" cy="528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CasellaDiTesto 32"/>
          <p:cNvSpPr txBox="1"/>
          <p:nvPr/>
        </p:nvSpPr>
        <p:spPr>
          <a:xfrm>
            <a:off x="63757" y="908720"/>
            <a:ext cx="8906921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it-IT" b="1" dirty="0" smtClean="0">
                <a:solidFill>
                  <a:srgbClr val="FF0000"/>
                </a:solidFill>
              </a:rPr>
              <a:t>CHI?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it-IT" dirty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it-IT" dirty="0" smtClean="0">
                <a:solidFill>
                  <a:srgbClr val="000000"/>
                </a:solidFill>
              </a:rPr>
              <a:t>Vengono finanziati ricercatori a qualsiasi stadio della propria carriera: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it-IT" dirty="0" smtClean="0">
              <a:solidFill>
                <a:srgbClr val="000000"/>
              </a:solidFill>
            </a:endParaRPr>
          </a:p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it-IT" b="1" dirty="0" smtClean="0">
                <a:solidFill>
                  <a:srgbClr val="000000"/>
                </a:solidFill>
              </a:rPr>
              <a:t>Laureandi/laureati </a:t>
            </a:r>
            <a:r>
              <a:rPr lang="it-IT" dirty="0" smtClean="0">
                <a:solidFill>
                  <a:srgbClr val="000000"/>
                </a:solidFill>
              </a:rPr>
              <a:t>(</a:t>
            </a:r>
            <a:r>
              <a:rPr lang="it-IT" dirty="0" err="1" smtClean="0">
                <a:solidFill>
                  <a:srgbClr val="000000"/>
                </a:solidFill>
              </a:rPr>
              <a:t>Phd</a:t>
            </a:r>
            <a:r>
              <a:rPr lang="it-IT" dirty="0" smtClean="0">
                <a:solidFill>
                  <a:srgbClr val="000000"/>
                </a:solidFill>
              </a:rPr>
              <a:t> </a:t>
            </a:r>
            <a:r>
              <a:rPr lang="it-IT" dirty="0" err="1" smtClean="0">
                <a:solidFill>
                  <a:srgbClr val="000000"/>
                </a:solidFill>
              </a:rPr>
              <a:t>courses</a:t>
            </a:r>
            <a:r>
              <a:rPr lang="it-IT" dirty="0" smtClean="0">
                <a:solidFill>
                  <a:srgbClr val="000000"/>
                </a:solidFill>
              </a:rPr>
              <a:t>)				</a:t>
            </a:r>
            <a:endParaRPr lang="it-IT" b="1" dirty="0" smtClean="0">
              <a:solidFill>
                <a:srgbClr val="000000"/>
              </a:solidFill>
            </a:endParaRPr>
          </a:p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it-IT" b="1" dirty="0" smtClean="0">
                <a:solidFill>
                  <a:srgbClr val="000000"/>
                </a:solidFill>
              </a:rPr>
              <a:t>Dottorandi</a:t>
            </a:r>
            <a:r>
              <a:rPr lang="it-IT" dirty="0" smtClean="0">
                <a:solidFill>
                  <a:srgbClr val="000000"/>
                </a:solidFill>
              </a:rPr>
              <a:t> (</a:t>
            </a:r>
            <a:r>
              <a:rPr lang="it-IT" dirty="0" err="1" smtClean="0">
                <a:solidFill>
                  <a:srgbClr val="000000"/>
                </a:solidFill>
              </a:rPr>
              <a:t>dissertation</a:t>
            </a:r>
            <a:r>
              <a:rPr lang="it-IT" dirty="0" smtClean="0">
                <a:solidFill>
                  <a:srgbClr val="000000"/>
                </a:solidFill>
              </a:rPr>
              <a:t> awards, </a:t>
            </a:r>
            <a:r>
              <a:rPr lang="it-IT" dirty="0" err="1" smtClean="0">
                <a:solidFill>
                  <a:srgbClr val="000000"/>
                </a:solidFill>
              </a:rPr>
              <a:t>travel</a:t>
            </a:r>
            <a:r>
              <a:rPr lang="it-IT" dirty="0" smtClean="0">
                <a:solidFill>
                  <a:srgbClr val="000000"/>
                </a:solidFill>
              </a:rPr>
              <a:t> </a:t>
            </a:r>
            <a:r>
              <a:rPr lang="it-IT" dirty="0" err="1" smtClean="0">
                <a:solidFill>
                  <a:srgbClr val="000000"/>
                </a:solidFill>
              </a:rPr>
              <a:t>grants</a:t>
            </a:r>
            <a:r>
              <a:rPr lang="it-IT" dirty="0" smtClean="0">
                <a:solidFill>
                  <a:srgbClr val="000000"/>
                </a:solidFill>
              </a:rPr>
              <a:t>)			</a:t>
            </a:r>
            <a:r>
              <a:rPr lang="it-IT" b="1" dirty="0">
                <a:solidFill>
                  <a:srgbClr val="000000"/>
                </a:solidFill>
              </a:rPr>
              <a:t>INDIVIDUALI</a:t>
            </a:r>
            <a:endParaRPr lang="it-IT" b="1" dirty="0" smtClean="0">
              <a:solidFill>
                <a:srgbClr val="000000"/>
              </a:solidFill>
            </a:endParaRPr>
          </a:p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it-IT" b="1" dirty="0" smtClean="0">
                <a:solidFill>
                  <a:srgbClr val="000000"/>
                </a:solidFill>
              </a:rPr>
              <a:t>Post-doc</a:t>
            </a:r>
            <a:r>
              <a:rPr lang="it-IT" dirty="0" smtClean="0">
                <a:solidFill>
                  <a:srgbClr val="000000"/>
                </a:solidFill>
              </a:rPr>
              <a:t> (</a:t>
            </a:r>
            <a:r>
              <a:rPr lang="it-IT" dirty="0" err="1" smtClean="0">
                <a:solidFill>
                  <a:srgbClr val="000000"/>
                </a:solidFill>
              </a:rPr>
              <a:t>postdoc</a:t>
            </a:r>
            <a:r>
              <a:rPr lang="it-IT" dirty="0" smtClean="0">
                <a:solidFill>
                  <a:srgbClr val="000000"/>
                </a:solidFill>
              </a:rPr>
              <a:t> </a:t>
            </a:r>
            <a:r>
              <a:rPr lang="it-IT" dirty="0" err="1" smtClean="0">
                <a:solidFill>
                  <a:srgbClr val="000000"/>
                </a:solidFill>
              </a:rPr>
              <a:t>fellowships</a:t>
            </a:r>
            <a:r>
              <a:rPr lang="it-IT" dirty="0" smtClean="0">
                <a:solidFill>
                  <a:srgbClr val="000000"/>
                </a:solidFill>
              </a:rPr>
              <a:t> for </a:t>
            </a:r>
            <a:r>
              <a:rPr lang="it-IT" dirty="0" err="1" smtClean="0">
                <a:solidFill>
                  <a:srgbClr val="000000"/>
                </a:solidFill>
              </a:rPr>
              <a:t>early</a:t>
            </a:r>
            <a:r>
              <a:rPr lang="it-IT" dirty="0" smtClean="0">
                <a:solidFill>
                  <a:srgbClr val="000000"/>
                </a:solidFill>
              </a:rPr>
              <a:t>/</a:t>
            </a:r>
            <a:r>
              <a:rPr lang="it-IT" dirty="0" err="1" smtClean="0">
                <a:solidFill>
                  <a:srgbClr val="000000"/>
                </a:solidFill>
              </a:rPr>
              <a:t>experienced</a:t>
            </a:r>
            <a:r>
              <a:rPr lang="it-IT" dirty="0" smtClean="0">
                <a:solidFill>
                  <a:srgbClr val="000000"/>
                </a:solidFill>
              </a:rPr>
              <a:t> </a:t>
            </a:r>
            <a:r>
              <a:rPr lang="it-IT" dirty="0" err="1" smtClean="0">
                <a:solidFill>
                  <a:srgbClr val="000000"/>
                </a:solidFill>
              </a:rPr>
              <a:t>researchers</a:t>
            </a:r>
            <a:r>
              <a:rPr lang="it-IT" dirty="0" smtClean="0">
                <a:solidFill>
                  <a:srgbClr val="000000"/>
                </a:solidFill>
              </a:rPr>
              <a:t>)	                 </a:t>
            </a:r>
            <a:r>
              <a:rPr lang="it-IT" b="1" dirty="0" smtClean="0">
                <a:solidFill>
                  <a:srgbClr val="000000"/>
                </a:solidFill>
              </a:rPr>
              <a:t>MOBILITA</a:t>
            </a:r>
            <a:endParaRPr lang="it-IT" dirty="0" smtClean="0">
              <a:solidFill>
                <a:srgbClr val="000000"/>
              </a:solidFill>
            </a:endParaRPr>
          </a:p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endParaRPr lang="it-IT" b="1" dirty="0">
              <a:solidFill>
                <a:srgbClr val="000000"/>
              </a:solidFill>
            </a:endParaRPr>
          </a:p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endParaRPr lang="it-IT" b="1" dirty="0" smtClean="0">
              <a:solidFill>
                <a:srgbClr val="000000"/>
              </a:solidFill>
            </a:endParaRPr>
          </a:p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it-IT" b="1" dirty="0" smtClean="0">
                <a:solidFill>
                  <a:srgbClr val="000000"/>
                </a:solidFill>
              </a:rPr>
              <a:t>Ricercatori</a:t>
            </a:r>
            <a:r>
              <a:rPr lang="it-IT" dirty="0" smtClean="0">
                <a:solidFill>
                  <a:srgbClr val="000000"/>
                </a:solidFill>
              </a:rPr>
              <a:t> a tempo determinato e indeterminato		</a:t>
            </a:r>
            <a:r>
              <a:rPr lang="it-IT" b="1" dirty="0" smtClean="0">
                <a:solidFill>
                  <a:srgbClr val="000000"/>
                </a:solidFill>
              </a:rPr>
              <a:t>PROPRIO ENTE</a:t>
            </a:r>
          </a:p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it-IT" b="1" dirty="0" smtClean="0">
                <a:solidFill>
                  <a:srgbClr val="000000"/>
                </a:solidFill>
              </a:rPr>
              <a:t>Professori</a:t>
            </a:r>
            <a:r>
              <a:rPr lang="it-IT" dirty="0" smtClean="0">
                <a:solidFill>
                  <a:srgbClr val="000000"/>
                </a:solidFill>
              </a:rPr>
              <a:t> associati e ordinari				</a:t>
            </a:r>
            <a:r>
              <a:rPr lang="it-IT" b="1" dirty="0" smtClean="0">
                <a:solidFill>
                  <a:srgbClr val="000000"/>
                </a:solidFill>
              </a:rPr>
              <a:t>RECLUTAMENTO</a:t>
            </a:r>
          </a:p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endParaRPr lang="it-IT" dirty="0" smtClean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it-IT" dirty="0" smtClean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it-IT" dirty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it-IT" dirty="0" smtClean="0">
                <a:solidFill>
                  <a:srgbClr val="000000"/>
                </a:solidFill>
              </a:rPr>
              <a:t>Regole di eleggibilità variabili in base alla figura finanziata: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it-IT" dirty="0" smtClean="0">
              <a:solidFill>
                <a:srgbClr val="000000"/>
              </a:solidFill>
            </a:endParaRPr>
          </a:p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it-IT" dirty="0" err="1" smtClean="0">
                <a:solidFill>
                  <a:srgbClr val="000000"/>
                </a:solidFill>
              </a:rPr>
              <a:t>PhD</a:t>
            </a:r>
            <a:r>
              <a:rPr lang="it-IT" dirty="0" smtClean="0">
                <a:solidFill>
                  <a:srgbClr val="000000"/>
                </a:solidFill>
              </a:rPr>
              <a:t> (da 0 più anni)</a:t>
            </a:r>
          </a:p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it-IT" dirty="0" smtClean="0">
                <a:solidFill>
                  <a:srgbClr val="000000"/>
                </a:solidFill>
              </a:rPr>
              <a:t>qualsiasi nazionalità, provenienza, età</a:t>
            </a:r>
          </a:p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it-IT" dirty="0">
                <a:solidFill>
                  <a:srgbClr val="000000"/>
                </a:solidFill>
              </a:rPr>
              <a:t>r</a:t>
            </a:r>
            <a:r>
              <a:rPr lang="it-IT" dirty="0" smtClean="0">
                <a:solidFill>
                  <a:srgbClr val="000000"/>
                </a:solidFill>
              </a:rPr>
              <a:t>icercatori strutturati (con maggiore o minor esperienza)</a:t>
            </a:r>
          </a:p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endParaRPr lang="it-IT" dirty="0" smtClea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9" name="Parentesi graffa chiusa 8"/>
          <p:cNvSpPr/>
          <p:nvPr/>
        </p:nvSpPr>
        <p:spPr>
          <a:xfrm>
            <a:off x="6922977" y="2173353"/>
            <a:ext cx="432048" cy="745367"/>
          </a:xfrm>
          <a:prstGeom prst="rightBrace">
            <a:avLst>
              <a:gd name="adj1" fmla="val 17535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8785" y="3557958"/>
            <a:ext cx="444500" cy="3562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4000" y="68400"/>
            <a:ext cx="1584325" cy="706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209960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C:\Users\raucci\Desktop\codau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60608"/>
            <a:ext cx="1654969" cy="528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asellaDiTesto 4"/>
          <p:cNvSpPr txBox="1"/>
          <p:nvPr/>
        </p:nvSpPr>
        <p:spPr>
          <a:xfrm>
            <a:off x="52208" y="955064"/>
            <a:ext cx="9091792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it-IT" b="1" dirty="0" smtClean="0">
                <a:solidFill>
                  <a:srgbClr val="FF0000"/>
                </a:solidFill>
              </a:rPr>
              <a:t>COSA?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it-IT" b="1" dirty="0" smtClean="0">
              <a:solidFill>
                <a:srgbClr val="FF0000"/>
              </a:solidFill>
            </a:endParaRPr>
          </a:p>
          <a:p>
            <a:pPr marL="342900" indent="-342900" algn="just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it-IT" b="1" dirty="0" smtClean="0"/>
              <a:t>Progetti</a:t>
            </a:r>
            <a:r>
              <a:rPr lang="it-IT" b="1" dirty="0" smtClean="0">
                <a:solidFill>
                  <a:srgbClr val="FF0000"/>
                </a:solidFill>
              </a:rPr>
              <a:t> </a:t>
            </a:r>
            <a:r>
              <a:rPr lang="it-IT" b="1" dirty="0" smtClean="0">
                <a:solidFill>
                  <a:srgbClr val="000000"/>
                </a:solidFill>
              </a:rPr>
              <a:t>individuali </a:t>
            </a:r>
            <a:r>
              <a:rPr lang="it-IT" dirty="0">
                <a:solidFill>
                  <a:srgbClr val="000000"/>
                </a:solidFill>
              </a:rPr>
              <a:t>proposti ed implementati dal singolo </a:t>
            </a:r>
            <a:r>
              <a:rPr lang="it-IT" b="1" dirty="0">
                <a:solidFill>
                  <a:srgbClr val="000000"/>
                </a:solidFill>
              </a:rPr>
              <a:t>ricercatore non strutturato</a:t>
            </a:r>
            <a:r>
              <a:rPr lang="it-IT" dirty="0">
                <a:solidFill>
                  <a:srgbClr val="000000"/>
                </a:solidFill>
              </a:rPr>
              <a:t>, sotto la supervisione di un supervisore strutturato presso l’ente ospitante: </a:t>
            </a:r>
            <a:r>
              <a:rPr lang="it-IT" b="1" dirty="0">
                <a:solidFill>
                  <a:srgbClr val="000000"/>
                </a:solidFill>
              </a:rPr>
              <a:t>post-doc </a:t>
            </a:r>
            <a:r>
              <a:rPr lang="it-IT" b="1" dirty="0" err="1">
                <a:solidFill>
                  <a:srgbClr val="000000"/>
                </a:solidFill>
              </a:rPr>
              <a:t>fellowships</a:t>
            </a:r>
            <a:r>
              <a:rPr lang="it-IT" dirty="0">
                <a:solidFill>
                  <a:srgbClr val="000000"/>
                </a:solidFill>
              </a:rPr>
              <a:t>	</a:t>
            </a:r>
            <a:r>
              <a:rPr lang="it-IT" dirty="0"/>
              <a:t>ricercatori italiani </a:t>
            </a:r>
            <a:r>
              <a:rPr lang="it-IT" dirty="0" smtClean="0"/>
              <a:t>	→ </a:t>
            </a:r>
            <a:r>
              <a:rPr lang="it-IT" dirty="0"/>
              <a:t>ente estero 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it-IT" dirty="0" smtClean="0"/>
              <a:t>	ricercatori </a:t>
            </a:r>
            <a:r>
              <a:rPr lang="it-IT" dirty="0"/>
              <a:t>stranieri → ente </a:t>
            </a:r>
            <a:r>
              <a:rPr lang="it-IT" dirty="0" smtClean="0"/>
              <a:t>italiano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endParaRPr lang="it-IT" dirty="0" smtClean="0"/>
          </a:p>
          <a:p>
            <a:pPr marL="0" lvl="5" algn="just" fontAlgn="base">
              <a:spcBef>
                <a:spcPct val="0"/>
              </a:spcBef>
              <a:spcAft>
                <a:spcPct val="0"/>
              </a:spcAft>
            </a:pPr>
            <a:r>
              <a:rPr lang="it-IT" dirty="0" smtClean="0"/>
              <a:t>Documentazione</a:t>
            </a:r>
            <a:r>
              <a:rPr lang="it-IT" dirty="0"/>
              <a:t>: </a:t>
            </a:r>
            <a:r>
              <a:rPr lang="it-IT" dirty="0" smtClean="0"/>
              <a:t>	Grant Agreement tra </a:t>
            </a:r>
            <a:r>
              <a:rPr lang="it-IT" dirty="0"/>
              <a:t>ente finanziatore - ente </a:t>
            </a:r>
            <a:r>
              <a:rPr lang="it-IT" dirty="0" smtClean="0"/>
              <a:t>ospitante</a:t>
            </a:r>
          </a:p>
          <a:p>
            <a:pPr marL="0" lvl="5" algn="just" fontAlgn="base">
              <a:spcBef>
                <a:spcPct val="0"/>
              </a:spcBef>
              <a:spcAft>
                <a:spcPct val="0"/>
              </a:spcAft>
            </a:pPr>
            <a:r>
              <a:rPr lang="it-IT" dirty="0">
                <a:solidFill>
                  <a:srgbClr val="000000"/>
                </a:solidFill>
              </a:rPr>
              <a:t>		</a:t>
            </a:r>
            <a:r>
              <a:rPr lang="it-IT" dirty="0" err="1" smtClean="0">
                <a:solidFill>
                  <a:srgbClr val="000000"/>
                </a:solidFill>
              </a:rPr>
              <a:t>Fellowship</a:t>
            </a:r>
            <a:r>
              <a:rPr lang="it-IT" dirty="0" smtClean="0">
                <a:solidFill>
                  <a:srgbClr val="000000"/>
                </a:solidFill>
              </a:rPr>
              <a:t> </a:t>
            </a:r>
            <a:r>
              <a:rPr lang="it-IT" dirty="0">
                <a:solidFill>
                  <a:srgbClr val="000000"/>
                </a:solidFill>
              </a:rPr>
              <a:t>Agreement </a:t>
            </a:r>
            <a:r>
              <a:rPr lang="it-IT" dirty="0" smtClean="0">
                <a:solidFill>
                  <a:srgbClr val="000000"/>
                </a:solidFill>
              </a:rPr>
              <a:t>tra ente </a:t>
            </a:r>
            <a:r>
              <a:rPr lang="it-IT" dirty="0">
                <a:solidFill>
                  <a:srgbClr val="000000"/>
                </a:solidFill>
              </a:rPr>
              <a:t>ospitante - ricercatore </a:t>
            </a:r>
            <a:endParaRPr lang="it-IT" dirty="0" smtClean="0">
              <a:solidFill>
                <a:srgbClr val="000000"/>
              </a:solidFill>
            </a:endParaRPr>
          </a:p>
          <a:p>
            <a:pPr marL="0" lvl="5" algn="just" fontAlgn="base">
              <a:spcBef>
                <a:spcPct val="0"/>
              </a:spcBef>
              <a:spcAft>
                <a:spcPct val="0"/>
              </a:spcAft>
            </a:pPr>
            <a:endParaRPr lang="it-IT" dirty="0">
              <a:solidFill>
                <a:srgbClr val="000000"/>
              </a:solidFill>
            </a:endParaRPr>
          </a:p>
          <a:p>
            <a:pPr marL="0" lvl="5" algn="just" fontAlgn="base">
              <a:spcBef>
                <a:spcPct val="0"/>
              </a:spcBef>
              <a:spcAft>
                <a:spcPct val="0"/>
              </a:spcAft>
            </a:pPr>
            <a:endParaRPr lang="it-IT" dirty="0" smtClean="0">
              <a:solidFill>
                <a:srgbClr val="000000"/>
              </a:solidFill>
            </a:endParaRPr>
          </a:p>
          <a:p>
            <a:pPr marL="0" lvl="5" algn="just" fontAlgn="base">
              <a:spcBef>
                <a:spcPct val="0"/>
              </a:spcBef>
              <a:spcAft>
                <a:spcPct val="0"/>
              </a:spcAft>
            </a:pPr>
            <a:endParaRPr lang="it-IT" dirty="0">
              <a:solidFill>
                <a:srgbClr val="000000"/>
              </a:solidFill>
            </a:endParaRPr>
          </a:p>
          <a:p>
            <a:pPr marL="342900" indent="-342900" algn="just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endParaRPr lang="it-IT" b="1" dirty="0" smtClean="0">
              <a:solidFill>
                <a:srgbClr val="FF0000"/>
              </a:solidFill>
            </a:endParaRPr>
          </a:p>
          <a:p>
            <a:pPr marL="342900" indent="-342900" algn="just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 startAt="2"/>
            </a:pPr>
            <a:r>
              <a:rPr lang="it-IT" b="1" dirty="0" smtClean="0">
                <a:solidFill>
                  <a:srgbClr val="000000"/>
                </a:solidFill>
              </a:rPr>
              <a:t>Progetti </a:t>
            </a:r>
            <a:r>
              <a:rPr lang="it-IT" b="1" dirty="0">
                <a:solidFill>
                  <a:srgbClr val="000000"/>
                </a:solidFill>
              </a:rPr>
              <a:t>individuali </a:t>
            </a:r>
            <a:r>
              <a:rPr lang="it-IT" dirty="0">
                <a:solidFill>
                  <a:srgbClr val="000000"/>
                </a:solidFill>
              </a:rPr>
              <a:t>proposti ed implementati dal singolo </a:t>
            </a:r>
            <a:r>
              <a:rPr lang="it-IT" b="1" dirty="0">
                <a:solidFill>
                  <a:srgbClr val="000000"/>
                </a:solidFill>
              </a:rPr>
              <a:t>ricercatore strutturato, </a:t>
            </a:r>
            <a:r>
              <a:rPr lang="it-IT" dirty="0">
                <a:solidFill>
                  <a:srgbClr val="000000"/>
                </a:solidFill>
              </a:rPr>
              <a:t>con o senza la collaborazione del proprio gruppo di ricerca, o di altri ricercatori del proprio ente: </a:t>
            </a:r>
            <a:r>
              <a:rPr lang="it-IT" b="1" dirty="0" err="1">
                <a:solidFill>
                  <a:srgbClr val="000000"/>
                </a:solidFill>
              </a:rPr>
              <a:t>grant</a:t>
            </a:r>
            <a:r>
              <a:rPr lang="it-IT" dirty="0">
                <a:solidFill>
                  <a:srgbClr val="000000"/>
                </a:solidFill>
              </a:rPr>
              <a:t>, </a:t>
            </a:r>
            <a:r>
              <a:rPr lang="it-IT" b="1" dirty="0" smtClean="0">
                <a:solidFill>
                  <a:srgbClr val="000000"/>
                </a:solidFill>
              </a:rPr>
              <a:t>award </a:t>
            </a:r>
            <a:r>
              <a:rPr lang="it-IT" dirty="0" smtClean="0">
                <a:solidFill>
                  <a:srgbClr val="000000"/>
                </a:solidFill>
              </a:rPr>
              <a:t>(≠ </a:t>
            </a:r>
            <a:r>
              <a:rPr lang="it-IT" dirty="0" err="1" smtClean="0">
                <a:solidFill>
                  <a:srgbClr val="000000"/>
                </a:solidFill>
              </a:rPr>
              <a:t>prize</a:t>
            </a:r>
            <a:r>
              <a:rPr lang="it-IT" dirty="0" smtClean="0">
                <a:solidFill>
                  <a:srgbClr val="000000"/>
                </a:solidFill>
              </a:rPr>
              <a:t>)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endParaRPr lang="it-IT" dirty="0" smtClean="0">
              <a:solidFill>
                <a:srgbClr val="000000"/>
              </a:solidFill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it-IT" dirty="0" smtClean="0">
                <a:solidFill>
                  <a:srgbClr val="000000"/>
                </a:solidFill>
              </a:rPr>
              <a:t>Documentazione:	Grant </a:t>
            </a:r>
            <a:r>
              <a:rPr lang="it-IT" dirty="0">
                <a:solidFill>
                  <a:srgbClr val="000000"/>
                </a:solidFill>
              </a:rPr>
              <a:t>Agreement </a:t>
            </a:r>
            <a:r>
              <a:rPr lang="it-IT" dirty="0" smtClean="0">
                <a:solidFill>
                  <a:srgbClr val="000000"/>
                </a:solidFill>
              </a:rPr>
              <a:t>tra ente finanziatore - ente ricercatore strutturato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endParaRPr lang="it-IT" dirty="0" smtClean="0">
              <a:solidFill>
                <a:srgbClr val="FF000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4000" y="68400"/>
            <a:ext cx="1584325" cy="706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919918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C:\Users\raucci\Desktop\codau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60608"/>
            <a:ext cx="1654969" cy="528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asellaDiTesto 4"/>
          <p:cNvSpPr txBox="1"/>
          <p:nvPr/>
        </p:nvSpPr>
        <p:spPr>
          <a:xfrm>
            <a:off x="52208" y="955064"/>
            <a:ext cx="9056296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it-IT" b="1" dirty="0" smtClean="0">
                <a:solidFill>
                  <a:srgbClr val="FF0000"/>
                </a:solidFill>
              </a:rPr>
              <a:t>COSA?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it-IT" b="1" dirty="0" smtClean="0">
              <a:solidFill>
                <a:srgbClr val="FF0000"/>
              </a:solidFill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endParaRPr lang="it-IT" dirty="0" smtClean="0">
              <a:solidFill>
                <a:srgbClr val="FF0000"/>
              </a:solidFill>
            </a:endParaRPr>
          </a:p>
          <a:p>
            <a:pPr marL="342900" indent="-342900" algn="just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 startAt="3"/>
            </a:pPr>
            <a:r>
              <a:rPr lang="it-IT" b="1" dirty="0" smtClean="0">
                <a:solidFill>
                  <a:srgbClr val="000000"/>
                </a:solidFill>
              </a:rPr>
              <a:t>Progetti </a:t>
            </a:r>
            <a:r>
              <a:rPr lang="it-IT" b="1" dirty="0">
                <a:solidFill>
                  <a:srgbClr val="000000"/>
                </a:solidFill>
              </a:rPr>
              <a:t>collaborativi </a:t>
            </a:r>
            <a:r>
              <a:rPr lang="it-IT" dirty="0">
                <a:solidFill>
                  <a:srgbClr val="000000"/>
                </a:solidFill>
              </a:rPr>
              <a:t>(</a:t>
            </a:r>
            <a:r>
              <a:rPr lang="it-IT" dirty="0" err="1">
                <a:solidFill>
                  <a:srgbClr val="000000"/>
                </a:solidFill>
              </a:rPr>
              <a:t>parternariato</a:t>
            </a:r>
            <a:r>
              <a:rPr lang="it-IT" dirty="0">
                <a:solidFill>
                  <a:srgbClr val="000000"/>
                </a:solidFill>
              </a:rPr>
              <a:t>) proposti ed implementati dal singolo </a:t>
            </a:r>
            <a:r>
              <a:rPr lang="it-IT" dirty="0" smtClean="0">
                <a:solidFill>
                  <a:srgbClr val="000000"/>
                </a:solidFill>
              </a:rPr>
              <a:t>ricercatore strutturato che, fungendo da </a:t>
            </a:r>
            <a:r>
              <a:rPr lang="it-IT" dirty="0" err="1" smtClean="0">
                <a:solidFill>
                  <a:srgbClr val="000000"/>
                </a:solidFill>
              </a:rPr>
              <a:t>Principal</a:t>
            </a:r>
            <a:r>
              <a:rPr lang="it-IT" dirty="0" smtClean="0">
                <a:solidFill>
                  <a:srgbClr val="000000"/>
                </a:solidFill>
              </a:rPr>
              <a:t> Investigator e coordinatore, detiene la responsabilità scientifica e finanziaria del progetto. I </a:t>
            </a:r>
            <a:r>
              <a:rPr lang="it-IT" dirty="0" err="1" smtClean="0">
                <a:solidFill>
                  <a:srgbClr val="000000"/>
                </a:solidFill>
              </a:rPr>
              <a:t>parternariati</a:t>
            </a:r>
            <a:r>
              <a:rPr lang="it-IT" dirty="0" smtClean="0">
                <a:solidFill>
                  <a:srgbClr val="000000"/>
                </a:solidFill>
              </a:rPr>
              <a:t> possono essere nazionali od internazionali, </a:t>
            </a:r>
            <a:r>
              <a:rPr lang="it-IT" dirty="0" err="1" smtClean="0">
                <a:solidFill>
                  <a:srgbClr val="000000"/>
                </a:solidFill>
              </a:rPr>
              <a:t>multistituzionali</a:t>
            </a:r>
            <a:r>
              <a:rPr lang="it-IT" dirty="0" smtClean="0">
                <a:solidFill>
                  <a:srgbClr val="000000"/>
                </a:solidFill>
              </a:rPr>
              <a:t>, multidisciplinari. Il ricercatore strutturato  può essere anche solo beneficiario: </a:t>
            </a:r>
            <a:r>
              <a:rPr lang="it-IT" b="1" dirty="0" err="1" smtClean="0">
                <a:solidFill>
                  <a:srgbClr val="000000"/>
                </a:solidFill>
              </a:rPr>
              <a:t>grant</a:t>
            </a:r>
            <a:r>
              <a:rPr lang="it-IT" dirty="0" smtClean="0">
                <a:solidFill>
                  <a:srgbClr val="000000"/>
                </a:solidFill>
              </a:rPr>
              <a:t>, </a:t>
            </a:r>
            <a:r>
              <a:rPr lang="it-IT" b="1" dirty="0">
                <a:solidFill>
                  <a:srgbClr val="000000"/>
                </a:solidFill>
              </a:rPr>
              <a:t>award </a:t>
            </a:r>
            <a:r>
              <a:rPr lang="it-IT" dirty="0" smtClean="0">
                <a:solidFill>
                  <a:srgbClr val="000000"/>
                </a:solidFill>
              </a:rPr>
              <a:t>(≠ </a:t>
            </a:r>
            <a:r>
              <a:rPr lang="it-IT" dirty="0" err="1">
                <a:solidFill>
                  <a:srgbClr val="000000"/>
                </a:solidFill>
              </a:rPr>
              <a:t>prize</a:t>
            </a:r>
            <a:r>
              <a:rPr lang="it-IT" dirty="0">
                <a:solidFill>
                  <a:srgbClr val="000000"/>
                </a:solidFill>
              </a:rPr>
              <a:t>)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it-IT" dirty="0">
                <a:solidFill>
                  <a:srgbClr val="000000"/>
                </a:solidFill>
              </a:rPr>
              <a:t> </a:t>
            </a:r>
            <a:r>
              <a:rPr lang="it-IT" dirty="0" smtClean="0">
                <a:solidFill>
                  <a:srgbClr val="000000"/>
                </a:solidFill>
              </a:rPr>
              <a:t>      Documentazione: </a:t>
            </a:r>
            <a:r>
              <a:rPr lang="it-IT" dirty="0">
                <a:solidFill>
                  <a:srgbClr val="000000"/>
                </a:solidFill>
              </a:rPr>
              <a:t> </a:t>
            </a:r>
            <a:r>
              <a:rPr lang="it-IT" dirty="0" smtClean="0">
                <a:solidFill>
                  <a:srgbClr val="000000"/>
                </a:solidFill>
              </a:rPr>
              <a:t>Grant Agreement tra ente finanziatore - ente ricercatore PI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it-IT" dirty="0">
                <a:solidFill>
                  <a:srgbClr val="000000"/>
                </a:solidFill>
              </a:rPr>
              <a:t> </a:t>
            </a:r>
            <a:r>
              <a:rPr lang="it-IT" dirty="0" smtClean="0">
                <a:solidFill>
                  <a:srgbClr val="000000"/>
                </a:solidFill>
              </a:rPr>
              <a:t>      		      Partnership Agreement tra gli enti partecipanti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endParaRPr lang="it-IT" dirty="0">
              <a:solidFill>
                <a:srgbClr val="000000"/>
              </a:solidFill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endParaRPr lang="it-IT" dirty="0" smtClean="0">
              <a:solidFill>
                <a:srgbClr val="000000"/>
              </a:solidFill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endParaRPr lang="it-IT" dirty="0" smtClean="0">
              <a:solidFill>
                <a:srgbClr val="000000"/>
              </a:solidFill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endParaRPr lang="it-IT" dirty="0" smtClean="0">
              <a:solidFill>
                <a:srgbClr val="000000"/>
              </a:solidFill>
            </a:endParaRPr>
          </a:p>
          <a:p>
            <a:pPr marL="342900" indent="-342900" algn="just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 startAt="4"/>
            </a:pPr>
            <a:r>
              <a:rPr lang="it-IT" b="1" dirty="0" smtClean="0">
                <a:solidFill>
                  <a:srgbClr val="000000"/>
                </a:solidFill>
              </a:rPr>
              <a:t>Premi individuali </a:t>
            </a:r>
            <a:r>
              <a:rPr lang="it-IT" dirty="0" smtClean="0">
                <a:solidFill>
                  <a:srgbClr val="000000"/>
                </a:solidFill>
              </a:rPr>
              <a:t>conferiti al singolo ricercatore su nomina del rappresentante dell’ente di appartenenza, o di colleghi di fama internazionale, o del Comitato Scientifico dell’ente finanziatore, per il proprio contributo alla ricerca (</a:t>
            </a:r>
            <a:r>
              <a:rPr lang="it-IT" b="1" dirty="0" smtClean="0">
                <a:solidFill>
                  <a:srgbClr val="000000"/>
                </a:solidFill>
              </a:rPr>
              <a:t>award, </a:t>
            </a:r>
            <a:r>
              <a:rPr lang="it-IT" b="1" dirty="0" err="1" smtClean="0">
                <a:solidFill>
                  <a:srgbClr val="000000"/>
                </a:solidFill>
              </a:rPr>
              <a:t>prize</a:t>
            </a:r>
            <a:r>
              <a:rPr lang="it-IT" dirty="0" smtClean="0">
                <a:solidFill>
                  <a:srgbClr val="000000"/>
                </a:solidFill>
              </a:rPr>
              <a:t>)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it-IT" dirty="0" smtClean="0">
                <a:solidFill>
                  <a:srgbClr val="000000"/>
                </a:solidFill>
              </a:rPr>
              <a:t>       Documentazione: </a:t>
            </a:r>
            <a:r>
              <a:rPr lang="it-IT" dirty="0" err="1" smtClean="0">
                <a:solidFill>
                  <a:srgbClr val="000000"/>
                </a:solidFill>
              </a:rPr>
              <a:t>Letter</a:t>
            </a:r>
            <a:r>
              <a:rPr lang="it-IT" dirty="0" smtClean="0">
                <a:solidFill>
                  <a:srgbClr val="000000"/>
                </a:solidFill>
              </a:rPr>
              <a:t> of award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4000" y="68400"/>
            <a:ext cx="1584325" cy="706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01698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C:\Users\raucci\Desktop\codau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60608"/>
            <a:ext cx="1654969" cy="528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asellaDiTesto 6"/>
          <p:cNvSpPr txBox="1"/>
          <p:nvPr/>
        </p:nvSpPr>
        <p:spPr>
          <a:xfrm>
            <a:off x="35495" y="836712"/>
            <a:ext cx="9001001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it-IT" b="1" dirty="0" smtClean="0">
                <a:solidFill>
                  <a:srgbClr val="FF0000"/>
                </a:solidFill>
              </a:rPr>
              <a:t>COME?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it-IT" dirty="0">
              <a:solidFill>
                <a:srgbClr val="000000"/>
              </a:solidFill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it-IT" dirty="0" smtClean="0">
                <a:solidFill>
                  <a:srgbClr val="000000"/>
                </a:solidFill>
              </a:rPr>
              <a:t>Le </a:t>
            </a:r>
            <a:r>
              <a:rPr lang="it-IT" b="1" dirty="0" smtClean="0">
                <a:solidFill>
                  <a:srgbClr val="000000"/>
                </a:solidFill>
              </a:rPr>
              <a:t>proposte</a:t>
            </a:r>
            <a:r>
              <a:rPr lang="it-IT" dirty="0" smtClean="0">
                <a:solidFill>
                  <a:srgbClr val="000000"/>
                </a:solidFill>
              </a:rPr>
              <a:t> vengono caricate </a:t>
            </a:r>
            <a:r>
              <a:rPr lang="it-IT" dirty="0">
                <a:solidFill>
                  <a:srgbClr val="000000"/>
                </a:solidFill>
              </a:rPr>
              <a:t>on-line </a:t>
            </a:r>
            <a:r>
              <a:rPr lang="it-IT" dirty="0" smtClean="0">
                <a:solidFill>
                  <a:srgbClr val="000000"/>
                </a:solidFill>
              </a:rPr>
              <a:t>su </a:t>
            </a:r>
            <a:r>
              <a:rPr lang="it-IT" dirty="0" err="1" smtClean="0">
                <a:solidFill>
                  <a:srgbClr val="000000"/>
                </a:solidFill>
              </a:rPr>
              <a:t>templati</a:t>
            </a:r>
            <a:r>
              <a:rPr lang="it-IT" dirty="0" smtClean="0">
                <a:solidFill>
                  <a:srgbClr val="000000"/>
                </a:solidFill>
              </a:rPr>
              <a:t> e secondo procedure fornite dall’ente finanziatore:</a:t>
            </a:r>
            <a:r>
              <a:rPr lang="it-IT" dirty="0">
                <a:solidFill>
                  <a:srgbClr val="000000"/>
                </a:solidFill>
              </a:rPr>
              <a:t>	</a:t>
            </a:r>
            <a:r>
              <a:rPr lang="it-IT" dirty="0" smtClean="0">
                <a:solidFill>
                  <a:srgbClr val="000000"/>
                </a:solidFill>
              </a:rPr>
              <a:t>- CV</a:t>
            </a:r>
            <a:r>
              <a:rPr lang="it-IT" dirty="0">
                <a:solidFill>
                  <a:srgbClr val="000000"/>
                </a:solidFill>
              </a:rPr>
              <a:t>, </a:t>
            </a:r>
            <a:r>
              <a:rPr lang="it-IT" dirty="0" smtClean="0">
                <a:solidFill>
                  <a:srgbClr val="000000"/>
                </a:solidFill>
              </a:rPr>
              <a:t>lista </a:t>
            </a:r>
            <a:r>
              <a:rPr lang="it-IT" dirty="0">
                <a:solidFill>
                  <a:srgbClr val="000000"/>
                </a:solidFill>
              </a:rPr>
              <a:t>pubblicazioni (copia di 1 o più pubblicazioni</a:t>
            </a:r>
            <a:r>
              <a:rPr lang="it-IT" dirty="0" smtClean="0">
                <a:solidFill>
                  <a:srgbClr val="000000"/>
                </a:solidFill>
              </a:rPr>
              <a:t>), lettere di 			referenze</a:t>
            </a:r>
            <a:endParaRPr lang="it-IT" dirty="0">
              <a:solidFill>
                <a:srgbClr val="000000"/>
              </a:solidFill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it-IT" dirty="0" smtClean="0">
                <a:solidFill>
                  <a:srgbClr val="000000"/>
                </a:solidFill>
              </a:rPr>
              <a:t>		- Progetto di ricerca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it-IT" dirty="0" smtClean="0">
                <a:solidFill>
                  <a:srgbClr val="000000"/>
                </a:solidFill>
              </a:rPr>
              <a:t>		- Team di ricerca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it-IT" dirty="0" smtClean="0">
                <a:solidFill>
                  <a:srgbClr val="000000"/>
                </a:solidFill>
              </a:rPr>
              <a:t>		- Laboratorio e strumentazione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it-IT" dirty="0">
                <a:solidFill>
                  <a:srgbClr val="000000"/>
                </a:solidFill>
              </a:rPr>
              <a:t>	</a:t>
            </a:r>
            <a:r>
              <a:rPr lang="it-IT" dirty="0" smtClean="0">
                <a:solidFill>
                  <a:srgbClr val="000000"/>
                </a:solidFill>
              </a:rPr>
              <a:t>	- Budget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endParaRPr lang="it-IT" dirty="0">
              <a:solidFill>
                <a:srgbClr val="000000"/>
              </a:solidFill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it-IT" dirty="0" smtClean="0">
                <a:solidFill>
                  <a:srgbClr val="000000"/>
                </a:solidFill>
              </a:rPr>
              <a:t>Le proposte possono venir sottomesse:		- sempre (call sempre aperta)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it-IT" dirty="0" smtClean="0">
                <a:solidFill>
                  <a:srgbClr val="000000"/>
                </a:solidFill>
              </a:rPr>
              <a:t>					- trimestralmente, semestralmente, 						annualmente con scadenza fissa/variabile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endParaRPr lang="it-IT" dirty="0">
              <a:solidFill>
                <a:srgbClr val="000000"/>
              </a:solidFill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it-IT" dirty="0" smtClean="0">
                <a:solidFill>
                  <a:srgbClr val="000000"/>
                </a:solidFill>
              </a:rPr>
              <a:t>La </a:t>
            </a:r>
            <a:r>
              <a:rPr lang="it-IT" b="1" dirty="0" smtClean="0">
                <a:solidFill>
                  <a:srgbClr val="000000"/>
                </a:solidFill>
              </a:rPr>
              <a:t>valutazione</a:t>
            </a:r>
            <a:r>
              <a:rPr lang="it-IT" dirty="0" smtClean="0">
                <a:solidFill>
                  <a:srgbClr val="000000"/>
                </a:solidFill>
              </a:rPr>
              <a:t> viene effettuata da </a:t>
            </a:r>
            <a:r>
              <a:rPr lang="it-IT" dirty="0" err="1" smtClean="0">
                <a:solidFill>
                  <a:srgbClr val="000000"/>
                </a:solidFill>
              </a:rPr>
              <a:t>reviewers</a:t>
            </a:r>
            <a:r>
              <a:rPr lang="it-IT" dirty="0" smtClean="0">
                <a:solidFill>
                  <a:srgbClr val="000000"/>
                </a:solidFill>
              </a:rPr>
              <a:t> indipendenti, o da </a:t>
            </a:r>
            <a:r>
              <a:rPr lang="it-IT" dirty="0">
                <a:solidFill>
                  <a:srgbClr val="000000"/>
                </a:solidFill>
              </a:rPr>
              <a:t>c</a:t>
            </a:r>
            <a:r>
              <a:rPr lang="it-IT" dirty="0" smtClean="0">
                <a:solidFill>
                  <a:srgbClr val="000000"/>
                </a:solidFill>
              </a:rPr>
              <a:t>omitati scientifici composti da membri esterni o interni all’ente finanziatore, consta di 1 o più fasi, ha durata e criteri variabili (da 3 a 12 mesi), non sempre vi è un feedback: vengono valutate l’eccellenza del ricercatore, l’innovazione, l’originalità, la fattibilità e il budget del progetto, la metodologia di ricerca, il supervisore (se presente) e l’ente ospitante.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endParaRPr lang="it-IT" dirty="0">
              <a:solidFill>
                <a:srgbClr val="000000"/>
              </a:solidFill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it-IT" dirty="0">
                <a:solidFill>
                  <a:srgbClr val="000000"/>
                </a:solidFill>
              </a:rPr>
              <a:t>Tasso </a:t>
            </a:r>
            <a:r>
              <a:rPr lang="it-IT" dirty="0" smtClean="0">
                <a:solidFill>
                  <a:srgbClr val="000000"/>
                </a:solidFill>
              </a:rPr>
              <a:t>di successo variabile: 5% - 33%</a:t>
            </a:r>
            <a:endParaRPr lang="it-IT" dirty="0">
              <a:solidFill>
                <a:srgbClr val="00000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4000" y="68400"/>
            <a:ext cx="1584325" cy="706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004582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C:\Users\raucci\Desktop\codau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60608"/>
            <a:ext cx="1654969" cy="528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asellaDiTesto 6"/>
          <p:cNvSpPr txBox="1"/>
          <p:nvPr/>
        </p:nvSpPr>
        <p:spPr>
          <a:xfrm>
            <a:off x="35495" y="836712"/>
            <a:ext cx="9001001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it-IT" b="1" dirty="0" smtClean="0">
                <a:solidFill>
                  <a:srgbClr val="FF0000"/>
                </a:solidFill>
              </a:rPr>
              <a:t>QUANTO?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it-IT" dirty="0">
              <a:solidFill>
                <a:srgbClr val="000000"/>
              </a:solidFill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it-IT" dirty="0" smtClean="0">
                <a:solidFill>
                  <a:srgbClr val="000000"/>
                </a:solidFill>
              </a:rPr>
              <a:t>L’entità dei finanziamenti è variabile: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endParaRPr lang="it-IT" dirty="0">
              <a:solidFill>
                <a:srgbClr val="000000"/>
              </a:solidFill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it-IT" dirty="0" smtClean="0">
                <a:solidFill>
                  <a:srgbClr val="000000"/>
                </a:solidFill>
              </a:rPr>
              <a:t>solo salario assegnista → budget a più voci (personale, attrezzatura, viaggi, altri costi)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it-IT" dirty="0" smtClean="0">
                <a:solidFill>
                  <a:srgbClr val="000000"/>
                </a:solidFill>
              </a:rPr>
              <a:t>€ 25,000 → €5,000,000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endParaRPr lang="it-IT" dirty="0">
              <a:solidFill>
                <a:srgbClr val="000000"/>
              </a:solidFill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it-IT" dirty="0" smtClean="0">
                <a:solidFill>
                  <a:srgbClr val="000000"/>
                </a:solidFill>
              </a:rPr>
              <a:t>Le regole finanziarie sono dettate dall’ente finanziatore: gli enti europei sono omologati alle regole finanziarie europee e così anche i contratti; </a:t>
            </a:r>
            <a:r>
              <a:rPr lang="it-IT" u="sng" dirty="0" smtClean="0">
                <a:solidFill>
                  <a:srgbClr val="000000"/>
                </a:solidFill>
              </a:rPr>
              <a:t>gli enti americani invece richiedono modulistica amministrativa e fiscale specifica e i contratti vanno verificati con molta cura</a:t>
            </a:r>
            <a:r>
              <a:rPr lang="it-IT" dirty="0" smtClean="0">
                <a:solidFill>
                  <a:srgbClr val="000000"/>
                </a:solidFill>
              </a:rPr>
              <a:t>.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endParaRPr lang="it-IT" dirty="0" smtClean="0">
              <a:solidFill>
                <a:srgbClr val="000000"/>
              </a:solidFill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endParaRPr lang="it-IT" dirty="0" smtClean="0">
              <a:solidFill>
                <a:srgbClr val="000000"/>
              </a:solidFill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endParaRPr lang="it-IT" dirty="0">
              <a:solidFill>
                <a:srgbClr val="000000"/>
              </a:solidFill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endParaRPr lang="it-IT" dirty="0">
              <a:solidFill>
                <a:srgbClr val="000000"/>
              </a:solidFill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it-IT" b="1" dirty="0" smtClean="0">
                <a:solidFill>
                  <a:srgbClr val="FF0000"/>
                </a:solidFill>
              </a:rPr>
              <a:t>PER QUANTO TEMPO?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endParaRPr lang="it-IT" dirty="0">
              <a:solidFill>
                <a:srgbClr val="000000"/>
              </a:solidFill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it-IT" dirty="0" smtClean="0">
                <a:solidFill>
                  <a:srgbClr val="000000"/>
                </a:solidFill>
              </a:rPr>
              <a:t>La durata dei finanziamenti varia da pochi mesi fino a progetti pluriennali.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it-IT" dirty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it-IT" dirty="0" smtClean="0">
              <a:solidFill>
                <a:srgbClr val="00000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4000" y="68400"/>
            <a:ext cx="1584325" cy="706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910652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C:\Users\raucci\Desktop\codau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60608"/>
            <a:ext cx="1654969" cy="528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asellaDiTesto 4"/>
          <p:cNvSpPr txBox="1"/>
          <p:nvPr/>
        </p:nvSpPr>
        <p:spPr>
          <a:xfrm>
            <a:off x="236510" y="977212"/>
            <a:ext cx="8774968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rgbClr val="FF0000"/>
                </a:solidFill>
              </a:rPr>
              <a:t>CRITICITA’</a:t>
            </a:r>
          </a:p>
          <a:p>
            <a:endParaRPr lang="it-IT" dirty="0"/>
          </a:p>
          <a:p>
            <a:endParaRPr lang="it-IT" dirty="0" smtClean="0"/>
          </a:p>
          <a:p>
            <a:pPr marL="285750" indent="-285750">
              <a:buFontTx/>
              <a:buChar char="-"/>
            </a:pPr>
            <a:r>
              <a:rPr lang="it-IT" dirty="0" smtClean="0"/>
              <a:t>Milioni di enti a livello mondiale, ma nessun database non a pagamento su cui condurre le proprie ricerche: internet, passaparola 	→ molto tempo</a:t>
            </a:r>
          </a:p>
          <a:p>
            <a:pPr lvl="6"/>
            <a:r>
              <a:rPr lang="it-IT" dirty="0" smtClean="0"/>
              <a:t>		→ siti web non molto chiari</a:t>
            </a:r>
          </a:p>
          <a:p>
            <a:pPr lvl="6"/>
            <a:r>
              <a:rPr lang="it-IT" dirty="0" smtClean="0"/>
              <a:t>		→ molti «insuccessi»</a:t>
            </a:r>
          </a:p>
          <a:p>
            <a:pPr lvl="6"/>
            <a:endParaRPr lang="it-IT" dirty="0" smtClean="0"/>
          </a:p>
          <a:p>
            <a:pPr marL="285750" indent="-285750">
              <a:buFontTx/>
              <a:buChar char="-"/>
            </a:pPr>
            <a:r>
              <a:rPr lang="it-IT" dirty="0" smtClean="0"/>
              <a:t>Obsolescenza delle informazioni (cambiamento di </a:t>
            </a:r>
            <a:r>
              <a:rPr lang="it-IT" dirty="0" err="1" smtClean="0"/>
              <a:t>mission</a:t>
            </a:r>
            <a:r>
              <a:rPr lang="it-IT" dirty="0" smtClean="0"/>
              <a:t>, di programmi, di condizioni di eleggibilità…)</a:t>
            </a:r>
          </a:p>
          <a:p>
            <a:pPr marL="285750" indent="-285750">
              <a:buFontTx/>
              <a:buChar char="-"/>
            </a:pPr>
            <a:endParaRPr lang="it-IT" dirty="0"/>
          </a:p>
          <a:p>
            <a:pPr marL="285750" indent="-285750">
              <a:buFontTx/>
              <a:buChar char="-"/>
            </a:pPr>
            <a:r>
              <a:rPr lang="it-IT" dirty="0" smtClean="0"/>
              <a:t>Formulazione di strategie su come </a:t>
            </a:r>
            <a:r>
              <a:rPr lang="it-IT" dirty="0" err="1" smtClean="0"/>
              <a:t>redarre</a:t>
            </a:r>
            <a:r>
              <a:rPr lang="it-IT" dirty="0" smtClean="0"/>
              <a:t> una proposta vincente:</a:t>
            </a:r>
          </a:p>
          <a:p>
            <a:r>
              <a:rPr lang="it-IT" dirty="0" smtClean="0"/>
              <a:t>	→ difficoltà a reperire progetti finanziati (titolo, team di ricerca, ente/i, 	finanziamento, durata, </a:t>
            </a:r>
            <a:r>
              <a:rPr lang="it-IT" dirty="0" err="1" smtClean="0"/>
              <a:t>abstract</a:t>
            </a:r>
            <a:r>
              <a:rPr lang="it-IT" dirty="0" smtClean="0"/>
              <a:t>)</a:t>
            </a:r>
          </a:p>
          <a:p>
            <a:r>
              <a:rPr lang="it-IT" dirty="0"/>
              <a:t>	</a:t>
            </a:r>
            <a:r>
              <a:rPr lang="it-IT" dirty="0" smtClean="0"/>
              <a:t>→ feedback proposte non selezionate non sempre disponibili per correggere le 	debolezze del progetto</a:t>
            </a:r>
          </a:p>
          <a:p>
            <a:r>
              <a:rPr lang="it-IT" dirty="0"/>
              <a:t>	</a:t>
            </a:r>
            <a:r>
              <a:rPr lang="it-IT" dirty="0" smtClean="0"/>
              <a:t>→ linee guida a volte ambigue</a:t>
            </a:r>
          </a:p>
          <a:p>
            <a:r>
              <a:rPr lang="it-IT" dirty="0" smtClean="0"/>
              <a:t>	→ statistiche e tasso di successo disponibili raramente</a:t>
            </a:r>
            <a:endParaRPr lang="it-IT" dirty="0"/>
          </a:p>
          <a:p>
            <a:pPr marL="285750" indent="-285750">
              <a:buFontTx/>
              <a:buChar char="-"/>
            </a:pPr>
            <a:endParaRPr lang="it-IT" dirty="0" smtClean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4000" y="68400"/>
            <a:ext cx="1584325" cy="706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9199189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375</TotalTime>
  <Words>377</Words>
  <Application>Microsoft Office PowerPoint</Application>
  <PresentationFormat>Presentazione su schermo (4:3)</PresentationFormat>
  <Paragraphs>139</Paragraphs>
  <Slides>10</Slides>
  <Notes>10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2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10</vt:i4>
      </vt:variant>
    </vt:vector>
  </HeadingPairs>
  <TitlesOfParts>
    <vt:vector size="13" baseType="lpstr">
      <vt:lpstr>Arial</vt:lpstr>
      <vt:lpstr>Calibri</vt:lpstr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BORGIATTINO  BARBARA</dc:creator>
  <cp:lastModifiedBy>adele</cp:lastModifiedBy>
  <cp:revision>62</cp:revision>
  <dcterms:created xsi:type="dcterms:W3CDTF">2017-03-17T14:34:45Z</dcterms:created>
  <dcterms:modified xsi:type="dcterms:W3CDTF">2017-05-18T02:51:21Z</dcterms:modified>
</cp:coreProperties>
</file>