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81" r:id="rId2"/>
    <p:sldId id="283" r:id="rId3"/>
    <p:sldId id="284" r:id="rId4"/>
    <p:sldId id="285" r:id="rId5"/>
    <p:sldId id="287" r:id="rId6"/>
    <p:sldId id="301" r:id="rId7"/>
    <p:sldId id="289" r:id="rId8"/>
    <p:sldId id="290" r:id="rId9"/>
    <p:sldId id="291" r:id="rId10"/>
    <p:sldId id="292" r:id="rId11"/>
    <p:sldId id="264" r:id="rId12"/>
    <p:sldId id="294" r:id="rId13"/>
    <p:sldId id="293" r:id="rId14"/>
    <p:sldId id="295" r:id="rId15"/>
    <p:sldId id="296" r:id="rId16"/>
    <p:sldId id="297" r:id="rId17"/>
    <p:sldId id="298" r:id="rId18"/>
    <p:sldId id="299" r:id="rId19"/>
    <p:sldId id="300" r:id="rId20"/>
    <p:sldId id="271" r:id="rId21"/>
    <p:sldId id="278" r:id="rId22"/>
    <p:sldId id="279" r:id="rId23"/>
  </p:sldIdLst>
  <p:sldSz cx="9144000" cy="6858000" type="screen4x3"/>
  <p:notesSz cx="6645275" cy="9775825"/>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480"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763963" y="0"/>
            <a:ext cx="2879725" cy="488950"/>
          </a:xfrm>
          <a:prstGeom prst="rect">
            <a:avLst/>
          </a:prstGeom>
        </p:spPr>
        <p:txBody>
          <a:bodyPr vert="horz" lIns="91440" tIns="45720" rIns="91440" bIns="45720" rtlCol="0"/>
          <a:lstStyle>
            <a:lvl1pPr algn="r">
              <a:defRPr sz="1200"/>
            </a:lvl1pPr>
          </a:lstStyle>
          <a:p>
            <a:fld id="{2809C313-FEA8-486D-911C-D3F7CE449B3B}" type="datetimeFigureOut">
              <a:rPr lang="it-IT" smtClean="0"/>
              <a:t>23/05/2017</a:t>
            </a:fld>
            <a:endParaRPr lang="it-IT"/>
          </a:p>
        </p:txBody>
      </p:sp>
      <p:sp>
        <p:nvSpPr>
          <p:cNvPr id="4" name="Segnaposto piè di pagina 3"/>
          <p:cNvSpPr>
            <a:spLocks noGrp="1"/>
          </p:cNvSpPr>
          <p:nvPr>
            <p:ph type="ftr" sz="quarter" idx="2"/>
          </p:nvPr>
        </p:nvSpPr>
        <p:spPr>
          <a:xfrm>
            <a:off x="0" y="9285288"/>
            <a:ext cx="2879725" cy="48895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763963" y="9285288"/>
            <a:ext cx="2879725" cy="488950"/>
          </a:xfrm>
          <a:prstGeom prst="rect">
            <a:avLst/>
          </a:prstGeom>
        </p:spPr>
        <p:txBody>
          <a:bodyPr vert="horz" lIns="91440" tIns="45720" rIns="91440" bIns="45720" rtlCol="0" anchor="b"/>
          <a:lstStyle>
            <a:lvl1pPr algn="r">
              <a:defRPr sz="1200"/>
            </a:lvl1pPr>
          </a:lstStyle>
          <a:p>
            <a:fld id="{D104D447-27A9-4855-AE53-2C03827D17D5}" type="slidenum">
              <a:rPr lang="it-IT" smtClean="0"/>
              <a:t>‹N›</a:t>
            </a:fld>
            <a:endParaRPr lang="it-IT"/>
          </a:p>
        </p:txBody>
      </p:sp>
    </p:spTree>
    <p:extLst>
      <p:ext uri="{BB962C8B-B14F-4D97-AF65-F5344CB8AC3E}">
        <p14:creationId xmlns:p14="http://schemas.microsoft.com/office/powerpoint/2010/main" val="27955002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879619" cy="488791"/>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764118" y="0"/>
            <a:ext cx="2879619" cy="488791"/>
          </a:xfrm>
          <a:prstGeom prst="rect">
            <a:avLst/>
          </a:prstGeom>
        </p:spPr>
        <p:txBody>
          <a:bodyPr vert="horz" lIns="91440" tIns="45720" rIns="91440" bIns="45720" rtlCol="0"/>
          <a:lstStyle>
            <a:lvl1pPr algn="r">
              <a:defRPr sz="1200"/>
            </a:lvl1pPr>
          </a:lstStyle>
          <a:p>
            <a:fld id="{DDA2B3E2-4FD3-4750-BB2D-A6B65F092589}" type="datetimeFigureOut">
              <a:rPr lang="it-IT" smtClean="0"/>
              <a:t>23/05/2017</a:t>
            </a:fld>
            <a:endParaRPr lang="it-IT"/>
          </a:p>
        </p:txBody>
      </p:sp>
      <p:sp>
        <p:nvSpPr>
          <p:cNvPr id="4" name="Segnaposto immagine diapositiva 3"/>
          <p:cNvSpPr>
            <a:spLocks noGrp="1" noRot="1" noChangeAspect="1"/>
          </p:cNvSpPr>
          <p:nvPr>
            <p:ph type="sldImg" idx="2"/>
          </p:nvPr>
        </p:nvSpPr>
        <p:spPr>
          <a:xfrm>
            <a:off x="879475" y="733425"/>
            <a:ext cx="4886325" cy="3665538"/>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64528" y="4643517"/>
            <a:ext cx="5316220" cy="4399121"/>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9285337"/>
            <a:ext cx="2879619" cy="488791"/>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764118" y="9285337"/>
            <a:ext cx="2879619" cy="488791"/>
          </a:xfrm>
          <a:prstGeom prst="rect">
            <a:avLst/>
          </a:prstGeom>
        </p:spPr>
        <p:txBody>
          <a:bodyPr vert="horz" lIns="91440" tIns="45720" rIns="91440" bIns="45720" rtlCol="0" anchor="b"/>
          <a:lstStyle>
            <a:lvl1pPr algn="r">
              <a:defRPr sz="1200"/>
            </a:lvl1pPr>
          </a:lstStyle>
          <a:p>
            <a:fld id="{172A50E0-31C2-4B4A-A6E6-172E3CB0FD6C}" type="slidenum">
              <a:rPr lang="it-IT" smtClean="0"/>
              <a:t>‹N›</a:t>
            </a:fld>
            <a:endParaRPr lang="it-IT"/>
          </a:p>
        </p:txBody>
      </p:sp>
    </p:spTree>
    <p:extLst>
      <p:ext uri="{BB962C8B-B14F-4D97-AF65-F5344CB8AC3E}">
        <p14:creationId xmlns:p14="http://schemas.microsoft.com/office/powerpoint/2010/main" val="158684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ANVUR, Linee Guida per la gestione integrata del Ciclo della Performance delle università statali italiane, Luglio 2015</a:t>
            </a:r>
          </a:p>
          <a:p>
            <a:endParaRPr lang="it-IT" dirty="0"/>
          </a:p>
        </p:txBody>
      </p:sp>
      <p:sp>
        <p:nvSpPr>
          <p:cNvPr id="4" name="Segnaposto numero diapositiva 3"/>
          <p:cNvSpPr>
            <a:spLocks noGrp="1"/>
          </p:cNvSpPr>
          <p:nvPr>
            <p:ph type="sldNum" sz="quarter" idx="10"/>
          </p:nvPr>
        </p:nvSpPr>
        <p:spPr/>
        <p:txBody>
          <a:bodyPr/>
          <a:lstStyle/>
          <a:p>
            <a:fld id="{172A50E0-31C2-4B4A-A6E6-172E3CB0FD6C}" type="slidenum">
              <a:rPr lang="it-IT" smtClean="0"/>
              <a:t>4</a:t>
            </a:fld>
            <a:endParaRPr lang="it-IT"/>
          </a:p>
        </p:txBody>
      </p:sp>
    </p:spTree>
    <p:extLst>
      <p:ext uri="{BB962C8B-B14F-4D97-AF65-F5344CB8AC3E}">
        <p14:creationId xmlns:p14="http://schemas.microsoft.com/office/powerpoint/2010/main" val="3875270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23/05/2017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23/05/2017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23/05/2017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23/05/2017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23/05/2017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23/05/2017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23/05/2017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23/05/2017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23/05/2017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23/05/2017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23/05/2017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23/05/2017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internationalresearch@unimore.it" TargetMode="External"/><Relationship Id="rId2" Type="http://schemas.openxmlformats.org/officeDocument/2006/relationships/hyperlink" Target="mailto:donata.franzi@unimore.it" TargetMode="Externa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1520" y="2492896"/>
            <a:ext cx="8640960" cy="4104754"/>
          </a:xfrm>
          <a:prstGeom prst="rect">
            <a:avLst/>
          </a:prstGeom>
          <a:solidFill>
            <a:srgbClr val="E73B18"/>
          </a:solidFill>
          <a:ln>
            <a:solidFill>
              <a:srgbClr val="E73B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6000" b="1" dirty="0">
              <a:latin typeface="Helvetica Neue" panose="02000503000000020004" pitchFamily="2"/>
            </a:endParaRPr>
          </a:p>
        </p:txBody>
      </p:sp>
      <p:pic>
        <p:nvPicPr>
          <p:cNvPr id="11" name="Immagine 10"/>
          <p:cNvPicPr>
            <a:picLocks noChangeAspect="1"/>
          </p:cNvPicPr>
          <p:nvPr/>
        </p:nvPicPr>
        <p:blipFill rotWithShape="1">
          <a:blip r:embed="rId2" cstate="print">
            <a:extLst>
              <a:ext uri="{28A0092B-C50C-407E-A947-70E740481C1C}">
                <a14:useLocalDpi xmlns:a14="http://schemas.microsoft.com/office/drawing/2010/main" val="0"/>
              </a:ext>
            </a:extLst>
          </a:blip>
          <a:srcRect t="15681" b="11614"/>
          <a:stretch/>
        </p:blipFill>
        <p:spPr>
          <a:xfrm>
            <a:off x="1800219" y="260648"/>
            <a:ext cx="3203829" cy="1266590"/>
          </a:xfrm>
          <a:prstGeom prst="rect">
            <a:avLst/>
          </a:prstGeom>
        </p:spPr>
      </p:pic>
      <p:sp>
        <p:nvSpPr>
          <p:cNvPr id="3" name="CasellaDiTesto 2"/>
          <p:cNvSpPr txBox="1"/>
          <p:nvPr/>
        </p:nvSpPr>
        <p:spPr>
          <a:xfrm>
            <a:off x="264319" y="2492896"/>
            <a:ext cx="8640960" cy="4031873"/>
          </a:xfrm>
          <a:prstGeom prst="rect">
            <a:avLst/>
          </a:prstGeom>
          <a:noFill/>
        </p:spPr>
        <p:txBody>
          <a:bodyPr wrap="square" rtlCol="0">
            <a:spAutoFit/>
          </a:bodyPr>
          <a:lstStyle/>
          <a:p>
            <a:pPr algn="ctr"/>
            <a:r>
              <a:rPr lang="it-IT" sz="3200" dirty="0">
                <a:solidFill>
                  <a:schemeClr val="bg1"/>
                </a:solidFill>
              </a:rPr>
              <a:t>Partecipazione delle Università a progetti comunitari nel ruolo di Parte Terza: problematiche e strategicità</a:t>
            </a:r>
            <a:r>
              <a:rPr lang="it-IT" sz="3200" dirty="0"/>
              <a:t/>
            </a:r>
            <a:br>
              <a:rPr lang="it-IT" sz="3200" dirty="0"/>
            </a:br>
            <a:endParaRPr lang="it-IT" sz="3200" b="1" dirty="0" smtClean="0">
              <a:solidFill>
                <a:schemeClr val="bg1"/>
              </a:solidFill>
              <a:latin typeface="Helvetica Neue" panose="02000503000000020004" pitchFamily="2"/>
            </a:endParaRPr>
          </a:p>
          <a:p>
            <a:pPr algn="ctr"/>
            <a:endParaRPr lang="it-IT" sz="1200" b="1" dirty="0">
              <a:solidFill>
                <a:schemeClr val="bg1"/>
              </a:solidFill>
              <a:latin typeface="Helvetica Neue" panose="02000503000000020004" pitchFamily="2"/>
            </a:endParaRPr>
          </a:p>
          <a:p>
            <a:pPr algn="ctr"/>
            <a:r>
              <a:rPr lang="it-IT" sz="2400" smtClean="0">
                <a:solidFill>
                  <a:schemeClr val="bg1">
                    <a:lumMod val="20000"/>
                    <a:lumOff val="80000"/>
                  </a:schemeClr>
                </a:solidFill>
              </a:rPr>
              <a:t>Università </a:t>
            </a:r>
            <a:r>
              <a:rPr lang="it-IT" sz="2400" dirty="0">
                <a:solidFill>
                  <a:schemeClr val="bg1">
                    <a:lumMod val="20000"/>
                    <a:lumOff val="80000"/>
                  </a:schemeClr>
                </a:solidFill>
              </a:rPr>
              <a:t>degli studi di Modena e Reggio Emilia</a:t>
            </a:r>
          </a:p>
          <a:p>
            <a:pPr algn="ctr"/>
            <a:r>
              <a:rPr lang="it-IT" sz="2400" dirty="0">
                <a:solidFill>
                  <a:schemeClr val="bg1">
                    <a:lumMod val="20000"/>
                    <a:lumOff val="80000"/>
                  </a:schemeClr>
                </a:solidFill>
              </a:rPr>
              <a:t>Direzione Ricerca e Trasferimento Tecnologico  Ufficio Ricerca Internazionale</a:t>
            </a:r>
          </a:p>
          <a:p>
            <a:pPr algn="ctr"/>
            <a:r>
              <a:rPr lang="it-IT" sz="2400" dirty="0">
                <a:solidFill>
                  <a:schemeClr val="bg1">
                    <a:lumMod val="20000"/>
                    <a:lumOff val="80000"/>
                  </a:schemeClr>
                </a:solidFill>
              </a:rPr>
              <a:t>Roma, </a:t>
            </a:r>
            <a:r>
              <a:rPr lang="it-IT" sz="2400" dirty="0" smtClean="0">
                <a:solidFill>
                  <a:schemeClr val="bg1">
                    <a:lumMod val="20000"/>
                    <a:lumOff val="80000"/>
                  </a:schemeClr>
                </a:solidFill>
              </a:rPr>
              <a:t>GDL CODAU Ricerca, 24 </a:t>
            </a:r>
            <a:r>
              <a:rPr lang="it-IT" sz="2400" dirty="0">
                <a:solidFill>
                  <a:schemeClr val="bg1">
                    <a:lumMod val="20000"/>
                    <a:lumOff val="80000"/>
                  </a:schemeClr>
                </a:solidFill>
              </a:rPr>
              <a:t>Maggio 2017</a:t>
            </a:r>
          </a:p>
          <a:p>
            <a:pPr algn="ctr"/>
            <a:endParaRPr lang="it-IT" sz="2000" dirty="0">
              <a:solidFill>
                <a:schemeClr val="bg1">
                  <a:lumMod val="20000"/>
                  <a:lumOff val="80000"/>
                </a:schemeClr>
              </a:solidFill>
            </a:endParaRPr>
          </a:p>
        </p:txBody>
      </p:sp>
      <p:pic>
        <p:nvPicPr>
          <p:cNvPr id="5" name="Immagine 4"/>
          <p:cNvPicPr>
            <a:picLocks noChangeAspect="1"/>
          </p:cNvPicPr>
          <p:nvPr/>
        </p:nvPicPr>
        <p:blipFill rotWithShape="1">
          <a:blip r:embed="rId3" cstate="print">
            <a:extLst>
              <a:ext uri="{28A0092B-C50C-407E-A947-70E740481C1C}">
                <a14:useLocalDpi xmlns:a14="http://schemas.microsoft.com/office/drawing/2010/main" val="0"/>
              </a:ext>
            </a:extLst>
          </a:blip>
          <a:srcRect l="43447"/>
          <a:stretch/>
        </p:blipFill>
        <p:spPr>
          <a:xfrm>
            <a:off x="1702671" y="1484784"/>
            <a:ext cx="3472805" cy="936104"/>
          </a:xfrm>
          <a:prstGeom prst="rect">
            <a:avLst/>
          </a:prstGeom>
        </p:spPr>
      </p:pic>
    </p:spTree>
    <p:extLst>
      <p:ext uri="{BB962C8B-B14F-4D97-AF65-F5344CB8AC3E}">
        <p14:creationId xmlns:p14="http://schemas.microsoft.com/office/powerpoint/2010/main" val="483948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endParaRPr lang="it-IT" dirty="0"/>
          </a:p>
        </p:txBody>
      </p:sp>
      <p:sp>
        <p:nvSpPr>
          <p:cNvPr id="11" name="Segnaposto contenuto 10"/>
          <p:cNvSpPr>
            <a:spLocks noGrp="1"/>
          </p:cNvSpPr>
          <p:nvPr>
            <p:ph idx="1"/>
          </p:nvPr>
        </p:nvSpPr>
        <p:spPr>
          <a:xfrm>
            <a:off x="0" y="1484784"/>
            <a:ext cx="9144000" cy="4968552"/>
          </a:xfrm>
        </p:spPr>
        <p:txBody>
          <a:bodyPr/>
          <a:lstStyle/>
          <a:p>
            <a:r>
              <a:rPr lang="en-US" dirty="0"/>
              <a:t>If a third party </a:t>
            </a:r>
            <a:r>
              <a:rPr lang="en-US" b="1" dirty="0"/>
              <a:t>generates</a:t>
            </a:r>
            <a:r>
              <a:rPr lang="en-US" dirty="0"/>
              <a:t> results, the </a:t>
            </a:r>
            <a:r>
              <a:rPr lang="en-US" u="sng" dirty="0"/>
              <a:t>beneficiary</a:t>
            </a:r>
            <a:r>
              <a:rPr lang="en-US" dirty="0"/>
              <a:t> concerned must </a:t>
            </a:r>
            <a:r>
              <a:rPr lang="en-US" u="sng" dirty="0"/>
              <a:t>obtain all necessary rights (transfer, </a:t>
            </a:r>
            <a:r>
              <a:rPr lang="en-US" u="sng" dirty="0" err="1"/>
              <a:t>licences</a:t>
            </a:r>
            <a:r>
              <a:rPr lang="en-US" u="sng" dirty="0"/>
              <a:t> or other) from the third party</a:t>
            </a:r>
            <a:r>
              <a:rPr lang="en-US" dirty="0"/>
              <a:t>, in order to be able to respect its obligations as if those </a:t>
            </a:r>
            <a:r>
              <a:rPr lang="en-US" dirty="0">
                <a:effectLst>
                  <a:outerShdw blurRad="38100" dist="38100" dir="2700000" algn="tl">
                    <a:srgbClr val="000000">
                      <a:alpha val="43137"/>
                    </a:srgbClr>
                  </a:outerShdw>
                </a:effectLst>
              </a:rPr>
              <a:t>results were generated by the beneficiary itself.</a:t>
            </a:r>
          </a:p>
          <a:p>
            <a:r>
              <a:rPr lang="en-US" dirty="0"/>
              <a:t>If obtaining the rights is impossible, the beneficiary must refrain from using the third party to generate the results</a:t>
            </a:r>
            <a:r>
              <a:rPr lang="en-US" dirty="0" smtClean="0"/>
              <a:t>.</a:t>
            </a:r>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476672"/>
            <a:ext cx="9144000" cy="940966"/>
          </a:xfrm>
        </p:spPr>
        <p:txBody>
          <a:bodyPr/>
          <a:lstStyle/>
          <a:p>
            <a:r>
              <a:rPr lang="it-IT" dirty="0" smtClean="0"/>
              <a:t>Joint Research </a:t>
            </a:r>
            <a:r>
              <a:rPr lang="it-IT" dirty="0" err="1" smtClean="0"/>
              <a:t>Units</a:t>
            </a:r>
            <a:endParaRPr lang="it-IT" dirty="0"/>
          </a:p>
        </p:txBody>
      </p:sp>
      <p:sp>
        <p:nvSpPr>
          <p:cNvPr id="3" name="Segnaposto contenuto 2"/>
          <p:cNvSpPr>
            <a:spLocks noGrp="1"/>
          </p:cNvSpPr>
          <p:nvPr>
            <p:ph idx="1"/>
          </p:nvPr>
        </p:nvSpPr>
        <p:spPr>
          <a:xfrm>
            <a:off x="0" y="1556792"/>
            <a:ext cx="9144000" cy="5040560"/>
          </a:xfrm>
        </p:spPr>
        <p:txBody>
          <a:bodyPr>
            <a:normAutofit fontScale="70000" lnSpcReduction="20000"/>
          </a:bodyPr>
          <a:lstStyle/>
          <a:p>
            <a:r>
              <a:rPr lang="en-US" i="1" dirty="0" smtClean="0"/>
              <a:t>JRUs do </a:t>
            </a:r>
            <a:r>
              <a:rPr lang="en-US" i="1" dirty="0"/>
              <a:t>not have a separate legal personality, but form a single research unit where staff and resources from the different members are put together to the benefit of all. </a:t>
            </a:r>
            <a:endParaRPr lang="en-US" i="1" dirty="0" smtClean="0"/>
          </a:p>
          <a:p>
            <a:pPr lvl="1"/>
            <a:r>
              <a:rPr lang="en-US" i="1" dirty="0" smtClean="0"/>
              <a:t>lacking </a:t>
            </a:r>
            <a:r>
              <a:rPr lang="en-US" i="1" dirty="0"/>
              <a:t>legal personality, </a:t>
            </a:r>
            <a:endParaRPr lang="en-US" i="1" dirty="0" smtClean="0"/>
          </a:p>
          <a:p>
            <a:pPr lvl="1"/>
            <a:r>
              <a:rPr lang="en-US" i="1" dirty="0" smtClean="0"/>
              <a:t>existing physically (with </a:t>
            </a:r>
            <a:r>
              <a:rPr lang="en-US" i="1" dirty="0"/>
              <a:t>premises, equipment, and resources individual to them and distinct from ‘owner’ </a:t>
            </a:r>
            <a:r>
              <a:rPr lang="en-US" i="1" dirty="0" smtClean="0"/>
              <a:t>entities). </a:t>
            </a:r>
          </a:p>
          <a:p>
            <a:pPr marL="457200" lvl="1" indent="0">
              <a:buNone/>
            </a:pPr>
            <a:r>
              <a:rPr lang="en-US" i="1" dirty="0" smtClean="0"/>
              <a:t>A </a:t>
            </a:r>
            <a:r>
              <a:rPr lang="en-US" i="1" dirty="0"/>
              <a:t>member of the JRU is the beneficiary and any other member of the JRU contributing to the action and who is not a beneficiary of the GA has to be identified in Article </a:t>
            </a:r>
            <a:r>
              <a:rPr lang="en-US" i="1" dirty="0" smtClean="0"/>
              <a:t>14 </a:t>
            </a:r>
            <a:r>
              <a:rPr lang="en-US" i="1" dirty="0" smtClean="0">
                <a:solidFill>
                  <a:srgbClr val="FF0000"/>
                </a:solidFill>
              </a:rPr>
              <a:t>(a legal link exist!!)</a:t>
            </a:r>
            <a:endParaRPr lang="en-US" dirty="0" smtClean="0">
              <a:solidFill>
                <a:srgbClr val="FF0000"/>
              </a:solidFill>
            </a:endParaRPr>
          </a:p>
          <a:p>
            <a:endParaRPr lang="en-US" dirty="0" smtClean="0"/>
          </a:p>
          <a:p>
            <a:r>
              <a:rPr lang="en-US" dirty="0" smtClean="0"/>
              <a:t>Where </a:t>
            </a:r>
            <a:r>
              <a:rPr lang="en-US" dirty="0"/>
              <a:t>the internal arrangements of a JRU </a:t>
            </a:r>
            <a:r>
              <a:rPr lang="en-US" dirty="0" smtClean="0"/>
              <a:t>state </a:t>
            </a:r>
            <a:r>
              <a:rPr lang="en-US" dirty="0"/>
              <a:t>that any results produced by one member are owned jointly by all members, these </a:t>
            </a:r>
            <a:r>
              <a:rPr lang="en-US" b="1" dirty="0"/>
              <a:t>other members are third parties that can claim rights on the results</a:t>
            </a:r>
            <a:r>
              <a:rPr lang="en-US" dirty="0"/>
              <a:t>. </a:t>
            </a:r>
            <a:endParaRPr lang="en-US" dirty="0" smtClean="0"/>
          </a:p>
          <a:p>
            <a:r>
              <a:rPr lang="en-US" dirty="0" smtClean="0"/>
              <a:t>In </a:t>
            </a:r>
            <a:r>
              <a:rPr lang="en-US" dirty="0"/>
              <a:t>this case, the </a:t>
            </a:r>
            <a:r>
              <a:rPr lang="en-US" u="sng" dirty="0"/>
              <a:t>JRU member </a:t>
            </a:r>
            <a:r>
              <a:rPr lang="en-US" dirty="0"/>
              <a:t>that is the </a:t>
            </a:r>
            <a:r>
              <a:rPr lang="en-US" dirty="0">
                <a:effectLst>
                  <a:outerShdw blurRad="38100" dist="38100" dir="2700000" algn="tl">
                    <a:srgbClr val="000000">
                      <a:alpha val="43137"/>
                    </a:srgbClr>
                  </a:outerShdw>
                </a:effectLst>
              </a:rPr>
              <a:t>beneficiary</a:t>
            </a:r>
            <a:r>
              <a:rPr lang="en-US" dirty="0"/>
              <a:t> must ensure that it can </a:t>
            </a:r>
            <a:r>
              <a:rPr lang="en-US" u="sng" dirty="0"/>
              <a:t>fulfil its contractual obligations under the GA </a:t>
            </a:r>
            <a:r>
              <a:rPr lang="en-US" dirty="0"/>
              <a:t>(e.g. with regard to other beneficiaries’ access rights).</a:t>
            </a:r>
            <a:endParaRPr lang="it-IT" dirty="0"/>
          </a:p>
        </p:txBody>
      </p:sp>
      <p:pic>
        <p:nvPicPr>
          <p:cNvPr id="4" name="Immagine 3"/>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Tree>
    <p:extLst>
      <p:ext uri="{BB962C8B-B14F-4D97-AF65-F5344CB8AC3E}">
        <p14:creationId xmlns:p14="http://schemas.microsoft.com/office/powerpoint/2010/main" val="21419911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8010" y="620688"/>
            <a:ext cx="9144000" cy="940966"/>
          </a:xfrm>
        </p:spPr>
        <p:txBody>
          <a:bodyPr>
            <a:normAutofit fontScale="90000"/>
          </a:bodyPr>
          <a:lstStyle/>
          <a:p>
            <a:r>
              <a:rPr lang="en-US" dirty="0"/>
              <a:t>ARTICLE 25 MGA — ACCESS RIGHTS TO BACKGROUND</a:t>
            </a:r>
            <a:endParaRPr lang="it-IT" dirty="0"/>
          </a:p>
        </p:txBody>
      </p:sp>
      <p:sp>
        <p:nvSpPr>
          <p:cNvPr id="11" name="Segnaposto contenuto 10"/>
          <p:cNvSpPr>
            <a:spLocks noGrp="1"/>
          </p:cNvSpPr>
          <p:nvPr>
            <p:ph idx="1"/>
          </p:nvPr>
        </p:nvSpPr>
        <p:spPr>
          <a:xfrm>
            <a:off x="0" y="2492896"/>
            <a:ext cx="9144000" cy="3312368"/>
          </a:xfrm>
        </p:spPr>
        <p:txBody>
          <a:bodyPr/>
          <a:lstStyle/>
          <a:p>
            <a:pPr marL="0" indent="0">
              <a:buNone/>
            </a:pPr>
            <a:endParaRPr lang="it-IT" dirty="0" smtClean="0"/>
          </a:p>
          <a:p>
            <a:pPr marL="0" indent="0">
              <a:buNone/>
            </a:pPr>
            <a:endParaRPr lang="it-IT" dirty="0" smtClean="0"/>
          </a:p>
          <a:p>
            <a:pPr marL="0" indent="0">
              <a:buNone/>
            </a:pPr>
            <a:r>
              <a:rPr lang="it-IT" dirty="0" smtClean="0"/>
              <a:t>On royalty free by default or on fair and </a:t>
            </a:r>
            <a:r>
              <a:rPr lang="it-IT" dirty="0" err="1" smtClean="0"/>
              <a:t>reasonable</a:t>
            </a:r>
            <a:r>
              <a:rPr lang="it-IT" dirty="0" smtClean="0"/>
              <a:t> </a:t>
            </a:r>
            <a:r>
              <a:rPr lang="it-IT" dirty="0" err="1" smtClean="0"/>
              <a:t>conditions</a:t>
            </a:r>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endParaRPr lang="it-IT" dirty="0"/>
          </a:p>
        </p:txBody>
      </p:sp>
      <p:sp>
        <p:nvSpPr>
          <p:cNvPr id="11" name="Segnaposto contenuto 10"/>
          <p:cNvSpPr>
            <a:spLocks noGrp="1"/>
          </p:cNvSpPr>
          <p:nvPr>
            <p:ph idx="1"/>
          </p:nvPr>
        </p:nvSpPr>
        <p:spPr>
          <a:xfrm>
            <a:off x="0" y="1484784"/>
            <a:ext cx="9144000" cy="4968552"/>
          </a:xfrm>
        </p:spPr>
        <p:txBody>
          <a:bodyPr/>
          <a:lstStyle/>
          <a:p>
            <a:r>
              <a:rPr lang="en-US" b="1" dirty="0"/>
              <a:t>there are NO specific access rights for</a:t>
            </a:r>
            <a:r>
              <a:rPr lang="en-US" dirty="0"/>
              <a:t> EU institutions, Member States, </a:t>
            </a:r>
            <a:r>
              <a:rPr lang="en-US" dirty="0" err="1"/>
              <a:t>Euratom</a:t>
            </a:r>
            <a:r>
              <a:rPr lang="en-US" dirty="0"/>
              <a:t>, Joint Undertakings or </a:t>
            </a:r>
            <a:r>
              <a:rPr lang="en-US" b="1" dirty="0"/>
              <a:t>Third Parties </a:t>
            </a:r>
            <a:r>
              <a:rPr lang="en-US" dirty="0"/>
              <a:t>— except for the option for </a:t>
            </a:r>
            <a:r>
              <a:rPr lang="en-US" b="1" dirty="0"/>
              <a:t>royalty-free access for users of research infrastructures </a:t>
            </a:r>
            <a:r>
              <a:rPr lang="en-US" u="sng" dirty="0"/>
              <a:t>in actions with trans-national or virtual access to research infrastructure</a:t>
            </a:r>
            <a:r>
              <a:rPr lang="en-US" dirty="0"/>
              <a:t>.</a:t>
            </a:r>
            <a:endParaRPr lang="it-IT" dirty="0"/>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2" name="Titolo 1"/>
          <p:cNvSpPr>
            <a:spLocks noGrp="1"/>
          </p:cNvSpPr>
          <p:nvPr>
            <p:ph type="title"/>
          </p:nvPr>
        </p:nvSpPr>
        <p:spPr/>
        <p:txBody>
          <a:bodyPr/>
          <a:lstStyle/>
          <a:p>
            <a:r>
              <a:rPr lang="it-IT" dirty="0" smtClean="0"/>
              <a:t>ACCORDI TRA PARTNERS</a:t>
            </a:r>
            <a:endParaRPr lang="it-IT" dirty="0"/>
          </a:p>
        </p:txBody>
      </p:sp>
      <p:sp>
        <p:nvSpPr>
          <p:cNvPr id="7" name="Segnaposto contenuto 6"/>
          <p:cNvSpPr txBox="1">
            <a:spLocks noGrp="1"/>
          </p:cNvSpPr>
          <p:nvPr>
            <p:ph type="body" idx="1"/>
          </p:nvPr>
        </p:nvSpPr>
        <p:spPr>
          <a:prstGeom prst="rect">
            <a:avLst/>
          </a:prstGeom>
          <a:noFill/>
        </p:spPr>
        <p:txBody>
          <a:bodyPr wrap="square" rtlCol="0">
            <a:spAutoFit/>
          </a:bodyPr>
          <a:lstStyle/>
          <a:p>
            <a:pPr algn="ctr"/>
            <a:r>
              <a:rPr lang="it-IT" sz="3200" dirty="0">
                <a:solidFill>
                  <a:schemeClr val="bg1"/>
                </a:solidFill>
              </a:rPr>
              <a:t>Partecipazione delle Università a progetti comunitari nel ruolo di Parte Terza: problematiche e strategicità</a:t>
            </a:r>
            <a:r>
              <a:rPr lang="it-IT" sz="3200" dirty="0"/>
              <a:t/>
            </a:r>
            <a:br>
              <a:rPr lang="it-IT" sz="3200" dirty="0"/>
            </a:br>
            <a:endParaRPr lang="it-IT" sz="3200" b="1" dirty="0" smtClean="0">
              <a:solidFill>
                <a:schemeClr val="bg1"/>
              </a:solidFill>
              <a:latin typeface="Helvetica Neue" panose="02000503000000020004" pitchFamily="2"/>
            </a:endParaRPr>
          </a:p>
          <a:p>
            <a:pPr algn="ctr"/>
            <a:endParaRPr lang="it-IT" sz="1200" b="1" dirty="0">
              <a:solidFill>
                <a:schemeClr val="bg1"/>
              </a:solidFill>
              <a:latin typeface="Helvetica Neue" panose="02000503000000020004" pitchFamily="2"/>
            </a:endParaRPr>
          </a:p>
          <a:p>
            <a:pPr algn="ctr"/>
            <a:r>
              <a:rPr lang="it-IT" sz="2400" dirty="0">
                <a:solidFill>
                  <a:schemeClr val="bg1">
                    <a:lumMod val="20000"/>
                    <a:lumOff val="80000"/>
                  </a:schemeClr>
                </a:solidFill>
              </a:rPr>
              <a:t>Università degli studi di Modena e Reggio Emilia</a:t>
            </a:r>
          </a:p>
          <a:p>
            <a:pPr algn="ctr"/>
            <a:r>
              <a:rPr lang="it-IT" sz="2400" dirty="0">
                <a:solidFill>
                  <a:schemeClr val="bg1">
                    <a:lumMod val="20000"/>
                    <a:lumOff val="80000"/>
                  </a:schemeClr>
                </a:solidFill>
              </a:rPr>
              <a:t>Direzione Ricerca e Trasferimento Tecnologico  Ufficio Ricerca Internazionale</a:t>
            </a:r>
          </a:p>
          <a:p>
            <a:pPr algn="ctr"/>
            <a:r>
              <a:rPr lang="it-IT" sz="2400" dirty="0">
                <a:solidFill>
                  <a:schemeClr val="bg1">
                    <a:lumMod val="20000"/>
                    <a:lumOff val="80000"/>
                  </a:schemeClr>
                </a:solidFill>
              </a:rPr>
              <a:t>Roma, </a:t>
            </a:r>
            <a:r>
              <a:rPr lang="it-IT" sz="2400" dirty="0" smtClean="0">
                <a:solidFill>
                  <a:schemeClr val="bg1">
                    <a:lumMod val="20000"/>
                    <a:lumOff val="80000"/>
                  </a:schemeClr>
                </a:solidFill>
              </a:rPr>
              <a:t>GDL CODAU Ricerca, 24 </a:t>
            </a:r>
            <a:r>
              <a:rPr lang="it-IT" sz="2400" dirty="0">
                <a:solidFill>
                  <a:schemeClr val="bg1">
                    <a:lumMod val="20000"/>
                    <a:lumOff val="80000"/>
                  </a:schemeClr>
                </a:solidFill>
              </a:rPr>
              <a:t>Maggio 2017</a:t>
            </a:r>
          </a:p>
          <a:p>
            <a:pPr algn="ctr"/>
            <a:endParaRPr lang="it-IT" sz="2000" dirty="0">
              <a:solidFill>
                <a:schemeClr val="bg1">
                  <a:lumMod val="20000"/>
                  <a:lumOff val="80000"/>
                </a:schemeClr>
              </a:solidFill>
            </a:endParaRPr>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endParaRPr lang="it-IT" dirty="0"/>
          </a:p>
        </p:txBody>
      </p:sp>
      <p:sp>
        <p:nvSpPr>
          <p:cNvPr id="11" name="Segnaposto contenuto 10"/>
          <p:cNvSpPr>
            <a:spLocks noGrp="1"/>
          </p:cNvSpPr>
          <p:nvPr>
            <p:ph idx="1"/>
          </p:nvPr>
        </p:nvSpPr>
        <p:spPr>
          <a:xfrm>
            <a:off x="0" y="1484784"/>
            <a:ext cx="9144000" cy="4968552"/>
          </a:xfrm>
        </p:spPr>
        <p:txBody>
          <a:bodyPr/>
          <a:lstStyle/>
          <a:p>
            <a:pPr marL="0" indent="0">
              <a:buNone/>
            </a:pPr>
            <a:r>
              <a:rPr lang="en-US" i="1" dirty="0" smtClean="0"/>
              <a:t>“Beneficiary </a:t>
            </a:r>
            <a:r>
              <a:rPr lang="en-US" i="1" dirty="0"/>
              <a:t>has to ensure that the involvement of third parties does not affect the rights and obligations of the other Parties under this Consortium Agreement and the Grant Agreement</a:t>
            </a:r>
            <a:r>
              <a:rPr lang="en-US" i="1" dirty="0" smtClean="0"/>
              <a:t>.” </a:t>
            </a:r>
          </a:p>
          <a:p>
            <a:pPr marL="0" indent="0">
              <a:buNone/>
            </a:pPr>
            <a:r>
              <a:rPr lang="en-US" sz="2400" i="1" dirty="0">
                <a:effectLst>
                  <a:outerShdw blurRad="38100" dist="38100" dir="2700000" algn="tl">
                    <a:srgbClr val="000000">
                      <a:alpha val="43137"/>
                    </a:srgbClr>
                  </a:outerShdw>
                </a:effectLst>
              </a:rPr>
              <a:t>Development of a Simplified Consortium </a:t>
            </a:r>
            <a:r>
              <a:rPr lang="en-US" sz="2400" i="1" dirty="0" smtClean="0">
                <a:effectLst>
                  <a:outerShdw blurRad="38100" dist="38100" dir="2700000" algn="tl">
                    <a:srgbClr val="000000">
                      <a:alpha val="43137"/>
                    </a:srgbClr>
                  </a:outerShdw>
                </a:effectLst>
              </a:rPr>
              <a:t>Agreement (</a:t>
            </a:r>
            <a:r>
              <a:rPr lang="it-IT" sz="2400" i="1" dirty="0" smtClean="0">
                <a:effectLst>
                  <a:outerShdw blurRad="38100" dist="38100" dir="2700000" algn="tl">
                    <a:srgbClr val="000000">
                      <a:alpha val="43137"/>
                    </a:srgbClr>
                  </a:outerShdw>
                </a:effectLst>
              </a:rPr>
              <a:t>DESCA) model</a:t>
            </a:r>
            <a:endParaRPr lang="it-IT" sz="24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err="1" smtClean="0"/>
              <a:t>Confidentiality</a:t>
            </a:r>
            <a:r>
              <a:rPr lang="it-IT" dirty="0" smtClean="0"/>
              <a:t> </a:t>
            </a:r>
            <a:endParaRPr lang="it-IT" dirty="0"/>
          </a:p>
        </p:txBody>
      </p:sp>
      <p:sp>
        <p:nvSpPr>
          <p:cNvPr id="11" name="Segnaposto contenuto 10"/>
          <p:cNvSpPr>
            <a:spLocks noGrp="1"/>
          </p:cNvSpPr>
          <p:nvPr>
            <p:ph idx="1"/>
          </p:nvPr>
        </p:nvSpPr>
        <p:spPr>
          <a:xfrm>
            <a:off x="0" y="1484784"/>
            <a:ext cx="9144000" cy="4968552"/>
          </a:xfrm>
        </p:spPr>
        <p:txBody>
          <a:bodyPr/>
          <a:lstStyle/>
          <a:p>
            <a:pPr marL="457200" lvl="1" indent="0">
              <a:buNone/>
            </a:pPr>
            <a:r>
              <a:rPr lang="en-US" dirty="0" smtClean="0"/>
              <a:t>Each </a:t>
            </a:r>
            <a:r>
              <a:rPr lang="en-US" dirty="0"/>
              <a:t>of the BENEFICIARIES undertakes to use a reasonable degree of care (but in any event, no less care than they apply to safeguard their own confidential information) not to disclose to any THIRD PARTY - except as expressly permitted by the CONSORTIUM AGREEMENT or the GRANT AGREEMENT </a:t>
            </a:r>
            <a:endParaRPr lang="en-US" dirty="0" smtClean="0"/>
          </a:p>
          <a:p>
            <a:pPr marL="457200" lvl="1" indent="0">
              <a:buNone/>
            </a:pPr>
            <a:r>
              <a:rPr lang="en-US" sz="2400" i="1" dirty="0">
                <a:effectLst>
                  <a:outerShdw blurRad="38100" dist="38100" dir="2700000" algn="tl">
                    <a:srgbClr val="000000">
                      <a:alpha val="43137"/>
                    </a:srgbClr>
                  </a:outerShdw>
                </a:effectLst>
              </a:rPr>
              <a:t>European Council for Automotive </a:t>
            </a:r>
            <a:r>
              <a:rPr lang="en-US" sz="2400" i="1" dirty="0" smtClean="0">
                <a:effectLst>
                  <a:outerShdw blurRad="38100" dist="38100" dir="2700000" algn="tl">
                    <a:srgbClr val="000000">
                      <a:alpha val="43137"/>
                    </a:srgbClr>
                  </a:outerShdw>
                </a:effectLst>
              </a:rPr>
              <a:t>R&amp;D (EUCAR) model</a:t>
            </a:r>
            <a:endParaRPr lang="en-US" sz="2400" i="1" dirty="0">
              <a:effectLst>
                <a:outerShdw blurRad="38100" dist="38100" dir="2700000" algn="tl">
                  <a:srgbClr val="000000">
                    <a:alpha val="43137"/>
                  </a:srgbClr>
                </a:outerShdw>
              </a:effectLst>
            </a:endParaRPr>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1000"/>
                                        <p:tgtEl>
                                          <p:spTgt spid="11">
                                            <p:txEl>
                                              <p:pRg st="1" end="1"/>
                                            </p:txEl>
                                          </p:spTgt>
                                        </p:tgtEl>
                                      </p:cBhvr>
                                    </p:animEffect>
                                    <p:anim calcmode="lin" valueType="num">
                                      <p:cBhvr>
                                        <p:cTn id="8"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en-GB" dirty="0"/>
              <a:t>Ownership of </a:t>
            </a:r>
            <a:r>
              <a:rPr lang="en-GB" dirty="0" smtClean="0"/>
              <a:t>Results</a:t>
            </a:r>
            <a:endParaRPr lang="it-IT" dirty="0"/>
          </a:p>
        </p:txBody>
      </p:sp>
      <p:sp>
        <p:nvSpPr>
          <p:cNvPr id="11" name="Segnaposto contenuto 10"/>
          <p:cNvSpPr>
            <a:spLocks noGrp="1"/>
          </p:cNvSpPr>
          <p:nvPr>
            <p:ph idx="1"/>
          </p:nvPr>
        </p:nvSpPr>
        <p:spPr>
          <a:xfrm>
            <a:off x="0" y="1484784"/>
            <a:ext cx="9144000" cy="4968552"/>
          </a:xfrm>
        </p:spPr>
        <p:txBody>
          <a:bodyPr>
            <a:normAutofit fontScale="92500"/>
          </a:bodyPr>
          <a:lstStyle/>
          <a:p>
            <a:r>
              <a:rPr lang="en-US" dirty="0"/>
              <a:t>EUCAR model</a:t>
            </a:r>
          </a:p>
          <a:p>
            <a:pPr lvl="1"/>
            <a:r>
              <a:rPr lang="en-US" dirty="0"/>
              <a:t>Each CO-OWNING BENEFICIARY shall have the perpetual and irrevocable right to USE such RESULTS – including the right to grant non-exclusive licenses for USE to its own AFFILIATES and to other THIRD PARTIES - independently of and without requiring consent to other co-owners</a:t>
            </a:r>
          </a:p>
          <a:p>
            <a:r>
              <a:rPr lang="en-GB" dirty="0"/>
              <a:t>DESCA model</a:t>
            </a:r>
          </a:p>
          <a:p>
            <a:pPr lvl="1"/>
            <a:r>
              <a:rPr lang="en-GB" spc="-15" dirty="0">
                <a:latin typeface="Arial" panose="020B0604020202020204" pitchFamily="34" charset="0"/>
                <a:ea typeface="SimSun" panose="02010600030101010101" pitchFamily="2" charset="-122"/>
              </a:rPr>
              <a:t>Results are owned by the Party that generates them.</a:t>
            </a:r>
          </a:p>
          <a:p>
            <a:pPr lvl="1"/>
            <a:r>
              <a:rPr lang="en-GB" spc="-15" dirty="0">
                <a:latin typeface="Arial" panose="020B0604020202020204" pitchFamily="34" charset="0"/>
                <a:ea typeface="SimSun" panose="02010600030101010101" pitchFamily="2" charset="-122"/>
              </a:rPr>
              <a:t>Internally, the Parties have to ensure that they comply with Article 26.3 of the Grant Agreement  - rights of third parties (including personnel)</a:t>
            </a:r>
            <a:endParaRPr lang="en-US" dirty="0"/>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animEffect transition="in" filter="fade">
                                      <p:cBhvr>
                                        <p:cTn id="7" dur="1000"/>
                                        <p:tgtEl>
                                          <p:spTgt spid="11">
                                            <p:txEl>
                                              <p:pRg st="2" end="2"/>
                                            </p:txEl>
                                          </p:spTgt>
                                        </p:tgtEl>
                                      </p:cBhvr>
                                    </p:animEffect>
                                    <p:anim calcmode="lin" valueType="num">
                                      <p:cBhvr>
                                        <p:cTn id="8"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xEl>
                                              <p:pRg st="3" end="3"/>
                                            </p:txEl>
                                          </p:spTgt>
                                        </p:tgtEl>
                                        <p:attrNameLst>
                                          <p:attrName>style.visibility</p:attrName>
                                        </p:attrNameLst>
                                      </p:cBhvr>
                                      <p:to>
                                        <p:strVal val="visible"/>
                                      </p:to>
                                    </p:set>
                                    <p:animEffect transition="in" filter="fade">
                                      <p:cBhvr>
                                        <p:cTn id="12" dur="1000"/>
                                        <p:tgtEl>
                                          <p:spTgt spid="11">
                                            <p:txEl>
                                              <p:pRg st="3" end="3"/>
                                            </p:txEl>
                                          </p:spTgt>
                                        </p:tgtEl>
                                      </p:cBhvr>
                                    </p:animEffect>
                                    <p:anim calcmode="lin" valueType="num">
                                      <p:cBhvr>
                                        <p:cTn id="13"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fade">
                                      <p:cBhvr>
                                        <p:cTn id="17" dur="1000"/>
                                        <p:tgtEl>
                                          <p:spTgt spid="11">
                                            <p:txEl>
                                              <p:pRg st="4" end="4"/>
                                            </p:txEl>
                                          </p:spTgt>
                                        </p:tgtEl>
                                      </p:cBhvr>
                                    </p:animEffect>
                                    <p:anim calcmode="lin" valueType="num">
                                      <p:cBhvr>
                                        <p:cTn id="18"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1000"/>
                                        <p:tgtEl>
                                          <p:spTgt spid="11">
                                            <p:txEl>
                                              <p:pRg st="0" end="0"/>
                                            </p:txEl>
                                          </p:spTgt>
                                        </p:tgtEl>
                                      </p:cBhvr>
                                    </p:animEffect>
                                    <p:anim calcmode="lin" valueType="num">
                                      <p:cBhvr>
                                        <p:cTn id="25"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Effect transition="in" filter="fade">
                                      <p:cBhvr>
                                        <p:cTn id="29" dur="1000"/>
                                        <p:tgtEl>
                                          <p:spTgt spid="11">
                                            <p:txEl>
                                              <p:pRg st="1" end="1"/>
                                            </p:txEl>
                                          </p:spTgt>
                                        </p:tgtEl>
                                      </p:cBhvr>
                                    </p:animEffect>
                                    <p:anim calcmode="lin" valueType="num">
                                      <p:cBhvr>
                                        <p:cTn id="30"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31"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smtClean="0"/>
              <a:t>Transfer of </a:t>
            </a:r>
            <a:r>
              <a:rPr lang="it-IT" dirty="0" err="1" smtClean="0"/>
              <a:t>Results</a:t>
            </a:r>
            <a:endParaRPr lang="it-IT" dirty="0"/>
          </a:p>
        </p:txBody>
      </p:sp>
      <p:sp>
        <p:nvSpPr>
          <p:cNvPr id="11" name="Segnaposto contenuto 10"/>
          <p:cNvSpPr>
            <a:spLocks noGrp="1"/>
          </p:cNvSpPr>
          <p:nvPr>
            <p:ph idx="1"/>
          </p:nvPr>
        </p:nvSpPr>
        <p:spPr>
          <a:xfrm>
            <a:off x="0" y="1484784"/>
            <a:ext cx="9144000" cy="4968552"/>
          </a:xfrm>
        </p:spPr>
        <p:txBody>
          <a:bodyPr/>
          <a:lstStyle/>
          <a:p>
            <a:r>
              <a:rPr lang="en-US" dirty="0"/>
              <a:t>DESCA MODEL</a:t>
            </a:r>
          </a:p>
          <a:p>
            <a:pPr lvl="1"/>
            <a:r>
              <a:rPr lang="en-US" dirty="0"/>
              <a:t>Each Party may transfer ownership of its own Results following the procedures of the Grant Agreement Article 30.</a:t>
            </a:r>
          </a:p>
          <a:p>
            <a:pPr lvl="1"/>
            <a:r>
              <a:rPr lang="en-US" b="1" dirty="0"/>
              <a:t>It may identify specific third parties it intends to transfer the ownership of its Results </a:t>
            </a:r>
            <a:r>
              <a:rPr lang="en-US" dirty="0"/>
              <a:t>to in Attachment (3) to this Consortium Agreement. The other Parties hereby waive their right to prior notice and their right to object to a transfer to listed third parties according to the Grant Agreement Article 30.1</a:t>
            </a:r>
            <a:endParaRPr lang="it-IT" dirty="0"/>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smtClean="0"/>
              <a:t>Access </a:t>
            </a:r>
            <a:r>
              <a:rPr lang="it-IT" dirty="0" err="1" smtClean="0"/>
              <a:t>Rights</a:t>
            </a:r>
            <a:r>
              <a:rPr lang="it-IT" dirty="0" smtClean="0"/>
              <a:t> - </a:t>
            </a:r>
            <a:r>
              <a:rPr lang="it-IT" dirty="0" err="1" smtClean="0"/>
              <a:t>Exploitation</a:t>
            </a:r>
            <a:endParaRPr lang="it-IT" dirty="0"/>
          </a:p>
        </p:txBody>
      </p:sp>
      <p:sp>
        <p:nvSpPr>
          <p:cNvPr id="11" name="Segnaposto contenuto 10"/>
          <p:cNvSpPr>
            <a:spLocks noGrp="1"/>
          </p:cNvSpPr>
          <p:nvPr>
            <p:ph idx="1"/>
          </p:nvPr>
        </p:nvSpPr>
        <p:spPr>
          <a:xfrm>
            <a:off x="0" y="1484784"/>
            <a:ext cx="9144000" cy="4968552"/>
          </a:xfrm>
        </p:spPr>
        <p:txBody>
          <a:bodyPr/>
          <a:lstStyle/>
          <a:p>
            <a:r>
              <a:rPr lang="en-US" dirty="0"/>
              <a:t>DESCA model</a:t>
            </a:r>
          </a:p>
          <a:p>
            <a:pPr lvl="1"/>
            <a:r>
              <a:rPr lang="en-US" dirty="0"/>
              <a:t>Option 1:</a:t>
            </a:r>
          </a:p>
          <a:p>
            <a:pPr lvl="2"/>
            <a:r>
              <a:rPr lang="en-US" dirty="0"/>
              <a:t>Access for exploitation for internal research is free, access for any other exploitation of own Results (including third party research) will be granted on Fair and Reasonable conditions.  </a:t>
            </a:r>
          </a:p>
          <a:p>
            <a:pPr lvl="2"/>
            <a:r>
              <a:rPr lang="en-US" dirty="0"/>
              <a:t>Any Party exploiting another Party’s Results has to take care not to grant direct access to a third party, unless the owning Party has agreed to such granting of Access Rights. </a:t>
            </a:r>
          </a:p>
          <a:p>
            <a:pPr lvl="1"/>
            <a:r>
              <a:rPr lang="en-US" dirty="0"/>
              <a:t>Option 2: Or All Access for Use of own Foreground will be granted royalty-free.</a:t>
            </a:r>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a:t>Agenda</a:t>
            </a:r>
          </a:p>
        </p:txBody>
      </p:sp>
      <p:sp>
        <p:nvSpPr>
          <p:cNvPr id="11" name="Segnaposto contenuto 10"/>
          <p:cNvSpPr>
            <a:spLocks noGrp="1"/>
          </p:cNvSpPr>
          <p:nvPr>
            <p:ph idx="1"/>
          </p:nvPr>
        </p:nvSpPr>
        <p:spPr>
          <a:xfrm>
            <a:off x="0" y="1484784"/>
            <a:ext cx="9144000" cy="4968552"/>
          </a:xfrm>
        </p:spPr>
        <p:txBody>
          <a:bodyPr/>
          <a:lstStyle/>
          <a:p>
            <a:r>
              <a:rPr lang="it-IT" dirty="0"/>
              <a:t>Introduzione</a:t>
            </a:r>
          </a:p>
          <a:p>
            <a:r>
              <a:rPr lang="it-IT" dirty="0"/>
              <a:t>Terze Parti nel MGA </a:t>
            </a:r>
            <a:r>
              <a:rPr lang="it-IT" dirty="0" err="1"/>
              <a:t>Horizon</a:t>
            </a:r>
            <a:r>
              <a:rPr lang="it-IT" dirty="0"/>
              <a:t> 2020</a:t>
            </a:r>
          </a:p>
          <a:p>
            <a:r>
              <a:rPr lang="it-IT" dirty="0"/>
              <a:t>Terze Parti negli accordi tra </a:t>
            </a:r>
            <a:r>
              <a:rPr lang="it-IT" dirty="0" err="1"/>
              <a:t>Partners</a:t>
            </a:r>
            <a:endParaRPr lang="it-IT" dirty="0"/>
          </a:p>
          <a:p>
            <a:r>
              <a:rPr lang="it-IT" dirty="0" smtClean="0"/>
              <a:t>Conclusioni</a:t>
            </a:r>
            <a:endParaRPr lang="it-IT" dirty="0"/>
          </a:p>
          <a:p>
            <a:endParaRPr lang="it-IT" dirty="0"/>
          </a:p>
        </p:txBody>
      </p:sp>
    </p:spTree>
    <p:extLst>
      <p:ext uri="{BB962C8B-B14F-4D97-AF65-F5344CB8AC3E}">
        <p14:creationId xmlns:p14="http://schemas.microsoft.com/office/powerpoint/2010/main" val="4051220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476672"/>
            <a:ext cx="9144000" cy="562074"/>
          </a:xfrm>
        </p:spPr>
        <p:txBody>
          <a:bodyPr>
            <a:normAutofit fontScale="90000"/>
          </a:bodyPr>
          <a:lstStyle/>
          <a:p>
            <a:r>
              <a:rPr lang="it-IT" dirty="0" err="1" smtClean="0"/>
              <a:t>Liability</a:t>
            </a:r>
            <a:endParaRPr lang="it-IT" dirty="0"/>
          </a:p>
        </p:txBody>
      </p:sp>
      <p:sp>
        <p:nvSpPr>
          <p:cNvPr id="3" name="Segnaposto contenuto 2"/>
          <p:cNvSpPr>
            <a:spLocks noGrp="1"/>
          </p:cNvSpPr>
          <p:nvPr>
            <p:ph idx="1"/>
          </p:nvPr>
        </p:nvSpPr>
        <p:spPr>
          <a:xfrm>
            <a:off x="35496" y="1124744"/>
            <a:ext cx="9108504" cy="5544616"/>
          </a:xfrm>
        </p:spPr>
        <p:txBody>
          <a:bodyPr>
            <a:normAutofit fontScale="70000" lnSpcReduction="20000"/>
          </a:bodyPr>
          <a:lstStyle/>
          <a:p>
            <a:r>
              <a:rPr lang="en-US" dirty="0" err="1" smtClean="0"/>
              <a:t>Eucar</a:t>
            </a:r>
            <a:r>
              <a:rPr lang="en-US" dirty="0" smtClean="0"/>
              <a:t> Model</a:t>
            </a:r>
          </a:p>
          <a:p>
            <a:pPr lvl="1"/>
            <a:r>
              <a:rPr lang="en-US" dirty="0" smtClean="0"/>
              <a:t>Should </a:t>
            </a:r>
            <a:r>
              <a:rPr lang="en-US" dirty="0"/>
              <a:t>the FUNDING AUTHORITY, in accordance with the provisions of the GRANT AGREEMENT, or any THIRD PARTY, under the laws applicable, make a claim for specific performance or any reimbursement, indemnity or payment of damages from one or more BENEFICIARIES, the BENEFICIARIES who perform such BENEFICIARY's work or pay the reimbursement, indemnity or payment shall be entitled to receive from any BENEFICIARY a contribution to their additional cost or payment to the extent such BENEFICIARY's FAULT caused such claim.</a:t>
            </a:r>
          </a:p>
          <a:p>
            <a:pPr lvl="1"/>
            <a:r>
              <a:rPr lang="en-US" dirty="0" smtClean="0"/>
              <a:t>In </a:t>
            </a:r>
            <a:r>
              <a:rPr lang="en-US" dirty="0"/>
              <a:t>the event it is not possible to attribute the FAULT to any BENEFICIARY, the amount claimed by the FUNDING AUTHORITY or the THIRD PARTY shall be apportioned among all the BENEFICIARIES in proportion to their respective share in the COMMUNITY FINANCIAL CONTRIBUTION as defined at the time of the implementation of the work or the payment to the FUNDING AUTHORITY</a:t>
            </a:r>
            <a:r>
              <a:rPr lang="en-US" dirty="0" smtClean="0"/>
              <a:t>.</a:t>
            </a:r>
          </a:p>
          <a:p>
            <a:r>
              <a:rPr lang="en-US" dirty="0" smtClean="0"/>
              <a:t>DESCA model:</a:t>
            </a:r>
          </a:p>
          <a:p>
            <a:pPr lvl="1"/>
            <a:r>
              <a:rPr lang="en-US" dirty="0" smtClean="0"/>
              <a:t>Each </a:t>
            </a:r>
            <a:r>
              <a:rPr lang="en-US" dirty="0"/>
              <a:t>Party shall be solely liable for any loss, damage or injury to third </a:t>
            </a:r>
            <a:r>
              <a:rPr lang="en-US" dirty="0" smtClean="0"/>
              <a:t>parties….</a:t>
            </a:r>
          </a:p>
          <a:p>
            <a:pPr lvl="1"/>
            <a:r>
              <a:rPr lang="en-US" dirty="0" smtClean="0"/>
              <a:t>With </a:t>
            </a:r>
            <a:r>
              <a:rPr lang="en-US" dirty="0"/>
              <a:t>the Consortium Agreement the liability can only be limited between the Parties. Such limitations do not have any direct effect on a third party which is not a Party to this Consortium </a:t>
            </a:r>
            <a:r>
              <a:rPr lang="en-US" dirty="0" smtClean="0"/>
              <a:t>Agreement</a:t>
            </a:r>
            <a:endParaRPr lang="en-US" dirty="0"/>
          </a:p>
        </p:txBody>
      </p:sp>
      <p:pic>
        <p:nvPicPr>
          <p:cNvPr id="4" name="Immagine 3"/>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Tree>
    <p:extLst>
      <p:ext uri="{BB962C8B-B14F-4D97-AF65-F5344CB8AC3E}">
        <p14:creationId xmlns:p14="http://schemas.microsoft.com/office/powerpoint/2010/main" val="7981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5496" y="476672"/>
            <a:ext cx="9108504" cy="940966"/>
          </a:xfrm>
        </p:spPr>
        <p:txBody>
          <a:bodyPr/>
          <a:lstStyle/>
          <a:p>
            <a:r>
              <a:rPr lang="it-IT" dirty="0" smtClean="0"/>
              <a:t>Conclusioni</a:t>
            </a:r>
            <a:endParaRPr lang="it-IT" dirty="0"/>
          </a:p>
        </p:txBody>
      </p:sp>
      <p:sp>
        <p:nvSpPr>
          <p:cNvPr id="3" name="Segnaposto contenuto 2"/>
          <p:cNvSpPr>
            <a:spLocks noGrp="1"/>
          </p:cNvSpPr>
          <p:nvPr>
            <p:ph idx="1"/>
          </p:nvPr>
        </p:nvSpPr>
        <p:spPr>
          <a:xfrm>
            <a:off x="0" y="1412776"/>
            <a:ext cx="9144000" cy="4713387"/>
          </a:xfrm>
        </p:spPr>
        <p:txBody>
          <a:bodyPr>
            <a:normAutofit/>
          </a:bodyPr>
          <a:lstStyle/>
          <a:p>
            <a:r>
              <a:rPr lang="it-IT" dirty="0" smtClean="0"/>
              <a:t>valorizzare i prodotti della ricerca svolta nei casi di Terza parte che implementa parte dell’azione;</a:t>
            </a:r>
          </a:p>
          <a:p>
            <a:r>
              <a:rPr lang="it-IT" dirty="0" smtClean="0"/>
              <a:t>valorizzare forme associative come nel caso di aggregazione in Cluster nazionali e/o regionali (caso </a:t>
            </a:r>
            <a:r>
              <a:rPr lang="it-IT" i="1" dirty="0" err="1" smtClean="0"/>
              <a:t>ClustER</a:t>
            </a:r>
            <a:r>
              <a:rPr lang="it-IT" dirty="0" smtClean="0"/>
              <a:t>)  e delle JRU (non previste dall’ordinamento italiano);</a:t>
            </a:r>
          </a:p>
          <a:p>
            <a:pPr marL="342900" lvl="1" indent="-342900">
              <a:buFont typeface="Arial" pitchFamily="34" charset="0"/>
              <a:buChar char="•"/>
            </a:pPr>
            <a:r>
              <a:rPr lang="it-IT" dirty="0"/>
              <a:t>…. </a:t>
            </a:r>
            <a:r>
              <a:rPr lang="it-IT" dirty="0" err="1"/>
              <a:t>premialità</a:t>
            </a:r>
            <a:r>
              <a:rPr lang="it-IT" dirty="0"/>
              <a:t> in termini di riconoscimento dei prodotti della ricerca e non solo del mero valore economico legato alla partecipazione al progetto</a:t>
            </a:r>
          </a:p>
          <a:p>
            <a:endParaRPr lang="it-IT" dirty="0"/>
          </a:p>
        </p:txBody>
      </p:sp>
      <p:pic>
        <p:nvPicPr>
          <p:cNvPr id="4" name="Immagine 3"/>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Tree>
    <p:extLst>
      <p:ext uri="{BB962C8B-B14F-4D97-AF65-F5344CB8AC3E}">
        <p14:creationId xmlns:p14="http://schemas.microsoft.com/office/powerpoint/2010/main" val="32210192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Grazie per l’attenzione</a:t>
            </a:r>
            <a:endParaRPr lang="it-IT" dirty="0"/>
          </a:p>
        </p:txBody>
      </p:sp>
      <p:sp>
        <p:nvSpPr>
          <p:cNvPr id="5" name="Segnaposto testo 4"/>
          <p:cNvSpPr>
            <a:spLocks noGrp="1"/>
          </p:cNvSpPr>
          <p:nvPr>
            <p:ph type="body" idx="1"/>
          </p:nvPr>
        </p:nvSpPr>
        <p:spPr>
          <a:xfrm>
            <a:off x="683568" y="2204864"/>
            <a:ext cx="7772400" cy="1121916"/>
          </a:xfrm>
        </p:spPr>
        <p:txBody>
          <a:bodyPr>
            <a:normAutofit lnSpcReduction="10000"/>
          </a:bodyPr>
          <a:lstStyle/>
          <a:p>
            <a:r>
              <a:rPr lang="it-IT" dirty="0" smtClean="0">
                <a:solidFill>
                  <a:schemeClr val="tx1"/>
                </a:solidFill>
              </a:rPr>
              <a:t>Donata Franzi</a:t>
            </a:r>
          </a:p>
          <a:p>
            <a:r>
              <a:rPr lang="it-IT" dirty="0" smtClean="0">
                <a:hlinkClick r:id="rId2"/>
              </a:rPr>
              <a:t>donata.franzi@unimore.it</a:t>
            </a:r>
            <a:endParaRPr lang="it-IT" dirty="0" smtClean="0"/>
          </a:p>
          <a:p>
            <a:r>
              <a:rPr lang="it-IT" dirty="0" smtClean="0">
                <a:hlinkClick r:id="rId3"/>
              </a:rPr>
              <a:t>internationalresearch@unimore.it</a:t>
            </a:r>
            <a:r>
              <a:rPr lang="it-IT" dirty="0" smtClean="0"/>
              <a:t> </a:t>
            </a:r>
            <a:endParaRPr lang="it-IT" dirty="0"/>
          </a:p>
        </p:txBody>
      </p:sp>
      <p:pic>
        <p:nvPicPr>
          <p:cNvPr id="6" name="Immagine 5"/>
          <p:cNvPicPr>
            <a:picLocks noChangeAspect="1"/>
          </p:cNvPicPr>
          <p:nvPr/>
        </p:nvPicPr>
        <p:blipFill rotWithShape="1">
          <a:blip r:embed="rId4"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Tree>
    <p:extLst>
      <p:ext uri="{BB962C8B-B14F-4D97-AF65-F5344CB8AC3E}">
        <p14:creationId xmlns:p14="http://schemas.microsoft.com/office/powerpoint/2010/main" val="841304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smtClean="0"/>
              <a:t>Introduzione</a:t>
            </a:r>
            <a:endParaRPr lang="it-IT" dirty="0"/>
          </a:p>
        </p:txBody>
      </p:sp>
      <p:sp>
        <p:nvSpPr>
          <p:cNvPr id="11" name="Segnaposto contenuto 10"/>
          <p:cNvSpPr>
            <a:spLocks noGrp="1"/>
          </p:cNvSpPr>
          <p:nvPr>
            <p:ph idx="1"/>
          </p:nvPr>
        </p:nvSpPr>
        <p:spPr>
          <a:xfrm>
            <a:off x="0" y="1484784"/>
            <a:ext cx="9144000" cy="4968552"/>
          </a:xfrm>
        </p:spPr>
        <p:txBody>
          <a:bodyPr>
            <a:normAutofit fontScale="85000" lnSpcReduction="10000"/>
          </a:bodyPr>
          <a:lstStyle/>
          <a:p>
            <a:r>
              <a:rPr lang="it-IT" dirty="0"/>
              <a:t>Partecipazione degli enti di ricerca e delle Università in qualità di Parte terza ai progetti finanziati ambito europeo:</a:t>
            </a:r>
          </a:p>
          <a:p>
            <a:pPr lvl="1"/>
            <a:r>
              <a:rPr lang="it-IT" dirty="0"/>
              <a:t>Massimizzazione della distribuzione dei budget tra </a:t>
            </a:r>
            <a:r>
              <a:rPr lang="it-IT" dirty="0" err="1"/>
              <a:t>partners</a:t>
            </a:r>
            <a:r>
              <a:rPr lang="it-IT" dirty="0"/>
              <a:t> dello stesso paese;</a:t>
            </a:r>
          </a:p>
          <a:p>
            <a:pPr lvl="1"/>
            <a:r>
              <a:rPr lang="it-IT" dirty="0"/>
              <a:t>Rafforzamento delle collaborazioni esistenti e </a:t>
            </a:r>
            <a:r>
              <a:rPr lang="it-IT" dirty="0" smtClean="0"/>
              <a:t>nuove.</a:t>
            </a:r>
            <a:endParaRPr lang="it-IT" dirty="0"/>
          </a:p>
          <a:p>
            <a:pPr marL="0" indent="0">
              <a:buNone/>
            </a:pPr>
            <a:r>
              <a:rPr lang="it-IT" dirty="0"/>
              <a:t> </a:t>
            </a:r>
          </a:p>
          <a:p>
            <a:pPr marL="0" indent="0">
              <a:buNone/>
            </a:pPr>
            <a:r>
              <a:rPr lang="it-IT" dirty="0"/>
              <a:t>Occorre:</a:t>
            </a:r>
          </a:p>
          <a:p>
            <a:pPr lvl="1"/>
            <a:r>
              <a:rPr lang="it-IT" dirty="0"/>
              <a:t>valorizzare il ruolo della Parte terza in termini di contributi alla ricerca - </a:t>
            </a:r>
            <a:r>
              <a:rPr lang="it-IT" dirty="0">
                <a:solidFill>
                  <a:srgbClr val="FF0000"/>
                </a:solidFill>
              </a:rPr>
              <a:t>riconoscimento in termini di prodotti della ricerca</a:t>
            </a:r>
          </a:p>
          <a:p>
            <a:pPr lvl="1"/>
            <a:r>
              <a:rPr lang="it-IT" dirty="0"/>
              <a:t>ragionare nell’ottica di </a:t>
            </a:r>
            <a:r>
              <a:rPr lang="it-IT" dirty="0">
                <a:solidFill>
                  <a:srgbClr val="FF0000"/>
                </a:solidFill>
              </a:rPr>
              <a:t>gruppi di interesse e priorità della ricerca </a:t>
            </a:r>
            <a:r>
              <a:rPr lang="it-IT" dirty="0"/>
              <a:t>sempre più collegate al tessuto imprenditoriale e sociale dei </a:t>
            </a:r>
            <a:r>
              <a:rPr lang="it-IT" dirty="0">
                <a:solidFill>
                  <a:srgbClr val="FF0000"/>
                </a:solidFill>
              </a:rPr>
              <a:t>territori</a:t>
            </a:r>
            <a:r>
              <a:rPr lang="it-IT" dirty="0"/>
              <a:t> che (in)direttamente beneficiano dei progetti di ricerca  </a:t>
            </a:r>
          </a:p>
          <a:p>
            <a:endParaRPr lang="it-IT" dirty="0"/>
          </a:p>
        </p:txBody>
      </p:sp>
    </p:spTree>
    <p:extLst>
      <p:ext uri="{BB962C8B-B14F-4D97-AF65-F5344CB8AC3E}">
        <p14:creationId xmlns:p14="http://schemas.microsoft.com/office/powerpoint/2010/main" val="2592459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circle(in)">
                                      <p:cBhvr>
                                        <p:cTn id="7" dur="20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arn(inVertical)">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barn(inVertical)">
                                      <p:cBhvr>
                                        <p:cTn id="17" dur="500"/>
                                        <p:tgtEl>
                                          <p:spTgt spid="1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1">
                                            <p:txEl>
                                              <p:pRg st="5" end="5"/>
                                            </p:txEl>
                                          </p:spTgt>
                                        </p:tgtEl>
                                        <p:attrNameLst>
                                          <p:attrName>style.visibility</p:attrName>
                                        </p:attrNameLst>
                                      </p:cBhvr>
                                      <p:to>
                                        <p:strVal val="visible"/>
                                      </p:to>
                                    </p:set>
                                    <p:animEffect transition="in" filter="fade">
                                      <p:cBhvr>
                                        <p:cTn id="22" dur="1000"/>
                                        <p:tgtEl>
                                          <p:spTgt spid="11">
                                            <p:txEl>
                                              <p:pRg st="5" end="5"/>
                                            </p:txEl>
                                          </p:spTgt>
                                        </p:tgtEl>
                                      </p:cBhvr>
                                    </p:animEffect>
                                    <p:anim calcmode="lin" valueType="num">
                                      <p:cBhvr>
                                        <p:cTn id="23"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1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1">
                                            <p:txEl>
                                              <p:pRg st="6" end="6"/>
                                            </p:txEl>
                                          </p:spTgt>
                                        </p:tgtEl>
                                        <p:attrNameLst>
                                          <p:attrName>style.visibility</p:attrName>
                                        </p:attrNameLst>
                                      </p:cBhvr>
                                      <p:to>
                                        <p:strVal val="visible"/>
                                      </p:to>
                                    </p:set>
                                    <p:animEffect transition="in" filter="fade">
                                      <p:cBhvr>
                                        <p:cTn id="29" dur="1000"/>
                                        <p:tgtEl>
                                          <p:spTgt spid="11">
                                            <p:txEl>
                                              <p:pRg st="6" end="6"/>
                                            </p:txEl>
                                          </p:spTgt>
                                        </p:tgtEl>
                                      </p:cBhvr>
                                    </p:animEffect>
                                    <p:anim calcmode="lin" valueType="num">
                                      <p:cBhvr>
                                        <p:cTn id="30"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1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3"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smtClean="0"/>
              <a:t>I prodotti della ricerca</a:t>
            </a:r>
            <a:endParaRPr lang="it-IT" dirty="0"/>
          </a:p>
        </p:txBody>
      </p:sp>
      <p:sp>
        <p:nvSpPr>
          <p:cNvPr id="11" name="Segnaposto contenuto 10"/>
          <p:cNvSpPr>
            <a:spLocks noGrp="1"/>
          </p:cNvSpPr>
          <p:nvPr>
            <p:ph idx="1"/>
          </p:nvPr>
        </p:nvSpPr>
        <p:spPr>
          <a:xfrm>
            <a:off x="0" y="1484784"/>
            <a:ext cx="9144000" cy="4968552"/>
          </a:xfrm>
        </p:spPr>
        <p:txBody>
          <a:bodyPr>
            <a:normAutofit fontScale="55000" lnSpcReduction="20000"/>
          </a:bodyPr>
          <a:lstStyle/>
          <a:p>
            <a:endParaRPr lang="it-IT" dirty="0" smtClean="0"/>
          </a:p>
          <a:p>
            <a:pPr marL="0" indent="0">
              <a:buNone/>
            </a:pPr>
            <a:r>
              <a:rPr lang="it-IT" dirty="0" smtClean="0"/>
              <a:t>La </a:t>
            </a:r>
            <a:r>
              <a:rPr lang="it-IT" dirty="0"/>
              <a:t>ricerca scientifica produce </a:t>
            </a:r>
            <a:endParaRPr lang="it-IT" dirty="0" smtClean="0"/>
          </a:p>
          <a:p>
            <a:r>
              <a:rPr lang="it-IT" b="1" dirty="0" smtClean="0"/>
              <a:t>conoscenza</a:t>
            </a:r>
            <a:r>
              <a:rPr lang="it-IT" dirty="0" smtClean="0"/>
              <a:t> </a:t>
            </a:r>
            <a:r>
              <a:rPr lang="it-IT" b="1" dirty="0"/>
              <a:t>originale</a:t>
            </a:r>
            <a:r>
              <a:rPr lang="it-IT" dirty="0"/>
              <a:t> </a:t>
            </a:r>
            <a:endParaRPr lang="it-IT" dirty="0" smtClean="0"/>
          </a:p>
          <a:p>
            <a:r>
              <a:rPr lang="it-IT" dirty="0" smtClean="0"/>
              <a:t>un </a:t>
            </a:r>
            <a:r>
              <a:rPr lang="it-IT" b="1" dirty="0"/>
              <a:t>avanzamento </a:t>
            </a:r>
            <a:r>
              <a:rPr lang="it-IT" dirty="0"/>
              <a:t>nello stato del </a:t>
            </a:r>
            <a:r>
              <a:rPr lang="it-IT" b="1" dirty="0"/>
              <a:t>sapere consolidato</a:t>
            </a:r>
            <a:r>
              <a:rPr lang="it-IT" dirty="0"/>
              <a:t>. </a:t>
            </a:r>
            <a:endParaRPr lang="it-IT" dirty="0" smtClean="0"/>
          </a:p>
          <a:p>
            <a:pPr marL="0" indent="0">
              <a:buNone/>
            </a:pPr>
            <a:r>
              <a:rPr lang="it-IT" dirty="0" smtClean="0"/>
              <a:t>Per </a:t>
            </a:r>
            <a:r>
              <a:rPr lang="it-IT" dirty="0"/>
              <a:t>sua natura, essa </a:t>
            </a:r>
            <a:endParaRPr lang="it-IT" dirty="0" smtClean="0"/>
          </a:p>
          <a:p>
            <a:r>
              <a:rPr lang="it-IT" dirty="0" smtClean="0"/>
              <a:t>è </a:t>
            </a:r>
            <a:r>
              <a:rPr lang="it-IT" dirty="0"/>
              <a:t>sottoposta alla </a:t>
            </a:r>
            <a:r>
              <a:rPr lang="it-IT" b="1" dirty="0"/>
              <a:t>verifica inter-soggettiva dei pari </a:t>
            </a:r>
            <a:r>
              <a:rPr lang="it-IT" dirty="0"/>
              <a:t>all’interno di comunità organizzate e </a:t>
            </a:r>
            <a:endParaRPr lang="it-IT" dirty="0" smtClean="0"/>
          </a:p>
          <a:p>
            <a:r>
              <a:rPr lang="it-IT" dirty="0" smtClean="0"/>
              <a:t>si </a:t>
            </a:r>
            <a:r>
              <a:rPr lang="it-IT" dirty="0"/>
              <a:t>realizza attraverso </a:t>
            </a:r>
            <a:r>
              <a:rPr lang="it-IT" b="1" dirty="0"/>
              <a:t>pubblicazioni</a:t>
            </a:r>
            <a:r>
              <a:rPr lang="it-IT" dirty="0"/>
              <a:t> inserite in forme di comunicazione scientifica strutturate e specializzate (riviste, collane editoriali, conferenze etc.). </a:t>
            </a:r>
          </a:p>
          <a:p>
            <a:pPr marL="0" indent="0">
              <a:buNone/>
            </a:pPr>
            <a:r>
              <a:rPr lang="it-IT" dirty="0"/>
              <a:t>Dalla ricerca scientifica possono </a:t>
            </a:r>
            <a:endParaRPr lang="it-IT" dirty="0" smtClean="0"/>
          </a:p>
          <a:p>
            <a:r>
              <a:rPr lang="it-IT" dirty="0" smtClean="0"/>
              <a:t>discendere </a:t>
            </a:r>
            <a:r>
              <a:rPr lang="it-IT" b="1" dirty="0" smtClean="0"/>
              <a:t>altri</a:t>
            </a:r>
            <a:r>
              <a:rPr lang="it-IT" dirty="0" smtClean="0"/>
              <a:t> </a:t>
            </a:r>
            <a:r>
              <a:rPr lang="it-IT" b="1" dirty="0"/>
              <a:t>prodotti di ricerca </a:t>
            </a:r>
            <a:r>
              <a:rPr lang="it-IT" dirty="0"/>
              <a:t>di norma anch’essi associati a pubblicazioni o eventualmente materializzati in “oggetti” suscettibili di osservazione </a:t>
            </a:r>
            <a:r>
              <a:rPr lang="it-IT" dirty="0" smtClean="0"/>
              <a:t>esterna (ANVUR, 2015).</a:t>
            </a:r>
            <a:endParaRPr lang="it-IT" dirty="0"/>
          </a:p>
          <a:p>
            <a:endParaRPr lang="it-IT" dirty="0"/>
          </a:p>
          <a:p>
            <a:pPr marL="0" indent="0">
              <a:buNone/>
            </a:pPr>
            <a:r>
              <a:rPr lang="it-IT" u="sng" dirty="0"/>
              <a:t>Ai fini della valutazione, la ricerca scientifica è misurata attraverso i suoi prodotti </a:t>
            </a:r>
          </a:p>
          <a:p>
            <a:endParaRPr lang="it-IT" dirty="0"/>
          </a:p>
          <a:p>
            <a:pPr marL="0" indent="0">
              <a:buNone/>
            </a:pPr>
            <a:r>
              <a:rPr lang="it-IT" b="1" dirty="0"/>
              <a:t>Fondo primalità </a:t>
            </a:r>
            <a:r>
              <a:rPr lang="it-IT" dirty="0"/>
              <a:t>Art. 9, Legge 30 dicembre 2010, n. 240</a:t>
            </a:r>
          </a:p>
          <a:p>
            <a:pPr marL="0" indent="0">
              <a:buNone/>
            </a:pPr>
            <a:r>
              <a:rPr lang="it-IT" i="1" dirty="0"/>
              <a:t>Ulteriori somme possono essere attribuite a ciascuna università con decreto del Ministro, in proporzione alla valutazione dei risultati raggiunti effettuata dall'ANVUR</a:t>
            </a:r>
            <a:r>
              <a:rPr lang="it-IT" dirty="0"/>
              <a:t>. </a:t>
            </a:r>
          </a:p>
          <a:p>
            <a:pPr marL="0" indent="0">
              <a:buNone/>
            </a:pPr>
            <a:endParaRPr lang="it-IT" dirty="0"/>
          </a:p>
        </p:txBody>
      </p:sp>
    </p:spTree>
    <p:extLst>
      <p:ext uri="{BB962C8B-B14F-4D97-AF65-F5344CB8AC3E}">
        <p14:creationId xmlns:p14="http://schemas.microsoft.com/office/powerpoint/2010/main" val="28370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nodeType="clickEffect">
                                  <p:stCondLst>
                                    <p:cond delay="0"/>
                                  </p:stCondLst>
                                  <p:childTnLst>
                                    <p:animClr clrSpc="hsl" dir="cw">
                                      <p:cBhvr override="childStyle">
                                        <p:cTn id="6" dur="500" fill="hold"/>
                                        <p:tgtEl>
                                          <p:spTgt spid="11">
                                            <p:txEl>
                                              <p:pRg st="10" end="10"/>
                                            </p:txEl>
                                          </p:spTgt>
                                        </p:tgtEl>
                                        <p:attrNameLst>
                                          <p:attrName>style.color</p:attrName>
                                        </p:attrNameLst>
                                      </p:cBhvr>
                                      <p:by>
                                        <p:hsl h="0" s="-12549" l="-25098"/>
                                      </p:by>
                                    </p:animClr>
                                    <p:animClr clrSpc="hsl" dir="cw">
                                      <p:cBhvr>
                                        <p:cTn id="7" dur="500" fill="hold"/>
                                        <p:tgtEl>
                                          <p:spTgt spid="11">
                                            <p:txEl>
                                              <p:pRg st="10" end="10"/>
                                            </p:txEl>
                                          </p:spTgt>
                                        </p:tgtEl>
                                        <p:attrNameLst>
                                          <p:attrName>fillcolor</p:attrName>
                                        </p:attrNameLst>
                                      </p:cBhvr>
                                      <p:by>
                                        <p:hsl h="0" s="-12549" l="-25098"/>
                                      </p:by>
                                    </p:animClr>
                                    <p:animClr clrSpc="hsl" dir="cw">
                                      <p:cBhvr>
                                        <p:cTn id="8" dur="500" fill="hold"/>
                                        <p:tgtEl>
                                          <p:spTgt spid="11">
                                            <p:txEl>
                                              <p:pRg st="10" end="10"/>
                                            </p:txEl>
                                          </p:spTgt>
                                        </p:tgtEl>
                                        <p:attrNameLst>
                                          <p:attrName>stroke.color</p:attrName>
                                        </p:attrNameLst>
                                      </p:cBhvr>
                                      <p:by>
                                        <p:hsl h="0" s="-12549" l="-25098"/>
                                      </p:by>
                                    </p:animClr>
                                    <p:set>
                                      <p:cBhvr>
                                        <p:cTn id="9" dur="500" fill="hold"/>
                                        <p:tgtEl>
                                          <p:spTgt spid="11">
                                            <p:txEl>
                                              <p:pRg st="10" end="1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fade">
                                      <p:cBhvr>
                                        <p:cTn id="14" dur="1000"/>
                                        <p:tgtEl>
                                          <p:spTgt spid="11">
                                            <p:txEl>
                                              <p:pRg st="1" end="1"/>
                                            </p:txEl>
                                          </p:spTgt>
                                        </p:tgtEl>
                                      </p:cBhvr>
                                    </p:animEffect>
                                    <p:anim calcmode="lin" valueType="num">
                                      <p:cBhvr>
                                        <p:cTn id="15"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1000"/>
                                        <p:tgtEl>
                                          <p:spTgt spid="11">
                                            <p:txEl>
                                              <p:pRg st="2" end="2"/>
                                            </p:txEl>
                                          </p:spTgt>
                                        </p:tgtEl>
                                      </p:cBhvr>
                                    </p:animEffect>
                                    <p:anim calcmode="lin" valueType="num">
                                      <p:cBhvr>
                                        <p:cTn id="20"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1">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fade">
                                      <p:cBhvr>
                                        <p:cTn id="24" dur="1000"/>
                                        <p:tgtEl>
                                          <p:spTgt spid="11">
                                            <p:txEl>
                                              <p:pRg st="3" end="3"/>
                                            </p:txEl>
                                          </p:spTgt>
                                        </p:tgtEl>
                                      </p:cBhvr>
                                    </p:animEffect>
                                    <p:anim calcmode="lin" valueType="num">
                                      <p:cBhvr>
                                        <p:cTn id="25"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11">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fade">
                                      <p:cBhvr>
                                        <p:cTn id="29" dur="1000"/>
                                        <p:tgtEl>
                                          <p:spTgt spid="11">
                                            <p:txEl>
                                              <p:pRg st="4" end="4"/>
                                            </p:txEl>
                                          </p:spTgt>
                                        </p:tgtEl>
                                      </p:cBhvr>
                                    </p:animEffect>
                                    <p:anim calcmode="lin" valueType="num">
                                      <p:cBhvr>
                                        <p:cTn id="30"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11">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1">
                                            <p:txEl>
                                              <p:pRg st="5" end="5"/>
                                            </p:txEl>
                                          </p:spTgt>
                                        </p:tgtEl>
                                        <p:attrNameLst>
                                          <p:attrName>style.visibility</p:attrName>
                                        </p:attrNameLst>
                                      </p:cBhvr>
                                      <p:to>
                                        <p:strVal val="visible"/>
                                      </p:to>
                                    </p:set>
                                    <p:animEffect transition="in" filter="fade">
                                      <p:cBhvr>
                                        <p:cTn id="34" dur="1000"/>
                                        <p:tgtEl>
                                          <p:spTgt spid="11">
                                            <p:txEl>
                                              <p:pRg st="5" end="5"/>
                                            </p:txEl>
                                          </p:spTgt>
                                        </p:tgtEl>
                                      </p:cBhvr>
                                    </p:animEffect>
                                    <p:anim calcmode="lin" valueType="num">
                                      <p:cBhvr>
                                        <p:cTn id="35"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11">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
                                            <p:txEl>
                                              <p:pRg st="6" end="6"/>
                                            </p:txEl>
                                          </p:spTgt>
                                        </p:tgtEl>
                                        <p:attrNameLst>
                                          <p:attrName>style.visibility</p:attrName>
                                        </p:attrNameLst>
                                      </p:cBhvr>
                                      <p:to>
                                        <p:strVal val="visible"/>
                                      </p:to>
                                    </p:set>
                                    <p:animEffect transition="in" filter="fade">
                                      <p:cBhvr>
                                        <p:cTn id="39" dur="1000"/>
                                        <p:tgtEl>
                                          <p:spTgt spid="11">
                                            <p:txEl>
                                              <p:pRg st="6" end="6"/>
                                            </p:txEl>
                                          </p:spTgt>
                                        </p:tgtEl>
                                      </p:cBhvr>
                                    </p:animEffect>
                                    <p:anim calcmode="lin" valueType="num">
                                      <p:cBhvr>
                                        <p:cTn id="40"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11">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1">
                                            <p:txEl>
                                              <p:pRg st="7" end="7"/>
                                            </p:txEl>
                                          </p:spTgt>
                                        </p:tgtEl>
                                        <p:attrNameLst>
                                          <p:attrName>style.visibility</p:attrName>
                                        </p:attrNameLst>
                                      </p:cBhvr>
                                      <p:to>
                                        <p:strVal val="visible"/>
                                      </p:to>
                                    </p:set>
                                    <p:animEffect transition="in" filter="fade">
                                      <p:cBhvr>
                                        <p:cTn id="44" dur="1000"/>
                                        <p:tgtEl>
                                          <p:spTgt spid="11">
                                            <p:txEl>
                                              <p:pRg st="7" end="7"/>
                                            </p:txEl>
                                          </p:spTgt>
                                        </p:tgtEl>
                                      </p:cBhvr>
                                    </p:animEffect>
                                    <p:anim calcmode="lin" valueType="num">
                                      <p:cBhvr>
                                        <p:cTn id="45" dur="1000" fill="hold"/>
                                        <p:tgtEl>
                                          <p:spTgt spid="11">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11">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1">
                                            <p:txEl>
                                              <p:pRg st="8" end="8"/>
                                            </p:txEl>
                                          </p:spTgt>
                                        </p:tgtEl>
                                        <p:attrNameLst>
                                          <p:attrName>style.visibility</p:attrName>
                                        </p:attrNameLst>
                                      </p:cBhvr>
                                      <p:to>
                                        <p:strVal val="visible"/>
                                      </p:to>
                                    </p:set>
                                    <p:animEffect transition="in" filter="fade">
                                      <p:cBhvr>
                                        <p:cTn id="49" dur="1000"/>
                                        <p:tgtEl>
                                          <p:spTgt spid="11">
                                            <p:txEl>
                                              <p:pRg st="8" end="8"/>
                                            </p:txEl>
                                          </p:spTgt>
                                        </p:tgtEl>
                                      </p:cBhvr>
                                    </p:animEffect>
                                    <p:anim calcmode="lin" valueType="num">
                                      <p:cBhvr>
                                        <p:cTn id="50" dur="1000" fill="hold"/>
                                        <p:tgtEl>
                                          <p:spTgt spid="11">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1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1">
                                            <p:txEl>
                                              <p:pRg st="12" end="12"/>
                                            </p:txEl>
                                          </p:spTgt>
                                        </p:tgtEl>
                                        <p:attrNameLst>
                                          <p:attrName>style.visibility</p:attrName>
                                        </p:attrNameLst>
                                      </p:cBhvr>
                                      <p:to>
                                        <p:strVal val="visible"/>
                                      </p:to>
                                    </p:set>
                                    <p:animEffect transition="in" filter="fade">
                                      <p:cBhvr>
                                        <p:cTn id="56" dur="1000"/>
                                        <p:tgtEl>
                                          <p:spTgt spid="11">
                                            <p:txEl>
                                              <p:pRg st="12" end="12"/>
                                            </p:txEl>
                                          </p:spTgt>
                                        </p:tgtEl>
                                      </p:cBhvr>
                                    </p:animEffect>
                                    <p:anim calcmode="lin" valueType="num">
                                      <p:cBhvr>
                                        <p:cTn id="57" dur="1000" fill="hold"/>
                                        <p:tgtEl>
                                          <p:spTgt spid="11">
                                            <p:txEl>
                                              <p:pRg st="12" end="12"/>
                                            </p:txEl>
                                          </p:spTgt>
                                        </p:tgtEl>
                                        <p:attrNameLst>
                                          <p:attrName>ppt_x</p:attrName>
                                        </p:attrNameLst>
                                      </p:cBhvr>
                                      <p:tavLst>
                                        <p:tav tm="0">
                                          <p:val>
                                            <p:strVal val="#ppt_x"/>
                                          </p:val>
                                        </p:tav>
                                        <p:tav tm="100000">
                                          <p:val>
                                            <p:strVal val="#ppt_x"/>
                                          </p:val>
                                        </p:tav>
                                      </p:tavLst>
                                    </p:anim>
                                    <p:anim calcmode="lin" valueType="num">
                                      <p:cBhvr>
                                        <p:cTn id="58" dur="1000" fill="hold"/>
                                        <p:tgtEl>
                                          <p:spTgt spid="11">
                                            <p:txEl>
                                              <p:pRg st="12" end="12"/>
                                            </p:txEl>
                                          </p:spTgt>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11">
                                            <p:txEl>
                                              <p:pRg st="13" end="13"/>
                                            </p:txEl>
                                          </p:spTgt>
                                        </p:tgtEl>
                                        <p:attrNameLst>
                                          <p:attrName>style.visibility</p:attrName>
                                        </p:attrNameLst>
                                      </p:cBhvr>
                                      <p:to>
                                        <p:strVal val="visible"/>
                                      </p:to>
                                    </p:set>
                                    <p:animEffect transition="in" filter="fade">
                                      <p:cBhvr>
                                        <p:cTn id="61" dur="1000"/>
                                        <p:tgtEl>
                                          <p:spTgt spid="11">
                                            <p:txEl>
                                              <p:pRg st="13" end="13"/>
                                            </p:txEl>
                                          </p:spTgt>
                                        </p:tgtEl>
                                      </p:cBhvr>
                                    </p:animEffect>
                                    <p:anim calcmode="lin" valueType="num">
                                      <p:cBhvr>
                                        <p:cTn id="62" dur="1000" fill="hold"/>
                                        <p:tgtEl>
                                          <p:spTgt spid="11">
                                            <p:txEl>
                                              <p:pRg st="13" end="13"/>
                                            </p:txEl>
                                          </p:spTgt>
                                        </p:tgtEl>
                                        <p:attrNameLst>
                                          <p:attrName>ppt_x</p:attrName>
                                        </p:attrNameLst>
                                      </p:cBhvr>
                                      <p:tavLst>
                                        <p:tav tm="0">
                                          <p:val>
                                            <p:strVal val="#ppt_x"/>
                                          </p:val>
                                        </p:tav>
                                        <p:tav tm="100000">
                                          <p:val>
                                            <p:strVal val="#ppt_x"/>
                                          </p:val>
                                        </p:tav>
                                      </p:tavLst>
                                    </p:anim>
                                    <p:anim calcmode="lin" valueType="num">
                                      <p:cBhvr>
                                        <p:cTn id="63" dur="1000" fill="hold"/>
                                        <p:tgtEl>
                                          <p:spTgt spid="11">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1656184"/>
          </a:xfrm>
        </p:spPr>
        <p:txBody>
          <a:bodyPr>
            <a:normAutofit fontScale="90000"/>
          </a:bodyPr>
          <a:lstStyle/>
          <a:p>
            <a:r>
              <a:rPr lang="it-IT" dirty="0" smtClean="0"/>
              <a:t>Parti </a:t>
            </a:r>
            <a:r>
              <a:rPr lang="it-IT" dirty="0"/>
              <a:t>Terze in Horizon2020 MGA</a:t>
            </a:r>
            <a:br>
              <a:rPr lang="it-IT" dirty="0"/>
            </a:br>
            <a:r>
              <a:rPr lang="it-IT" dirty="0"/>
              <a:t>e</a:t>
            </a:r>
            <a:br>
              <a:rPr lang="it-IT" dirty="0"/>
            </a:br>
            <a:r>
              <a:rPr lang="it-IT" dirty="0"/>
              <a:t>Risultati della ricerca</a:t>
            </a: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a:stretch/>
        </p:blipFill>
        <p:spPr bwMode="auto">
          <a:xfrm>
            <a:off x="2471673" y="2364683"/>
            <a:ext cx="4358421" cy="4106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e 1"/>
          <p:cNvSpPr/>
          <p:nvPr/>
        </p:nvSpPr>
        <p:spPr>
          <a:xfrm>
            <a:off x="2471673" y="5877272"/>
            <a:ext cx="3456384" cy="57827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370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1008112"/>
          </a:xfrm>
        </p:spPr>
        <p:txBody>
          <a:bodyPr>
            <a:normAutofit/>
          </a:bodyPr>
          <a:lstStyle/>
          <a:p>
            <a:r>
              <a:rPr lang="it-IT" dirty="0" smtClean="0"/>
              <a:t>Horizon2020 MGA</a:t>
            </a:r>
            <a:endParaRPr lang="it-IT" dirty="0"/>
          </a:p>
        </p:txBody>
      </p:sp>
      <p:pic>
        <p:nvPicPr>
          <p:cNvPr id="7"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49893" t="1599"/>
          <a:stretch/>
        </p:blipFill>
        <p:spPr bwMode="auto">
          <a:xfrm>
            <a:off x="2555776" y="1916832"/>
            <a:ext cx="4178402" cy="471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e 7"/>
          <p:cNvSpPr/>
          <p:nvPr/>
        </p:nvSpPr>
        <p:spPr>
          <a:xfrm>
            <a:off x="2447764" y="5686746"/>
            <a:ext cx="3960440" cy="79208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123355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lstStyle/>
          <a:p>
            <a:r>
              <a:rPr lang="it-IT" dirty="0" smtClean="0"/>
              <a:t>Horizon2020 MGA</a:t>
            </a:r>
            <a:endParaRPr lang="it-IT" dirty="0"/>
          </a:p>
        </p:txBody>
      </p:sp>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3795" y="2770782"/>
            <a:ext cx="8236410" cy="2395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e 7"/>
          <p:cNvSpPr/>
          <p:nvPr/>
        </p:nvSpPr>
        <p:spPr>
          <a:xfrm>
            <a:off x="4499992" y="4704670"/>
            <a:ext cx="3248370" cy="50405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Ovale 8"/>
          <p:cNvSpPr/>
          <p:nvPr/>
        </p:nvSpPr>
        <p:spPr>
          <a:xfrm>
            <a:off x="467544" y="4700373"/>
            <a:ext cx="3392386" cy="504056"/>
          </a:xfrm>
          <a:prstGeom prst="ellipse">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592227"/>
            <a:ext cx="9144000" cy="940966"/>
          </a:xfrm>
        </p:spPr>
        <p:txBody>
          <a:bodyPr>
            <a:normAutofit fontScale="90000"/>
          </a:bodyPr>
          <a:lstStyle/>
          <a:p>
            <a:r>
              <a:rPr lang="en-US" dirty="0"/>
              <a:t>ARTICLE 26 MGA — </a:t>
            </a:r>
            <a:r>
              <a:rPr lang="en-US" dirty="0" smtClean="0"/>
              <a:t/>
            </a:r>
            <a:br>
              <a:rPr lang="en-US" dirty="0" smtClean="0"/>
            </a:br>
            <a:r>
              <a:rPr lang="en-US" dirty="0" smtClean="0"/>
              <a:t>OWNERSHIP </a:t>
            </a:r>
            <a:r>
              <a:rPr lang="en-US" dirty="0"/>
              <a:t>OF RESULTS</a:t>
            </a:r>
            <a:endParaRPr lang="it-IT" dirty="0"/>
          </a:p>
        </p:txBody>
      </p:sp>
      <p:sp>
        <p:nvSpPr>
          <p:cNvPr id="11" name="Segnaposto contenuto 10"/>
          <p:cNvSpPr>
            <a:spLocks noGrp="1"/>
          </p:cNvSpPr>
          <p:nvPr>
            <p:ph idx="1"/>
          </p:nvPr>
        </p:nvSpPr>
        <p:spPr>
          <a:xfrm>
            <a:off x="0" y="2276872"/>
            <a:ext cx="9144000" cy="4176464"/>
          </a:xfrm>
        </p:spPr>
        <p:txBody>
          <a:bodyPr/>
          <a:lstStyle/>
          <a:p>
            <a:pPr marL="0" indent="0">
              <a:buNone/>
            </a:pPr>
            <a:endParaRPr lang="en-US" dirty="0" smtClean="0"/>
          </a:p>
          <a:p>
            <a:pPr marL="0" indent="0">
              <a:buNone/>
            </a:pPr>
            <a:r>
              <a:rPr lang="en-US" i="1" dirty="0" smtClean="0"/>
              <a:t>Results </a:t>
            </a:r>
            <a:r>
              <a:rPr lang="en-US" i="1" dirty="0"/>
              <a:t>belong normally to the beneficiary that produced them</a:t>
            </a:r>
          </a:p>
          <a:p>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323528" y="1484784"/>
            <a:ext cx="8480924" cy="2376264"/>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nSpc>
                <a:spcPct val="150000"/>
              </a:lnSpc>
              <a:spcBef>
                <a:spcPts val="0"/>
              </a:spcBef>
            </a:pPr>
            <a:endParaRPr lang="it-IT" sz="2000" dirty="0" smtClean="0">
              <a:solidFill>
                <a:srgbClr val="000000"/>
              </a:solidFill>
            </a:endParaRPr>
          </a:p>
        </p:txBody>
      </p:sp>
      <p:pic>
        <p:nvPicPr>
          <p:cNvPr id="6" name="Immagine 5"/>
          <p:cNvPicPr>
            <a:picLocks noChangeAspect="1"/>
          </p:cNvPicPr>
          <p:nvPr/>
        </p:nvPicPr>
        <p:blipFill rotWithShape="1">
          <a:blip r:embed="rId2" cstate="print">
            <a:extLst>
              <a:ext uri="{28A0092B-C50C-407E-A947-70E740481C1C}">
                <a14:useLocalDpi xmlns:a14="http://schemas.microsoft.com/office/drawing/2010/main" val="0"/>
              </a:ext>
            </a:extLst>
          </a:blip>
          <a:srcRect l="40547" t="23758" b="47966"/>
          <a:stretch/>
        </p:blipFill>
        <p:spPr>
          <a:xfrm>
            <a:off x="35496" y="44624"/>
            <a:ext cx="1670671" cy="432048"/>
          </a:xfrm>
          <a:prstGeom prst="rect">
            <a:avLst/>
          </a:prstGeom>
        </p:spPr>
      </p:pic>
      <p:sp>
        <p:nvSpPr>
          <p:cNvPr id="10" name="Titolo 9"/>
          <p:cNvSpPr>
            <a:spLocks noGrp="1"/>
          </p:cNvSpPr>
          <p:nvPr>
            <p:ph type="title"/>
          </p:nvPr>
        </p:nvSpPr>
        <p:spPr>
          <a:xfrm>
            <a:off x="0" y="476672"/>
            <a:ext cx="9144000" cy="940966"/>
          </a:xfrm>
        </p:spPr>
        <p:txBody>
          <a:bodyPr>
            <a:normAutofit fontScale="90000"/>
          </a:bodyPr>
          <a:lstStyle/>
          <a:p>
            <a:r>
              <a:rPr lang="en-US" dirty="0" smtClean="0"/>
              <a:t/>
            </a:r>
            <a:br>
              <a:rPr lang="en-US" dirty="0" smtClean="0"/>
            </a:br>
            <a:r>
              <a:rPr lang="en-US" dirty="0" smtClean="0"/>
              <a:t>26.3 </a:t>
            </a:r>
            <a:r>
              <a:rPr lang="en-US" dirty="0"/>
              <a:t>Rights of third parties </a:t>
            </a:r>
            <a:r>
              <a:rPr lang="en-US" sz="3600" i="1" dirty="0"/>
              <a:t>(including personnel)</a:t>
            </a:r>
            <a:r>
              <a:rPr lang="en-US" dirty="0"/>
              <a:t/>
            </a:r>
            <a:br>
              <a:rPr lang="en-US" dirty="0"/>
            </a:br>
            <a:endParaRPr lang="it-IT" dirty="0"/>
          </a:p>
        </p:txBody>
      </p:sp>
      <p:sp>
        <p:nvSpPr>
          <p:cNvPr id="11" name="Segnaposto contenuto 10"/>
          <p:cNvSpPr>
            <a:spLocks noGrp="1"/>
          </p:cNvSpPr>
          <p:nvPr>
            <p:ph idx="1"/>
          </p:nvPr>
        </p:nvSpPr>
        <p:spPr>
          <a:xfrm>
            <a:off x="0" y="1484784"/>
            <a:ext cx="9144000" cy="4968552"/>
          </a:xfrm>
        </p:spPr>
        <p:txBody>
          <a:bodyPr>
            <a:normAutofit fontScale="77500" lnSpcReduction="20000"/>
          </a:bodyPr>
          <a:lstStyle/>
          <a:p>
            <a:r>
              <a:rPr lang="en-US" dirty="0"/>
              <a:t>If third parties (including personnel) may </a:t>
            </a:r>
            <a:r>
              <a:rPr lang="en-US" b="1" dirty="0"/>
              <a:t>claim</a:t>
            </a:r>
            <a:r>
              <a:rPr lang="en-US" dirty="0"/>
              <a:t> </a:t>
            </a:r>
            <a:r>
              <a:rPr lang="en-US" b="1" dirty="0"/>
              <a:t>rights</a:t>
            </a:r>
            <a:r>
              <a:rPr lang="en-US" dirty="0"/>
              <a:t> </a:t>
            </a:r>
            <a:r>
              <a:rPr lang="en-US" b="1" dirty="0"/>
              <a:t>to the results</a:t>
            </a:r>
            <a:r>
              <a:rPr lang="en-US" dirty="0"/>
              <a:t>, the </a:t>
            </a:r>
            <a:r>
              <a:rPr lang="en-US" u="sng" dirty="0"/>
              <a:t>beneficiary</a:t>
            </a:r>
            <a:r>
              <a:rPr lang="en-US" dirty="0"/>
              <a:t> concerned must ensure that it </a:t>
            </a:r>
            <a:r>
              <a:rPr lang="en-US" u="sng" dirty="0"/>
              <a:t>complies with its obligations under the Agreement</a:t>
            </a:r>
            <a:r>
              <a:rPr lang="en-US" dirty="0"/>
              <a:t>.</a:t>
            </a:r>
          </a:p>
          <a:p>
            <a:pPr lvl="1"/>
            <a:r>
              <a:rPr lang="en-US" dirty="0"/>
              <a:t>The </a:t>
            </a:r>
            <a:r>
              <a:rPr lang="en-US" u="sng" dirty="0"/>
              <a:t>beneficiaries</a:t>
            </a:r>
            <a:r>
              <a:rPr lang="en-US" dirty="0"/>
              <a:t> must ensure that they can fulfil their obligations under the GA regarding results, by </a:t>
            </a:r>
            <a:r>
              <a:rPr lang="en-US" u="sng" dirty="0"/>
              <a:t>making arrangements with any third parties that could claim rights to them </a:t>
            </a:r>
            <a:r>
              <a:rPr lang="en-US" dirty="0"/>
              <a:t>(e.g. subcontractors, linked third parties, international partners, employees, etc.).</a:t>
            </a:r>
          </a:p>
          <a:p>
            <a:endParaRPr lang="en-US" dirty="0"/>
          </a:p>
          <a:p>
            <a:r>
              <a:rPr lang="en-US" sz="3100" b="1" dirty="0"/>
              <a:t>Examples (third parties that may claim rights): </a:t>
            </a:r>
            <a:r>
              <a:rPr lang="en-US" sz="3100" dirty="0"/>
              <a:t>academic institutions in countries that have a kind of ‘professor’s privilege’ system (according to which researchers may have some rights to the results of university research); employees or students who carry out work for the action (if they have rights under national law or their contract); </a:t>
            </a:r>
            <a:r>
              <a:rPr lang="en-US" sz="3100" b="1" dirty="0"/>
              <a:t>beneficiaries for which linked third parties carry out a significant part of the work.</a:t>
            </a:r>
          </a:p>
          <a:p>
            <a:pPr marL="0" indent="0">
              <a:buNone/>
            </a:pPr>
            <a:endParaRPr lang="it-IT" dirty="0"/>
          </a:p>
        </p:txBody>
      </p:sp>
    </p:spTree>
    <p:extLst>
      <p:ext uri="{BB962C8B-B14F-4D97-AF65-F5344CB8AC3E}">
        <p14:creationId xmlns:p14="http://schemas.microsoft.com/office/powerpoint/2010/main" val="89204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fade">
                                      <p:cBhvr>
                                        <p:cTn id="7" dur="1000"/>
                                        <p:tgtEl>
                                          <p:spTgt spid="11">
                                            <p:txEl>
                                              <p:pRg st="3" end="3"/>
                                            </p:txEl>
                                          </p:spTgt>
                                        </p:tgtEl>
                                      </p:cBhvr>
                                    </p:animEffect>
                                    <p:anim calcmode="lin" valueType="num">
                                      <p:cBhvr>
                                        <p:cTn id="8"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319</TotalTime>
  <Words>1302</Words>
  <Application>Microsoft Office PowerPoint</Application>
  <PresentationFormat>Presentazione su schermo (4:3)</PresentationFormat>
  <Paragraphs>103</Paragraphs>
  <Slides>22</Slides>
  <Notes>1</Notes>
  <HiddenSlides>0</HiddenSlides>
  <MMClips>0</MMClips>
  <ScaleCrop>false</ScaleCrop>
  <HeadingPairs>
    <vt:vector size="4" baseType="variant">
      <vt:variant>
        <vt:lpstr>Tema</vt:lpstr>
      </vt:variant>
      <vt:variant>
        <vt:i4>1</vt:i4>
      </vt:variant>
      <vt:variant>
        <vt:lpstr>Titoli diapositive</vt:lpstr>
      </vt:variant>
      <vt:variant>
        <vt:i4>22</vt:i4>
      </vt:variant>
    </vt:vector>
  </HeadingPairs>
  <TitlesOfParts>
    <vt:vector size="23" baseType="lpstr">
      <vt:lpstr>Tema di Office</vt:lpstr>
      <vt:lpstr>Presentazione standard di PowerPoint</vt:lpstr>
      <vt:lpstr>Agenda</vt:lpstr>
      <vt:lpstr>Introduzione</vt:lpstr>
      <vt:lpstr>I prodotti della ricerca</vt:lpstr>
      <vt:lpstr>Parti Terze in Horizon2020 MGA e Risultati della ricerca</vt:lpstr>
      <vt:lpstr>Horizon2020 MGA</vt:lpstr>
      <vt:lpstr>Horizon2020 MGA</vt:lpstr>
      <vt:lpstr>ARTICLE 26 MGA —  OWNERSHIP OF RESULTS</vt:lpstr>
      <vt:lpstr> 26.3 Rights of third parties (including personnel) </vt:lpstr>
      <vt:lpstr>Presentazione standard di PowerPoint</vt:lpstr>
      <vt:lpstr>Joint Research Units</vt:lpstr>
      <vt:lpstr>ARTICLE 25 MGA — ACCESS RIGHTS TO BACKGROUND</vt:lpstr>
      <vt:lpstr>Presentazione standard di PowerPoint</vt:lpstr>
      <vt:lpstr>ACCORDI TRA PARTNERS</vt:lpstr>
      <vt:lpstr>Presentazione standard di PowerPoint</vt:lpstr>
      <vt:lpstr>Confidentiality </vt:lpstr>
      <vt:lpstr>Ownership of Results</vt:lpstr>
      <vt:lpstr>Transfer of Results</vt:lpstr>
      <vt:lpstr>Access Rights - Exploitation</vt:lpstr>
      <vt:lpstr>Liability</vt:lpstr>
      <vt:lpstr>Conclusioni</vt:lpstr>
      <vt:lpstr>Grazie per l’attenzione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Partecipazione delle Università a progetti comunitari nel ruolo di Parte Terza: problematiche e strategicità </dc:title>
  <dc:creator>Donata FRANZI</dc:creator>
  <cp:lastModifiedBy>Donata FRANZI</cp:lastModifiedBy>
  <cp:revision>31</cp:revision>
  <cp:lastPrinted>2017-05-23T10:00:32Z</cp:lastPrinted>
  <dcterms:created xsi:type="dcterms:W3CDTF">2017-05-17T11:37:55Z</dcterms:created>
  <dcterms:modified xsi:type="dcterms:W3CDTF">2017-05-23T10:01:19Z</dcterms:modified>
</cp:coreProperties>
</file>