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63" r:id="rId4"/>
    <p:sldId id="260" r:id="rId5"/>
    <p:sldId id="258" r:id="rId6"/>
  </p:sldIdLst>
  <p:sldSz cx="9144000" cy="6858000" type="screen4x3"/>
  <p:notesSz cx="6797675" cy="9926638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8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0C05E2-A8D3-4276-A6C6-349BEFCA4DC7}" type="datetimeFigureOut">
              <a:rPr lang="it-IT" smtClean="0"/>
              <a:t>22/05/2017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882479-49F6-401D-BFF4-28C4503E082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00109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882479-49F6-401D-BFF4-28C4503E0826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30816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882479-49F6-401D-BFF4-28C4503E0826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866372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041A-BC84-4D5F-B3C2-E58FDD7964BC}" type="datetime1">
              <a:rPr lang="it-IT" smtClean="0"/>
              <a:t>22/05/2017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T. Caltabiano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4C3BC-7332-4554-B98E-CB5F9CE45E99}" type="datetime1">
              <a:rPr lang="it-IT" smtClean="0"/>
              <a:t>22/05/2017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T. Caltabiano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4EB25-F973-4150-9D0C-F8B57E25C0E3}" type="datetime1">
              <a:rPr lang="it-IT" smtClean="0"/>
              <a:t>22/05/2017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T. Caltabiano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F8F4F-FE12-4437-B3FA-7F7FFAD9F646}" type="datetime1">
              <a:rPr lang="it-IT" smtClean="0"/>
              <a:t>22/05/2017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T. Caltabiano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69FF4-31A2-4A22-9BD6-1BDD5C889CDB}" type="datetime1">
              <a:rPr lang="it-IT" smtClean="0"/>
              <a:t>22/05/2017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T. Caltabiano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B93A9-02DE-404C-8E22-B1D73836B15C}" type="datetime1">
              <a:rPr lang="it-IT" smtClean="0"/>
              <a:t>22/05/2017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T. Caltabiano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3ADA1-D5C8-40A2-A725-E68F710EF42C}" type="datetime1">
              <a:rPr lang="it-IT" smtClean="0"/>
              <a:t>22/05/2017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T. Caltabiano</a:t>
            </a:r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E7A41-E712-4CF0-810C-FCAECAF630D2}" type="datetime1">
              <a:rPr lang="it-IT" smtClean="0"/>
              <a:t>22/05/2017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T. Caltabiano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EAFFE-97CD-4EE7-ACAB-F1DBED25ACB8}" type="datetime1">
              <a:rPr lang="it-IT" smtClean="0"/>
              <a:t>22/05/2017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T. Caltabiano</a:t>
            </a:r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5E131-5642-4D17-9DAF-9BBDB210D6E7}" type="datetime1">
              <a:rPr lang="it-IT" smtClean="0"/>
              <a:t>22/05/2017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T. Caltabiano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F1FA9-E695-497C-A5C8-B830D083309E}" type="datetime1">
              <a:rPr lang="it-IT" smtClean="0"/>
              <a:t>22/05/2017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T. Caltabiano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A1DEA-85DD-42EC-9B75-A4A7FBAA2F75}" type="datetime1">
              <a:rPr lang="it-IT" smtClean="0"/>
              <a:t>22/05/2017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it-IT" smtClean="0"/>
              <a:t>T. Caltabiano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raucci\Desktop\codau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60608"/>
            <a:ext cx="1654969" cy="528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755576" y="1844824"/>
            <a:ext cx="7772400" cy="1800200"/>
          </a:xfrm>
        </p:spPr>
        <p:txBody>
          <a:bodyPr>
            <a:normAutofit fontScale="90000"/>
          </a:bodyPr>
          <a:lstStyle/>
          <a:p>
            <a:pPr defTabSz="179388">
              <a:spcBef>
                <a:spcPts val="0"/>
              </a:spcBef>
              <a:spcAft>
                <a:spcPts val="6000"/>
              </a:spcAft>
              <a:tabLst>
                <a:tab pos="0" algn="l"/>
              </a:tabLst>
            </a:pPr>
            <a:r>
              <a:rPr lang="it-IT" dirty="0" smtClean="0">
                <a:solidFill>
                  <a:srgbClr val="0070C0"/>
                </a:solidFill>
              </a:rPr>
              <a:t/>
            </a:r>
            <a:br>
              <a:rPr lang="it-IT" dirty="0" smtClean="0">
                <a:solidFill>
                  <a:srgbClr val="0070C0"/>
                </a:solidFill>
              </a:rPr>
            </a:br>
            <a:r>
              <a:rPr lang="it-IT" dirty="0" smtClean="0">
                <a:solidFill>
                  <a:srgbClr val="0070C0"/>
                </a:solidFill>
              </a:rPr>
              <a:t/>
            </a:r>
            <a:br>
              <a:rPr lang="it-IT" dirty="0" smtClean="0">
                <a:solidFill>
                  <a:srgbClr val="0070C0"/>
                </a:solidFill>
              </a:rPr>
            </a:br>
            <a:r>
              <a:rPr lang="it-IT" dirty="0" smtClean="0">
                <a:solidFill>
                  <a:srgbClr val="0070C0"/>
                </a:solidFill>
              </a:rPr>
              <a:t/>
            </a:r>
            <a:br>
              <a:rPr lang="it-IT" dirty="0" smtClean="0">
                <a:solidFill>
                  <a:srgbClr val="0070C0"/>
                </a:solidFill>
              </a:rPr>
            </a:br>
            <a:r>
              <a:rPr lang="it-IT" sz="4000" dirty="0" err="1" smtClean="0">
                <a:solidFill>
                  <a:srgbClr val="0070C0"/>
                </a:solidFill>
              </a:rPr>
              <a:t>Gdl</a:t>
            </a:r>
            <a:r>
              <a:rPr lang="it-IT" sz="4000" dirty="0" smtClean="0">
                <a:solidFill>
                  <a:srgbClr val="0070C0"/>
                </a:solidFill>
              </a:rPr>
              <a:t> Attività finanziamenti extra H2020</a:t>
            </a:r>
            <a:br>
              <a:rPr lang="it-IT" sz="4000" dirty="0" smtClean="0">
                <a:solidFill>
                  <a:srgbClr val="0070C0"/>
                </a:solidFill>
              </a:rPr>
            </a:br>
            <a:r>
              <a:rPr lang="it-IT" sz="4000" dirty="0" smtClean="0">
                <a:solidFill>
                  <a:srgbClr val="0070C0"/>
                </a:solidFill>
              </a:rPr>
              <a:t>     </a:t>
            </a:r>
            <a:r>
              <a:rPr lang="it-IT" b="1" dirty="0" smtClean="0">
                <a:solidFill>
                  <a:srgbClr val="0070C0"/>
                </a:solidFill>
              </a:rPr>
              <a:t/>
            </a:r>
            <a:br>
              <a:rPr lang="it-IT" b="1" dirty="0" smtClean="0">
                <a:solidFill>
                  <a:srgbClr val="0070C0"/>
                </a:solidFill>
              </a:rPr>
            </a:br>
            <a:r>
              <a:rPr lang="it-IT" sz="4000" b="1" dirty="0" smtClean="0">
                <a:solidFill>
                  <a:srgbClr val="0070C0"/>
                </a:solidFill>
              </a:rPr>
              <a:t>Sotto gruppo C </a:t>
            </a:r>
            <a:r>
              <a:rPr lang="it-IT" sz="4000" b="1" i="1" dirty="0" smtClean="0">
                <a:solidFill>
                  <a:srgbClr val="0070C0"/>
                </a:solidFill>
              </a:rPr>
              <a:t>‘Programmi e finanziamenti internazionali promossi da Agenzie e Centri di ricerca nazionali e internazionali</a:t>
            </a:r>
            <a:r>
              <a:rPr lang="it-IT" b="1" i="1" dirty="0" smtClean="0">
                <a:solidFill>
                  <a:srgbClr val="0070C0"/>
                </a:solidFill>
              </a:rPr>
              <a:t>’</a:t>
            </a:r>
            <a:br>
              <a:rPr lang="it-IT" b="1" i="1" dirty="0" smtClean="0">
                <a:solidFill>
                  <a:srgbClr val="0070C0"/>
                </a:solidFill>
              </a:rPr>
            </a:br>
            <a:r>
              <a:rPr lang="it-IT" b="1" dirty="0" smtClean="0"/>
              <a:t/>
            </a:r>
            <a:br>
              <a:rPr lang="it-IT" b="1" dirty="0" smtClean="0"/>
            </a:br>
            <a:r>
              <a:rPr lang="it-IT" dirty="0"/>
              <a:t/>
            </a:r>
            <a:br>
              <a:rPr lang="it-IT" dirty="0"/>
            </a:br>
            <a:r>
              <a:rPr lang="it-IT" sz="2200" dirty="0">
                <a:solidFill>
                  <a:srgbClr val="0070C0"/>
                </a:solidFill>
              </a:rPr>
              <a:t>Sotto-Gruppo Progetti UE e Internazionali del GDL </a:t>
            </a:r>
            <a:r>
              <a:rPr lang="it-IT" sz="2200" dirty="0" err="1">
                <a:solidFill>
                  <a:srgbClr val="0070C0"/>
                </a:solidFill>
              </a:rPr>
              <a:t>Codau</a:t>
            </a:r>
            <a:r>
              <a:rPr lang="it-IT" sz="2200" dirty="0">
                <a:solidFill>
                  <a:srgbClr val="0070C0"/>
                </a:solidFill>
              </a:rPr>
              <a:t> Ricerca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4941168"/>
            <a:ext cx="6400800" cy="697632"/>
          </a:xfrm>
        </p:spPr>
        <p:txBody>
          <a:bodyPr>
            <a:noAutofit/>
          </a:bodyPr>
          <a:lstStyle/>
          <a:p>
            <a:r>
              <a:rPr lang="it-IT" sz="3000" b="1" dirty="0" smtClean="0">
                <a:solidFill>
                  <a:srgbClr val="0070C0"/>
                </a:solidFill>
              </a:rPr>
              <a:t>Teresa Caltabiano</a:t>
            </a:r>
          </a:p>
        </p:txBody>
      </p:sp>
    </p:spTree>
    <p:extLst>
      <p:ext uri="{BB962C8B-B14F-4D97-AF65-F5344CB8AC3E}">
        <p14:creationId xmlns:p14="http://schemas.microsoft.com/office/powerpoint/2010/main" val="682635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>
                <a:solidFill>
                  <a:srgbClr val="0070C0"/>
                </a:solidFill>
              </a:rPr>
              <a:t>I componenti del Sottogruppo C</a:t>
            </a:r>
            <a:endParaRPr lang="it-IT" b="1" dirty="0">
              <a:solidFill>
                <a:srgbClr val="0070C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556792"/>
            <a:ext cx="8363272" cy="4569371"/>
          </a:xfrm>
        </p:spPr>
        <p:txBody>
          <a:bodyPr>
            <a:normAutofit fontScale="92500"/>
          </a:bodyPr>
          <a:lstStyle/>
          <a:p>
            <a:pPr marL="271463" indent="-271463"/>
            <a:r>
              <a:rPr lang="it-IT" sz="3100" b="1" dirty="0" smtClean="0">
                <a:solidFill>
                  <a:srgbClr val="0070C0"/>
                </a:solidFill>
              </a:rPr>
              <a:t>Chiara </a:t>
            </a:r>
            <a:r>
              <a:rPr lang="it-IT" sz="3100" b="1" dirty="0" err="1" smtClean="0">
                <a:solidFill>
                  <a:srgbClr val="0070C0"/>
                </a:solidFill>
              </a:rPr>
              <a:t>Abrescia</a:t>
            </a:r>
            <a:r>
              <a:rPr lang="it-IT" sz="3100" b="1" dirty="0" smtClean="0">
                <a:solidFill>
                  <a:srgbClr val="0070C0"/>
                </a:solidFill>
              </a:rPr>
              <a:t> </a:t>
            </a:r>
            <a:r>
              <a:rPr lang="it-IT" sz="3100" dirty="0" smtClean="0">
                <a:solidFill>
                  <a:srgbClr val="0070C0"/>
                </a:solidFill>
              </a:rPr>
              <a:t>(Università di </a:t>
            </a:r>
            <a:r>
              <a:rPr lang="it-IT" sz="3100" dirty="0" smtClean="0">
                <a:solidFill>
                  <a:srgbClr val="0070C0"/>
                </a:solidFill>
              </a:rPr>
              <a:t>Torino) (</a:t>
            </a:r>
            <a:r>
              <a:rPr lang="it-IT" sz="3100" i="1" dirty="0" smtClean="0">
                <a:solidFill>
                  <a:srgbClr val="0070C0"/>
                </a:solidFill>
              </a:rPr>
              <a:t>dall’1.2.2017)</a:t>
            </a:r>
            <a:endParaRPr lang="it-IT" sz="3100" i="1" dirty="0" smtClean="0">
              <a:solidFill>
                <a:srgbClr val="0070C0"/>
              </a:solidFill>
            </a:endParaRPr>
          </a:p>
          <a:p>
            <a:pPr marL="271463" indent="-271463"/>
            <a:r>
              <a:rPr lang="it-IT" sz="3100" b="1" dirty="0" smtClean="0">
                <a:solidFill>
                  <a:srgbClr val="0070C0"/>
                </a:solidFill>
              </a:rPr>
              <a:t>Teresa Caltabiano </a:t>
            </a:r>
            <a:r>
              <a:rPr lang="it-IT" sz="3100" dirty="0" smtClean="0">
                <a:solidFill>
                  <a:srgbClr val="0070C0"/>
                </a:solidFill>
              </a:rPr>
              <a:t>(Università di Catania)</a:t>
            </a:r>
          </a:p>
          <a:p>
            <a:pPr marL="271463" indent="-271463"/>
            <a:r>
              <a:rPr lang="it-IT" sz="3100" b="1" dirty="0" smtClean="0">
                <a:solidFill>
                  <a:srgbClr val="0070C0"/>
                </a:solidFill>
              </a:rPr>
              <a:t>Ferdinando Di Maggio </a:t>
            </a:r>
            <a:r>
              <a:rPr lang="it-IT" sz="3100" dirty="0" smtClean="0">
                <a:solidFill>
                  <a:srgbClr val="0070C0"/>
                </a:solidFill>
              </a:rPr>
              <a:t>(Università di Modena e Reggio Emilia)</a:t>
            </a:r>
          </a:p>
          <a:p>
            <a:pPr marL="271463" indent="-271463"/>
            <a:r>
              <a:rPr lang="it-IT" sz="3100" b="1" dirty="0" smtClean="0">
                <a:solidFill>
                  <a:srgbClr val="0070C0"/>
                </a:solidFill>
              </a:rPr>
              <a:t>Susanna Eneberg </a:t>
            </a:r>
            <a:r>
              <a:rPr lang="it-IT" sz="3100" dirty="0" smtClean="0">
                <a:solidFill>
                  <a:srgbClr val="0070C0"/>
                </a:solidFill>
              </a:rPr>
              <a:t>(</a:t>
            </a:r>
            <a:r>
              <a:rPr lang="it-IT" sz="3100" dirty="0">
                <a:solidFill>
                  <a:srgbClr val="0070C0"/>
                </a:solidFill>
              </a:rPr>
              <a:t>Università di Roma Tor Vergata)</a:t>
            </a:r>
            <a:endParaRPr lang="it-IT" sz="3100" dirty="0" smtClean="0">
              <a:solidFill>
                <a:srgbClr val="0070C0"/>
              </a:solidFill>
            </a:endParaRPr>
          </a:p>
          <a:p>
            <a:pPr marL="271463" indent="-271463"/>
            <a:r>
              <a:rPr lang="it-IT" sz="3100" b="1" dirty="0" smtClean="0">
                <a:solidFill>
                  <a:srgbClr val="0070C0"/>
                </a:solidFill>
              </a:rPr>
              <a:t>Elena Quagliato </a:t>
            </a:r>
            <a:r>
              <a:rPr lang="it-IT" sz="3100" dirty="0" smtClean="0">
                <a:solidFill>
                  <a:srgbClr val="0070C0"/>
                </a:solidFill>
              </a:rPr>
              <a:t>(Università di Padova)</a:t>
            </a:r>
          </a:p>
          <a:p>
            <a:pPr marL="271463" indent="-271463"/>
            <a:r>
              <a:rPr lang="it-IT" sz="3100" b="1" dirty="0" smtClean="0">
                <a:solidFill>
                  <a:srgbClr val="0070C0"/>
                </a:solidFill>
              </a:rPr>
              <a:t>Tiziana Maccario </a:t>
            </a:r>
            <a:r>
              <a:rPr lang="it-IT" sz="3100" dirty="0" smtClean="0">
                <a:solidFill>
                  <a:srgbClr val="0070C0"/>
                </a:solidFill>
              </a:rPr>
              <a:t>(Università di Torino) </a:t>
            </a:r>
            <a:r>
              <a:rPr lang="it-IT" sz="3100" i="1" dirty="0" smtClean="0">
                <a:solidFill>
                  <a:srgbClr val="0070C0"/>
                </a:solidFill>
              </a:rPr>
              <a:t>(fino al 31.1.2017)</a:t>
            </a:r>
          </a:p>
          <a:p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539552" y="6356350"/>
            <a:ext cx="1368152" cy="365125"/>
          </a:xfrm>
        </p:spPr>
        <p:txBody>
          <a:bodyPr/>
          <a:lstStyle/>
          <a:p>
            <a:r>
              <a:rPr lang="it-IT" sz="1400" b="1" dirty="0" smtClean="0">
                <a:solidFill>
                  <a:srgbClr val="0070C0"/>
                </a:solidFill>
              </a:rPr>
              <a:t>T. Caltabiano</a:t>
            </a:r>
            <a:endParaRPr lang="it-IT" sz="1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38154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36104"/>
          </a:xfrm>
        </p:spPr>
        <p:txBody>
          <a:bodyPr/>
          <a:lstStyle/>
          <a:p>
            <a:r>
              <a:rPr lang="it-IT" b="1" dirty="0" smtClean="0">
                <a:solidFill>
                  <a:srgbClr val="0070C0"/>
                </a:solidFill>
              </a:rPr>
              <a:t>I Programmi</a:t>
            </a:r>
            <a:endParaRPr lang="it-IT" b="1" dirty="0">
              <a:solidFill>
                <a:srgbClr val="0070C0"/>
              </a:solidFill>
            </a:endParaRPr>
          </a:p>
        </p:txBody>
      </p:sp>
      <p:graphicFrame>
        <p:nvGraphicFramePr>
          <p:cNvPr id="5" name="Segnaposto contenuto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95220218"/>
              </p:ext>
            </p:extLst>
          </p:nvPr>
        </p:nvGraphicFramePr>
        <p:xfrm>
          <a:off x="457200" y="1052735"/>
          <a:ext cx="8229600" cy="51909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5154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dirty="0" smtClean="0">
                          <a:solidFill>
                            <a:srgbClr val="0070C0"/>
                          </a:solidFill>
                        </a:rPr>
                        <a:t>AHRQ - Agency for Healthcare </a:t>
                      </a:r>
                      <a:r>
                        <a:rPr lang="it-IT" sz="1400" b="1" dirty="0" err="1" smtClean="0">
                          <a:solidFill>
                            <a:srgbClr val="0070C0"/>
                          </a:solidFill>
                        </a:rPr>
                        <a:t>Research</a:t>
                      </a:r>
                      <a:r>
                        <a:rPr lang="it-IT" sz="1400" b="1" dirty="0" smtClean="0">
                          <a:solidFill>
                            <a:srgbClr val="0070C0"/>
                          </a:solidFill>
                        </a:rPr>
                        <a:t> and </a:t>
                      </a:r>
                      <a:r>
                        <a:rPr lang="it-IT" sz="1400" b="1" dirty="0" err="1" smtClean="0">
                          <a:solidFill>
                            <a:srgbClr val="0070C0"/>
                          </a:solidFill>
                        </a:rPr>
                        <a:t>Quality</a:t>
                      </a:r>
                      <a:endParaRPr lang="it-IT" sz="1400" b="1" dirty="0" smtClean="0">
                        <a:solidFill>
                          <a:srgbClr val="0070C0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400" b="1" dirty="0" smtClean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rgbClr val="0070C0"/>
                          </a:solidFill>
                        </a:rPr>
                        <a:t>Jean Monnet </a:t>
                      </a:r>
                      <a:r>
                        <a:rPr lang="en-US" sz="1400" b="1" dirty="0" err="1" smtClean="0">
                          <a:solidFill>
                            <a:srgbClr val="0070C0"/>
                          </a:solidFill>
                        </a:rPr>
                        <a:t>PostDoctoral</a:t>
                      </a:r>
                      <a:r>
                        <a:rPr lang="en-US" sz="1400" b="1" dirty="0" smtClean="0">
                          <a:solidFill>
                            <a:srgbClr val="0070C0"/>
                          </a:solidFill>
                        </a:rPr>
                        <a:t> Fellowships - European University Institute</a:t>
                      </a:r>
                      <a:endParaRPr lang="it-IT" sz="14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54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dirty="0" err="1" smtClean="0">
                          <a:solidFill>
                            <a:srgbClr val="0070C0"/>
                          </a:solidFill>
                        </a:rPr>
                        <a:t>Cancer</a:t>
                      </a:r>
                      <a:r>
                        <a:rPr lang="it-IT" sz="1400" b="1" dirty="0" smtClean="0">
                          <a:solidFill>
                            <a:srgbClr val="0070C0"/>
                          </a:solidFill>
                        </a:rPr>
                        <a:t> </a:t>
                      </a:r>
                      <a:r>
                        <a:rPr lang="it-IT" sz="1400" b="1" dirty="0" err="1" smtClean="0">
                          <a:solidFill>
                            <a:srgbClr val="0070C0"/>
                          </a:solidFill>
                        </a:rPr>
                        <a:t>Research</a:t>
                      </a:r>
                      <a:r>
                        <a:rPr lang="it-IT" sz="1400" b="1" dirty="0" smtClean="0">
                          <a:solidFill>
                            <a:srgbClr val="0070C0"/>
                          </a:solidFill>
                        </a:rPr>
                        <a:t> </a:t>
                      </a:r>
                      <a:r>
                        <a:rPr lang="it-IT" sz="1400" b="1" dirty="0" err="1" smtClean="0">
                          <a:solidFill>
                            <a:srgbClr val="0070C0"/>
                          </a:solidFill>
                        </a:rPr>
                        <a:t>Institute</a:t>
                      </a:r>
                      <a:r>
                        <a:rPr lang="it-IT" sz="1400" b="1" dirty="0" smtClean="0">
                          <a:solidFill>
                            <a:srgbClr val="0070C0"/>
                          </a:solidFill>
                        </a:rPr>
                        <a:t>: </a:t>
                      </a:r>
                      <a:r>
                        <a:rPr lang="it-IT" sz="1400" b="1" dirty="0" err="1" smtClean="0">
                          <a:solidFill>
                            <a:srgbClr val="0070C0"/>
                          </a:solidFill>
                        </a:rPr>
                        <a:t>Postdoctoral</a:t>
                      </a:r>
                      <a:r>
                        <a:rPr lang="it-IT" sz="1400" b="1" dirty="0" smtClean="0">
                          <a:solidFill>
                            <a:srgbClr val="0070C0"/>
                          </a:solidFill>
                        </a:rPr>
                        <a:t> </a:t>
                      </a:r>
                      <a:r>
                        <a:rPr lang="it-IT" sz="1400" b="1" dirty="0" err="1" smtClean="0">
                          <a:solidFill>
                            <a:srgbClr val="0070C0"/>
                          </a:solidFill>
                        </a:rPr>
                        <a:t>Fellowship</a:t>
                      </a:r>
                      <a:r>
                        <a:rPr lang="it-IT" sz="1400" b="1" dirty="0" smtClean="0">
                          <a:solidFill>
                            <a:srgbClr val="0070C0"/>
                          </a:solidFill>
                        </a:rPr>
                        <a:t> </a:t>
                      </a:r>
                      <a:r>
                        <a:rPr lang="it-IT" sz="1400" b="1" dirty="0" err="1" smtClean="0">
                          <a:solidFill>
                            <a:srgbClr val="0070C0"/>
                          </a:solidFill>
                        </a:rPr>
                        <a:t>Programme</a:t>
                      </a:r>
                      <a:r>
                        <a:rPr lang="it-IT" sz="1400" b="1" dirty="0" smtClean="0">
                          <a:solidFill>
                            <a:srgbClr val="0070C0"/>
                          </a:solidFill>
                        </a:rPr>
                        <a:t> </a:t>
                      </a:r>
                      <a:endParaRPr lang="it-IT" sz="14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0070C0"/>
                          </a:solidFill>
                        </a:rPr>
                        <a:t>Max Weber Fellowships - European University Institute</a:t>
                      </a:r>
                      <a:endParaRPr lang="it-IT" sz="14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2768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0070C0"/>
                          </a:solidFill>
                        </a:rPr>
                        <a:t>CCAMLR (Commission for the Conservation of Antarctic Marine Living Resources) Scientific Scholarship Scheme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rgbClr val="0070C0"/>
                          </a:solidFill>
                        </a:rPr>
                        <a:t>NATO “Science for Peace and Security </a:t>
                      </a:r>
                      <a:r>
                        <a:rPr lang="en-US" sz="1400" b="1" dirty="0" err="1" smtClean="0">
                          <a:solidFill>
                            <a:srgbClr val="0070C0"/>
                          </a:solidFill>
                        </a:rPr>
                        <a:t>Programme</a:t>
                      </a:r>
                      <a:r>
                        <a:rPr lang="en-US" sz="1400" b="1" dirty="0" smtClean="0">
                          <a:solidFill>
                            <a:srgbClr val="0070C0"/>
                          </a:solidFill>
                        </a:rPr>
                        <a:t>”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364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0070C0"/>
                          </a:solidFill>
                        </a:rPr>
                        <a:t>ECNP - European College of </a:t>
                      </a:r>
                      <a:r>
                        <a:rPr lang="en-US" sz="1400" b="1" dirty="0" err="1" smtClean="0">
                          <a:solidFill>
                            <a:srgbClr val="0070C0"/>
                          </a:solidFill>
                        </a:rPr>
                        <a:t>Neuropsychopharmacology</a:t>
                      </a:r>
                      <a:r>
                        <a:rPr lang="en-US" sz="1400" b="1" dirty="0" smtClean="0">
                          <a:solidFill>
                            <a:srgbClr val="0070C0"/>
                          </a:solidFill>
                        </a:rPr>
                        <a:t> </a:t>
                      </a:r>
                      <a:endParaRPr lang="it-IT" sz="14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rgbClr val="0070C0"/>
                          </a:solidFill>
                        </a:rPr>
                        <a:t>Newton International Fellowships – The British Academy and the Royal Society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955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dirty="0" smtClean="0">
                          <a:solidFill>
                            <a:srgbClr val="0070C0"/>
                          </a:solidFill>
                        </a:rPr>
                        <a:t>EMBO - </a:t>
                      </a:r>
                      <a:r>
                        <a:rPr lang="it-IT" sz="1400" b="1" dirty="0" err="1" smtClean="0">
                          <a:solidFill>
                            <a:srgbClr val="0070C0"/>
                          </a:solidFill>
                        </a:rPr>
                        <a:t>European</a:t>
                      </a:r>
                      <a:r>
                        <a:rPr lang="it-IT" sz="1400" b="1" dirty="0" smtClean="0">
                          <a:solidFill>
                            <a:srgbClr val="0070C0"/>
                          </a:solidFill>
                        </a:rPr>
                        <a:t> </a:t>
                      </a:r>
                      <a:r>
                        <a:rPr lang="it-IT" sz="1400" b="1" dirty="0" err="1" smtClean="0">
                          <a:solidFill>
                            <a:srgbClr val="0070C0"/>
                          </a:solidFill>
                        </a:rPr>
                        <a:t>Molecular</a:t>
                      </a:r>
                      <a:r>
                        <a:rPr lang="it-IT" sz="1400" b="1" dirty="0" smtClean="0">
                          <a:solidFill>
                            <a:srgbClr val="0070C0"/>
                          </a:solidFill>
                        </a:rPr>
                        <a:t> </a:t>
                      </a:r>
                      <a:r>
                        <a:rPr lang="it-IT" sz="1400" b="1" dirty="0" err="1" smtClean="0">
                          <a:solidFill>
                            <a:srgbClr val="0070C0"/>
                          </a:solidFill>
                        </a:rPr>
                        <a:t>Biology</a:t>
                      </a:r>
                      <a:r>
                        <a:rPr lang="it-IT" sz="1400" b="1" dirty="0" smtClean="0">
                          <a:solidFill>
                            <a:srgbClr val="0070C0"/>
                          </a:solidFill>
                        </a:rPr>
                        <a:t> Organization</a:t>
                      </a:r>
                    </a:p>
                    <a:p>
                      <a:endParaRPr lang="it-IT" sz="14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rgbClr val="0070C0"/>
                          </a:solidFill>
                        </a:rPr>
                        <a:t>NSERC - Natural Science and Engineering Research Council of Canada</a:t>
                      </a:r>
                      <a:endParaRPr lang="it-IT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54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dirty="0" smtClean="0">
                          <a:solidFill>
                            <a:srgbClr val="0070C0"/>
                          </a:solidFill>
                        </a:rPr>
                        <a:t>EURIAS </a:t>
                      </a:r>
                      <a:r>
                        <a:rPr lang="it-IT" sz="1400" b="1" dirty="0" err="1" smtClean="0">
                          <a:solidFill>
                            <a:srgbClr val="0070C0"/>
                          </a:solidFill>
                        </a:rPr>
                        <a:t>Fellowship</a:t>
                      </a:r>
                      <a:r>
                        <a:rPr lang="it-IT" sz="1400" b="1" dirty="0" smtClean="0">
                          <a:solidFill>
                            <a:srgbClr val="0070C0"/>
                          </a:solidFill>
                        </a:rPr>
                        <a:t> </a:t>
                      </a:r>
                      <a:r>
                        <a:rPr lang="it-IT" sz="1400" b="1" dirty="0" err="1" smtClean="0">
                          <a:solidFill>
                            <a:srgbClr val="0070C0"/>
                          </a:solidFill>
                        </a:rPr>
                        <a:t>Programme</a:t>
                      </a:r>
                      <a:r>
                        <a:rPr lang="it-IT" sz="1400" b="1" dirty="0" smtClean="0">
                          <a:solidFill>
                            <a:srgbClr val="0070C0"/>
                          </a:solidFill>
                        </a:rPr>
                        <a:t> – </a:t>
                      </a:r>
                      <a:r>
                        <a:rPr lang="it-IT" sz="1400" b="1" dirty="0" err="1" smtClean="0">
                          <a:solidFill>
                            <a:srgbClr val="0070C0"/>
                          </a:solidFill>
                        </a:rPr>
                        <a:t>European</a:t>
                      </a:r>
                      <a:r>
                        <a:rPr lang="it-IT" sz="1400" b="1" dirty="0" smtClean="0">
                          <a:solidFill>
                            <a:srgbClr val="0070C0"/>
                          </a:solidFill>
                        </a:rPr>
                        <a:t> </a:t>
                      </a:r>
                      <a:r>
                        <a:rPr lang="it-IT" sz="1400" b="1" dirty="0" err="1" smtClean="0">
                          <a:solidFill>
                            <a:srgbClr val="0070C0"/>
                          </a:solidFill>
                        </a:rPr>
                        <a:t>Institute</a:t>
                      </a:r>
                      <a:r>
                        <a:rPr lang="it-IT" sz="1400" b="1" dirty="0" smtClean="0">
                          <a:solidFill>
                            <a:srgbClr val="0070C0"/>
                          </a:solidFill>
                        </a:rPr>
                        <a:t> for Advanced </a:t>
                      </a:r>
                      <a:r>
                        <a:rPr lang="it-IT" sz="1400" b="1" dirty="0" err="1" smtClean="0">
                          <a:solidFill>
                            <a:srgbClr val="0070C0"/>
                          </a:solidFill>
                        </a:rPr>
                        <a:t>Studies</a:t>
                      </a:r>
                      <a:endParaRPr lang="it-IT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0070C0"/>
                          </a:solidFill>
                        </a:rPr>
                        <a:t>OECD - Research Fellowships and Conference Sponsorship - Cooperative Research </a:t>
                      </a:r>
                      <a:r>
                        <a:rPr lang="en-US" sz="1400" b="1" dirty="0" err="1" smtClean="0">
                          <a:solidFill>
                            <a:srgbClr val="0070C0"/>
                          </a:solidFill>
                        </a:rPr>
                        <a:t>Programme</a:t>
                      </a:r>
                      <a:endParaRPr lang="it-IT" sz="14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54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dirty="0" smtClean="0">
                          <a:solidFill>
                            <a:srgbClr val="0070C0"/>
                          </a:solidFill>
                        </a:rPr>
                        <a:t>Fernand </a:t>
                      </a:r>
                      <a:r>
                        <a:rPr lang="it-IT" sz="1400" b="1" dirty="0" err="1" smtClean="0">
                          <a:solidFill>
                            <a:srgbClr val="0070C0"/>
                          </a:solidFill>
                        </a:rPr>
                        <a:t>Braudel</a:t>
                      </a:r>
                      <a:r>
                        <a:rPr lang="it-IT" sz="1400" b="1" dirty="0" smtClean="0">
                          <a:solidFill>
                            <a:srgbClr val="0070C0"/>
                          </a:solidFill>
                        </a:rPr>
                        <a:t> Senior </a:t>
                      </a:r>
                      <a:r>
                        <a:rPr lang="it-IT" sz="1400" b="1" dirty="0" err="1" smtClean="0">
                          <a:solidFill>
                            <a:srgbClr val="0070C0"/>
                          </a:solidFill>
                        </a:rPr>
                        <a:t>Fellowships</a:t>
                      </a:r>
                      <a:r>
                        <a:rPr lang="it-IT" sz="1400" b="1" dirty="0" smtClean="0">
                          <a:solidFill>
                            <a:srgbClr val="0070C0"/>
                          </a:solidFill>
                        </a:rPr>
                        <a:t>  - </a:t>
                      </a:r>
                      <a:r>
                        <a:rPr lang="it-IT" sz="1400" b="1" dirty="0" err="1" smtClean="0">
                          <a:solidFill>
                            <a:srgbClr val="0070C0"/>
                          </a:solidFill>
                        </a:rPr>
                        <a:t>European</a:t>
                      </a:r>
                      <a:r>
                        <a:rPr lang="it-IT" sz="1400" b="1" dirty="0" smtClean="0">
                          <a:solidFill>
                            <a:srgbClr val="0070C0"/>
                          </a:solidFill>
                        </a:rPr>
                        <a:t> University </a:t>
                      </a:r>
                      <a:r>
                        <a:rPr lang="it-IT" sz="1400" b="1" dirty="0" err="1" smtClean="0">
                          <a:solidFill>
                            <a:srgbClr val="0070C0"/>
                          </a:solidFill>
                        </a:rPr>
                        <a:t>Institute</a:t>
                      </a:r>
                      <a:endParaRPr lang="it-IT" sz="1400" b="1" dirty="0" smtClean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0070C0"/>
                          </a:solidFill>
                        </a:rPr>
                        <a:t>Social Sciences and Humanities in Research Council of Canada</a:t>
                      </a:r>
                      <a:endParaRPr lang="it-IT" sz="14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8436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dirty="0" smtClean="0">
                          <a:solidFill>
                            <a:srgbClr val="0070C0"/>
                          </a:solidFill>
                        </a:rPr>
                        <a:t>HFSP - Human </a:t>
                      </a:r>
                      <a:r>
                        <a:rPr lang="it-IT" sz="1400" b="1" dirty="0" err="1" smtClean="0">
                          <a:solidFill>
                            <a:srgbClr val="0070C0"/>
                          </a:solidFill>
                        </a:rPr>
                        <a:t>Frontier</a:t>
                      </a:r>
                      <a:r>
                        <a:rPr lang="it-IT" sz="1400" b="1" dirty="0" smtClean="0">
                          <a:solidFill>
                            <a:srgbClr val="0070C0"/>
                          </a:solidFill>
                        </a:rPr>
                        <a:t> Science Program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0070C0"/>
                          </a:solidFill>
                        </a:rPr>
                        <a:t>US Funding Opportunities [NIH, (ONR)] </a:t>
                      </a:r>
                      <a:endParaRPr lang="it-IT" sz="14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22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dirty="0" smtClean="0">
                          <a:solidFill>
                            <a:srgbClr val="0070C0"/>
                          </a:solidFill>
                        </a:rPr>
                        <a:t>IBRO - International Brain </a:t>
                      </a:r>
                      <a:r>
                        <a:rPr lang="it-IT" sz="1400" b="1" dirty="0" err="1" smtClean="0">
                          <a:solidFill>
                            <a:srgbClr val="0070C0"/>
                          </a:solidFill>
                        </a:rPr>
                        <a:t>Research</a:t>
                      </a:r>
                      <a:r>
                        <a:rPr lang="it-IT" sz="1400" b="1" dirty="0" smtClean="0">
                          <a:solidFill>
                            <a:srgbClr val="0070C0"/>
                          </a:solidFill>
                        </a:rPr>
                        <a:t> Organization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0070C0"/>
                          </a:solidFill>
                        </a:rPr>
                        <a:t>Weizmann Institute of Science</a:t>
                      </a:r>
                      <a:endParaRPr lang="it-IT" sz="14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54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dirty="0" smtClean="0">
                          <a:solidFill>
                            <a:srgbClr val="0070C0"/>
                          </a:solidFill>
                        </a:rPr>
                        <a:t>ICGEB - International Center for Genetics </a:t>
                      </a:r>
                      <a:r>
                        <a:rPr lang="it-IT" sz="1400" b="1" dirty="0" err="1" smtClean="0">
                          <a:solidFill>
                            <a:srgbClr val="0070C0"/>
                          </a:solidFill>
                        </a:rPr>
                        <a:t>Engineering</a:t>
                      </a:r>
                      <a:r>
                        <a:rPr lang="it-IT" sz="1400" b="1" dirty="0" smtClean="0">
                          <a:solidFill>
                            <a:srgbClr val="0070C0"/>
                          </a:solidFill>
                        </a:rPr>
                        <a:t> and </a:t>
                      </a:r>
                      <a:r>
                        <a:rPr lang="it-IT" sz="1400" b="1" dirty="0" err="1" smtClean="0">
                          <a:solidFill>
                            <a:srgbClr val="0070C0"/>
                          </a:solidFill>
                        </a:rPr>
                        <a:t>Biotechnology</a:t>
                      </a:r>
                      <a:endParaRPr lang="it-IT" sz="14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0070C0"/>
                          </a:solidFill>
                        </a:rPr>
                        <a:t>World Anti-Doping Agency (WADA) </a:t>
                      </a:r>
                      <a:endParaRPr lang="it-IT" sz="1400" b="1" dirty="0" smtClean="0">
                        <a:solidFill>
                          <a:srgbClr val="0070C0"/>
                        </a:solidFill>
                      </a:endParaRPr>
                    </a:p>
                    <a:p>
                      <a:endParaRPr lang="it-IT" sz="14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Segnaposto piè di pagina 6"/>
          <p:cNvSpPr>
            <a:spLocks noGrp="1"/>
          </p:cNvSpPr>
          <p:nvPr>
            <p:ph type="ftr" sz="quarter" idx="11"/>
          </p:nvPr>
        </p:nvSpPr>
        <p:spPr>
          <a:xfrm>
            <a:off x="395536" y="6381328"/>
            <a:ext cx="1368152" cy="340147"/>
          </a:xfrm>
        </p:spPr>
        <p:txBody>
          <a:bodyPr/>
          <a:lstStyle/>
          <a:p>
            <a:r>
              <a:rPr lang="it-IT" sz="1400" b="1" dirty="0" smtClean="0">
                <a:solidFill>
                  <a:srgbClr val="0070C0"/>
                </a:solidFill>
              </a:rPr>
              <a:t>T. Caltabiano</a:t>
            </a:r>
            <a:endParaRPr lang="it-IT" sz="1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1399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>
                <a:solidFill>
                  <a:srgbClr val="0070C0"/>
                </a:solidFill>
              </a:rPr>
              <a:t>Elementi critici</a:t>
            </a:r>
            <a:endParaRPr lang="it-IT" b="1" dirty="0">
              <a:solidFill>
                <a:srgbClr val="0070C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0070C0"/>
                </a:solidFill>
              </a:rPr>
              <a:t>Parole chiave</a:t>
            </a:r>
          </a:p>
          <a:p>
            <a:r>
              <a:rPr lang="it-IT" smtClean="0">
                <a:solidFill>
                  <a:srgbClr val="0070C0"/>
                </a:solidFill>
              </a:rPr>
              <a:t>Eterogeneità </a:t>
            </a:r>
            <a:r>
              <a:rPr lang="it-IT" dirty="0" smtClean="0">
                <a:solidFill>
                  <a:srgbClr val="0070C0"/>
                </a:solidFill>
              </a:rPr>
              <a:t>dei programmi e dei bandi (con modalità di partecipazione e di gestione differenziate) </a:t>
            </a:r>
          </a:p>
          <a:p>
            <a:r>
              <a:rPr lang="it-IT" dirty="0" smtClean="0">
                <a:solidFill>
                  <a:srgbClr val="0070C0"/>
                </a:solidFill>
              </a:rPr>
              <a:t>Eleggibilità</a:t>
            </a:r>
          </a:p>
          <a:p>
            <a:r>
              <a:rPr lang="it-IT" dirty="0" smtClean="0">
                <a:solidFill>
                  <a:srgbClr val="0070C0"/>
                </a:solidFill>
              </a:rPr>
              <a:t>Riferimento </a:t>
            </a:r>
            <a:r>
              <a:rPr lang="it-IT" dirty="0">
                <a:solidFill>
                  <a:srgbClr val="0070C0"/>
                </a:solidFill>
              </a:rPr>
              <a:t>temporale</a:t>
            </a:r>
          </a:p>
          <a:p>
            <a:r>
              <a:rPr lang="it-IT" dirty="0" smtClean="0">
                <a:solidFill>
                  <a:srgbClr val="0070C0"/>
                </a:solidFill>
              </a:rPr>
              <a:t> Aggiornamento dei dati</a:t>
            </a:r>
            <a:endParaRPr lang="it-IT" dirty="0">
              <a:solidFill>
                <a:srgbClr val="0070C0"/>
              </a:solidFill>
            </a:endParaRPr>
          </a:p>
          <a:p>
            <a:endParaRPr lang="it-IT" dirty="0">
              <a:solidFill>
                <a:srgbClr val="0070C0"/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179512" y="6308725"/>
            <a:ext cx="1512168" cy="365125"/>
          </a:xfrm>
        </p:spPr>
        <p:txBody>
          <a:bodyPr/>
          <a:lstStyle/>
          <a:p>
            <a:pPr indent="271463"/>
            <a:r>
              <a:rPr lang="it-IT" sz="1400" b="1" dirty="0" smtClean="0">
                <a:solidFill>
                  <a:srgbClr val="0070C0"/>
                </a:solidFill>
              </a:rPr>
              <a:t>T. Caltabiano</a:t>
            </a:r>
            <a:endParaRPr lang="it-IT" sz="1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6110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it-IT" b="1" dirty="0" smtClean="0">
                <a:solidFill>
                  <a:srgbClr val="0070C0"/>
                </a:solidFill>
              </a:rPr>
              <a:t>Conclusioni</a:t>
            </a:r>
            <a:endParaRPr lang="it-IT" b="1" dirty="0">
              <a:solidFill>
                <a:srgbClr val="0070C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/>
          </a:bodyPr>
          <a:lstStyle/>
          <a:p>
            <a:r>
              <a:rPr lang="it-IT" dirty="0" smtClean="0">
                <a:solidFill>
                  <a:srgbClr val="0070C0"/>
                </a:solidFill>
              </a:rPr>
              <a:t>Esistono tante opportunità interessanti ma non tutte sono adeguatamente conosciute…</a:t>
            </a:r>
          </a:p>
          <a:p>
            <a:r>
              <a:rPr lang="it-IT" dirty="0" smtClean="0">
                <a:solidFill>
                  <a:srgbClr val="0070C0"/>
                </a:solidFill>
              </a:rPr>
              <a:t>Tipologie di finanziamenti molto varie (per eleggibilità, documentazione richiesta e percentuale di finanziamento)</a:t>
            </a:r>
          </a:p>
          <a:p>
            <a:r>
              <a:rPr lang="it-IT" smtClean="0">
                <a:solidFill>
                  <a:srgbClr val="0070C0"/>
                </a:solidFill>
              </a:rPr>
              <a:t>Il </a:t>
            </a:r>
            <a:r>
              <a:rPr lang="it-IT" dirty="0">
                <a:solidFill>
                  <a:srgbClr val="0070C0"/>
                </a:solidFill>
              </a:rPr>
              <a:t>confronto e lo scambio di informazioni tra i componenti del </a:t>
            </a:r>
            <a:r>
              <a:rPr lang="it-IT" dirty="0" smtClean="0">
                <a:solidFill>
                  <a:srgbClr val="0070C0"/>
                </a:solidFill>
              </a:rPr>
              <a:t>sottogruppo sono stati </a:t>
            </a:r>
            <a:r>
              <a:rPr lang="it-IT" smtClean="0">
                <a:solidFill>
                  <a:srgbClr val="0070C0"/>
                </a:solidFill>
              </a:rPr>
              <a:t>molto utili!</a:t>
            </a:r>
            <a:endParaRPr lang="it-IT" dirty="0">
              <a:solidFill>
                <a:srgbClr val="0070C0"/>
              </a:solidFill>
            </a:endParaRPr>
          </a:p>
          <a:p>
            <a:endParaRPr lang="it-IT" dirty="0" smtClean="0">
              <a:solidFill>
                <a:srgbClr val="0070C0"/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611560" y="6343154"/>
            <a:ext cx="1152128" cy="340147"/>
          </a:xfrm>
        </p:spPr>
        <p:txBody>
          <a:bodyPr/>
          <a:lstStyle/>
          <a:p>
            <a:r>
              <a:rPr lang="it-IT" sz="1400" b="1" dirty="0" smtClean="0">
                <a:solidFill>
                  <a:srgbClr val="0070C0"/>
                </a:solidFill>
              </a:rPr>
              <a:t>T. Caltabiano</a:t>
            </a:r>
            <a:endParaRPr lang="it-IT" sz="1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7321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</TotalTime>
  <Words>315</Words>
  <Application>Microsoft Office PowerPoint</Application>
  <PresentationFormat>Presentazione su schermo (4:3)</PresentationFormat>
  <Paragraphs>46</Paragraphs>
  <Slides>5</Slides>
  <Notes>2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5</vt:i4>
      </vt:variant>
    </vt:vector>
  </HeadingPairs>
  <TitlesOfParts>
    <vt:vector size="8" baseType="lpstr">
      <vt:lpstr>Arial</vt:lpstr>
      <vt:lpstr>Calibri</vt:lpstr>
      <vt:lpstr>Tema di Office</vt:lpstr>
      <vt:lpstr>   Gdl Attività finanziamenti extra H2020       Sotto gruppo C ‘Programmi e finanziamenti internazionali promossi da Agenzie e Centri di ricerca nazionali e internazionali’   Sotto-Gruppo Progetti UE e Internazionali del GDL Codau Ricerca</vt:lpstr>
      <vt:lpstr>I componenti del Sottogruppo C</vt:lpstr>
      <vt:lpstr>I Programmi</vt:lpstr>
      <vt:lpstr>Elementi critici</vt:lpstr>
      <vt:lpstr>Conclusioni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BORGIATTINO  BARBARA</dc:creator>
  <cp:lastModifiedBy>pc</cp:lastModifiedBy>
  <cp:revision>23</cp:revision>
  <cp:lastPrinted>2017-05-19T12:44:38Z</cp:lastPrinted>
  <dcterms:created xsi:type="dcterms:W3CDTF">2017-03-17T14:34:45Z</dcterms:created>
  <dcterms:modified xsi:type="dcterms:W3CDTF">2017-05-22T12:02:37Z</dcterms:modified>
</cp:coreProperties>
</file>