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7">
  <p:sldMasterIdLst>
    <p:sldMasterId id="2147483648" r:id="rId1"/>
    <p:sldMasterId id="2147483660" r:id="rId2"/>
    <p:sldMasterId id="2147483673" r:id="rId3"/>
  </p:sldMasterIdLst>
  <p:notesMasterIdLst>
    <p:notesMasterId r:id="rId34"/>
  </p:notesMasterIdLst>
  <p:sldIdLst>
    <p:sldId id="257" r:id="rId4"/>
    <p:sldId id="261" r:id="rId5"/>
    <p:sldId id="256" r:id="rId6"/>
    <p:sldId id="258" r:id="rId7"/>
    <p:sldId id="262" r:id="rId8"/>
    <p:sldId id="264" r:id="rId9"/>
    <p:sldId id="266" r:id="rId10"/>
    <p:sldId id="267" r:id="rId11"/>
    <p:sldId id="268" r:id="rId12"/>
    <p:sldId id="270" r:id="rId13"/>
    <p:sldId id="271" r:id="rId14"/>
    <p:sldId id="272" r:id="rId15"/>
    <p:sldId id="273" r:id="rId16"/>
    <p:sldId id="274" r:id="rId17"/>
    <p:sldId id="275" r:id="rId18"/>
    <p:sldId id="276" r:id="rId19"/>
    <p:sldId id="277" r:id="rId20"/>
    <p:sldId id="278" r:id="rId21"/>
    <p:sldId id="280" r:id="rId22"/>
    <p:sldId id="281" r:id="rId23"/>
    <p:sldId id="283" r:id="rId24"/>
    <p:sldId id="284" r:id="rId25"/>
    <p:sldId id="285" r:id="rId26"/>
    <p:sldId id="286" r:id="rId27"/>
    <p:sldId id="288" r:id="rId28"/>
    <p:sldId id="291" r:id="rId29"/>
    <p:sldId id="289" r:id="rId30"/>
    <p:sldId id="290" r:id="rId31"/>
    <p:sldId id="259" r:id="rId32"/>
    <p:sldId id="260" r:id="rId33"/>
  </p:sldIdLst>
  <p:sldSz cx="9144000" cy="6858000" type="screen4x3"/>
  <p:notesSz cx="6858000" cy="9144000"/>
  <p:defaultTex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8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Stile medio 2 - Color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70" d="100"/>
          <a:sy n="70" d="100"/>
        </p:scale>
        <p:origin x="-614" y="-6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notesMaster" Target="notesMasters/notesMaster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theme" Target="theme/theme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viewProps" Target="viewProps.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it-IT"/>
          </a:p>
        </p:txBody>
      </p:sp>
      <p:sp>
        <p:nvSpPr>
          <p:cNvPr id="3" name="Segnaposto data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B8061DB-0AC2-4FEE-A42C-C4DB57FEB76E}" type="datetimeFigureOut">
              <a:rPr lang="it-IT" smtClean="0"/>
              <a:t>24/05/2017</a:t>
            </a:fld>
            <a:endParaRPr lang="it-IT"/>
          </a:p>
        </p:txBody>
      </p:sp>
      <p:sp>
        <p:nvSpPr>
          <p:cNvPr id="4" name="Segnaposto immagine diapositiva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it-IT"/>
          </a:p>
        </p:txBody>
      </p:sp>
      <p:sp>
        <p:nvSpPr>
          <p:cNvPr id="5" name="Segnaposto note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6" name="Segnaposto piè di pagina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it-IT"/>
          </a:p>
        </p:txBody>
      </p:sp>
      <p:sp>
        <p:nvSpPr>
          <p:cNvPr id="7" name="Segnaposto numero diapositiva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11F5060-C8A7-41B3-8EF0-8F1F7D58B97E}" type="slidenum">
              <a:rPr lang="it-IT" smtClean="0"/>
              <a:t>‹N›</a:t>
            </a:fld>
            <a:endParaRPr lang="it-IT"/>
          </a:p>
        </p:txBody>
      </p:sp>
    </p:spTree>
    <p:extLst>
      <p:ext uri="{BB962C8B-B14F-4D97-AF65-F5344CB8AC3E}">
        <p14:creationId xmlns:p14="http://schemas.microsoft.com/office/powerpoint/2010/main" val="67426152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7"/>
          <p:cNvSpPr>
            <a:spLocks noGrp="1" noChangeArrowheads="1"/>
          </p:cNvSpPr>
          <p:nvPr>
            <p:ph type="sldNum" sz="quarter" idx="5"/>
          </p:nvPr>
        </p:nvSpPr>
        <p:spPr>
          <a:noFill/>
        </p:spPr>
        <p:txBody>
          <a:bodyPr/>
          <a:lstStyle>
            <a:lvl1pPr defTabSz="917575" eaLnBrk="0" hangingPunct="0">
              <a:defRPr sz="1600" b="1" u="sng">
                <a:solidFill>
                  <a:schemeClr val="tx1"/>
                </a:solidFill>
                <a:latin typeface="Verdana" pitchFamily="34" charset="0"/>
              </a:defRPr>
            </a:lvl1pPr>
            <a:lvl2pPr marL="742950" indent="-285750" defTabSz="917575" eaLnBrk="0" hangingPunct="0">
              <a:defRPr sz="1600" b="1" u="sng">
                <a:solidFill>
                  <a:schemeClr val="tx1"/>
                </a:solidFill>
                <a:latin typeface="Verdana" pitchFamily="34" charset="0"/>
              </a:defRPr>
            </a:lvl2pPr>
            <a:lvl3pPr marL="1143000" indent="-228600" defTabSz="917575" eaLnBrk="0" hangingPunct="0">
              <a:defRPr sz="1600" b="1" u="sng">
                <a:solidFill>
                  <a:schemeClr val="tx1"/>
                </a:solidFill>
                <a:latin typeface="Verdana" pitchFamily="34" charset="0"/>
              </a:defRPr>
            </a:lvl3pPr>
            <a:lvl4pPr marL="1600200" indent="-228600" defTabSz="917575" eaLnBrk="0" hangingPunct="0">
              <a:defRPr sz="1600" b="1" u="sng">
                <a:solidFill>
                  <a:schemeClr val="tx1"/>
                </a:solidFill>
                <a:latin typeface="Verdana" pitchFamily="34" charset="0"/>
              </a:defRPr>
            </a:lvl4pPr>
            <a:lvl5pPr marL="2057400" indent="-228600" defTabSz="917575" eaLnBrk="0" hangingPunct="0">
              <a:defRPr sz="1600" b="1" u="sng">
                <a:solidFill>
                  <a:schemeClr val="tx1"/>
                </a:solidFill>
                <a:latin typeface="Verdana" pitchFamily="34" charset="0"/>
              </a:defRPr>
            </a:lvl5pPr>
            <a:lvl6pPr marL="2514600" indent="-228600" defTabSz="917575" eaLnBrk="0" fontAlgn="base" hangingPunct="0">
              <a:spcBef>
                <a:spcPct val="50000"/>
              </a:spcBef>
              <a:spcAft>
                <a:spcPct val="0"/>
              </a:spcAft>
              <a:buClr>
                <a:srgbClr val="006600"/>
              </a:buClr>
              <a:buFont typeface="Wingdings" pitchFamily="2" charset="2"/>
              <a:buChar char="ü"/>
              <a:defRPr sz="1600" b="1" u="sng">
                <a:solidFill>
                  <a:schemeClr val="tx1"/>
                </a:solidFill>
                <a:latin typeface="Verdana" pitchFamily="34" charset="0"/>
              </a:defRPr>
            </a:lvl6pPr>
            <a:lvl7pPr marL="2971800" indent="-228600" defTabSz="917575" eaLnBrk="0" fontAlgn="base" hangingPunct="0">
              <a:spcBef>
                <a:spcPct val="50000"/>
              </a:spcBef>
              <a:spcAft>
                <a:spcPct val="0"/>
              </a:spcAft>
              <a:buClr>
                <a:srgbClr val="006600"/>
              </a:buClr>
              <a:buFont typeface="Wingdings" pitchFamily="2" charset="2"/>
              <a:buChar char="ü"/>
              <a:defRPr sz="1600" b="1" u="sng">
                <a:solidFill>
                  <a:schemeClr val="tx1"/>
                </a:solidFill>
                <a:latin typeface="Verdana" pitchFamily="34" charset="0"/>
              </a:defRPr>
            </a:lvl7pPr>
            <a:lvl8pPr marL="3429000" indent="-228600" defTabSz="917575" eaLnBrk="0" fontAlgn="base" hangingPunct="0">
              <a:spcBef>
                <a:spcPct val="50000"/>
              </a:spcBef>
              <a:spcAft>
                <a:spcPct val="0"/>
              </a:spcAft>
              <a:buClr>
                <a:srgbClr val="006600"/>
              </a:buClr>
              <a:buFont typeface="Wingdings" pitchFamily="2" charset="2"/>
              <a:buChar char="ü"/>
              <a:defRPr sz="1600" b="1" u="sng">
                <a:solidFill>
                  <a:schemeClr val="tx1"/>
                </a:solidFill>
                <a:latin typeface="Verdana" pitchFamily="34" charset="0"/>
              </a:defRPr>
            </a:lvl8pPr>
            <a:lvl9pPr marL="3886200" indent="-228600" defTabSz="917575" eaLnBrk="0" fontAlgn="base" hangingPunct="0">
              <a:spcBef>
                <a:spcPct val="50000"/>
              </a:spcBef>
              <a:spcAft>
                <a:spcPct val="0"/>
              </a:spcAft>
              <a:buClr>
                <a:srgbClr val="006600"/>
              </a:buClr>
              <a:buFont typeface="Wingdings" pitchFamily="2" charset="2"/>
              <a:buChar char="ü"/>
              <a:defRPr sz="1600" b="1" u="sng">
                <a:solidFill>
                  <a:schemeClr val="tx1"/>
                </a:solidFill>
                <a:latin typeface="Verdana" pitchFamily="34" charset="0"/>
              </a:defRPr>
            </a:lvl9pPr>
          </a:lstStyle>
          <a:p>
            <a:pPr eaLnBrk="1" hangingPunct="1"/>
            <a:fld id="{EC054099-87A0-45B2-A4CF-0361EA49EB98}" type="slidenum">
              <a:rPr lang="it-IT" sz="1200" b="0" u="none" smtClean="0">
                <a:latin typeface="Times New Roman" pitchFamily="18" charset="0"/>
              </a:rPr>
              <a:pPr eaLnBrk="1" hangingPunct="1"/>
              <a:t>1</a:t>
            </a:fld>
            <a:endParaRPr lang="it-IT" sz="1200" b="0" u="none" smtClean="0">
              <a:latin typeface="Times New Roman" pitchFamily="18" charset="0"/>
            </a:endParaRPr>
          </a:p>
        </p:txBody>
      </p:sp>
      <p:sp>
        <p:nvSpPr>
          <p:cNvPr id="20483" name="Rectangle 2"/>
          <p:cNvSpPr>
            <a:spLocks noGrp="1" noRot="1" noChangeAspect="1" noChangeArrowheads="1" noTextEdit="1"/>
          </p:cNvSpPr>
          <p:nvPr>
            <p:ph type="sldImg"/>
          </p:nvPr>
        </p:nvSpPr>
        <p:spPr>
          <a:ln/>
        </p:spPr>
      </p:sp>
      <p:sp>
        <p:nvSpPr>
          <p:cNvPr id="20484" name="Rectangle 3"/>
          <p:cNvSpPr>
            <a:spLocks noGrp="1" noChangeArrowheads="1"/>
          </p:cNvSpPr>
          <p:nvPr>
            <p:ph type="body" idx="1"/>
          </p:nvPr>
        </p:nvSpPr>
        <p:spPr>
          <a:noFill/>
        </p:spPr>
        <p:txBody>
          <a:bodyPr/>
          <a:lstStyle/>
          <a:p>
            <a:pPr eaLnBrk="1" hangingPunct="1"/>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Mirella">
    <p:spTree>
      <p:nvGrpSpPr>
        <p:cNvPr id="1" name=""/>
        <p:cNvGrpSpPr/>
        <p:nvPr/>
      </p:nvGrpSpPr>
      <p:grpSpPr>
        <a:xfrm>
          <a:off x="0" y="0"/>
          <a:ext cx="0" cy="0"/>
          <a:chOff x="0" y="0"/>
          <a:chExt cx="0" cy="0"/>
        </a:xfrm>
      </p:grpSpPr>
      <p:sp>
        <p:nvSpPr>
          <p:cNvPr id="9" name="Rettangolo 8"/>
          <p:cNvSpPr/>
          <p:nvPr userDrawn="1"/>
        </p:nvSpPr>
        <p:spPr>
          <a:xfrm>
            <a:off x="0" y="0"/>
            <a:ext cx="9144000" cy="764704"/>
          </a:xfrm>
          <a:prstGeom prst="rect">
            <a:avLst/>
          </a:prstGeom>
          <a:solidFill>
            <a:srgbClr val="0086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4" name="Segnaposto data 3"/>
          <p:cNvSpPr>
            <a:spLocks noGrp="1"/>
          </p:cNvSpPr>
          <p:nvPr>
            <p:ph type="dt" sz="half" idx="10"/>
          </p:nvPr>
        </p:nvSpPr>
        <p:spPr/>
        <p:txBody>
          <a:bodyPr/>
          <a:lstStyle/>
          <a:p>
            <a:r>
              <a:rPr lang="it-IT" smtClean="0"/>
              <a:t>Mirella Collini - Servizi Amministrativi per la Didattica e la Ricerca - Polo Collina</a:t>
            </a:r>
            <a:endParaRPr lang="it-IT"/>
          </a:p>
        </p:txBody>
      </p:sp>
      <p:sp>
        <p:nvSpPr>
          <p:cNvPr id="5" name="Segnaposto piè di pagina 4"/>
          <p:cNvSpPr>
            <a:spLocks noGrp="1"/>
          </p:cNvSpPr>
          <p:nvPr>
            <p:ph type="ftr" sz="quarter" idx="11"/>
          </p:nvPr>
        </p:nvSpPr>
        <p:spPr/>
        <p:txBody>
          <a:bodyPr/>
          <a:lstStyle/>
          <a:p>
            <a:r>
              <a:rPr lang="it-IT" dirty="0" smtClean="0"/>
              <a:t>Sotto-gruppo Progetti UE ed internazionali - Gruppo </a:t>
            </a:r>
            <a:r>
              <a:rPr lang="it-IT" dirty="0" err="1" smtClean="0"/>
              <a:t>Codau</a:t>
            </a:r>
            <a:r>
              <a:rPr lang="it-IT" dirty="0" smtClean="0"/>
              <a:t> Ricerca </a:t>
            </a:r>
          </a:p>
          <a:p>
            <a:r>
              <a:rPr lang="it-IT" dirty="0" smtClean="0"/>
              <a:t>Roma, 24 maggio 2017</a:t>
            </a:r>
            <a:endParaRPr lang="it-IT" dirty="0"/>
          </a:p>
        </p:txBody>
      </p:sp>
      <p:sp>
        <p:nvSpPr>
          <p:cNvPr id="6" name="Segnaposto numero diapositiva 5"/>
          <p:cNvSpPr>
            <a:spLocks noGrp="1"/>
          </p:cNvSpPr>
          <p:nvPr>
            <p:ph type="sldNum" sz="quarter" idx="12"/>
          </p:nvPr>
        </p:nvSpPr>
        <p:spPr/>
        <p:txBody>
          <a:bodyPr/>
          <a:lstStyle/>
          <a:p>
            <a:fld id="{3A8D51FD-037B-428C-9EBE-4E3D6C6DC43D}" type="slidenum">
              <a:rPr lang="it-IT" smtClean="0"/>
              <a:t>‹N›</a:t>
            </a:fld>
            <a:endParaRPr lang="it-IT"/>
          </a:p>
        </p:txBody>
      </p:sp>
      <p:pic>
        <p:nvPicPr>
          <p:cNvPr id="1026" name="Picture 2"/>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6660232" y="44625"/>
            <a:ext cx="2520279" cy="6290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11" name="Connettore 1 10"/>
          <p:cNvCxnSpPr/>
          <p:nvPr userDrawn="1"/>
        </p:nvCxnSpPr>
        <p:spPr>
          <a:xfrm>
            <a:off x="107504" y="6237312"/>
            <a:ext cx="8928992" cy="0"/>
          </a:xfrm>
          <a:prstGeom prst="line">
            <a:avLst/>
          </a:prstGeom>
          <a:ln w="25400" cap="rnd" cmpd="thickThin">
            <a:solidFill>
              <a:srgbClr val="008600"/>
            </a:solidFill>
          </a:ln>
        </p:spPr>
        <p:style>
          <a:lnRef idx="1">
            <a:schemeClr val="accent1"/>
          </a:lnRef>
          <a:fillRef idx="0">
            <a:schemeClr val="accent1"/>
          </a:fillRef>
          <a:effectRef idx="0">
            <a:schemeClr val="accent1"/>
          </a:effectRef>
          <a:fontRef idx="minor">
            <a:schemeClr val="tx1"/>
          </a:fontRef>
        </p:style>
      </p:cxnSp>
      <p:sp>
        <p:nvSpPr>
          <p:cNvPr id="10" name="Sottotitolo 2"/>
          <p:cNvSpPr>
            <a:spLocks noGrp="1"/>
          </p:cNvSpPr>
          <p:nvPr>
            <p:ph type="subTitle" idx="1"/>
          </p:nvPr>
        </p:nvSpPr>
        <p:spPr>
          <a:xfrm>
            <a:off x="251520" y="908720"/>
            <a:ext cx="8640960" cy="5112568"/>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t-IT" dirty="0" smtClean="0"/>
              <a:t>Fare clic per modificare lo stile del sottotitolo dello schema</a:t>
            </a:r>
            <a:endParaRPr lang="it-IT" dirty="0"/>
          </a:p>
        </p:txBody>
      </p:sp>
    </p:spTree>
    <p:extLst>
      <p:ext uri="{BB962C8B-B14F-4D97-AF65-F5344CB8AC3E}">
        <p14:creationId xmlns:p14="http://schemas.microsoft.com/office/powerpoint/2010/main" val="248344852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1792288" y="4800600"/>
            <a:ext cx="5486400" cy="566738"/>
          </a:xfrm>
        </p:spPr>
        <p:txBody>
          <a:bodyPr anchor="b"/>
          <a:lstStyle>
            <a:lvl1pPr algn="l">
              <a:defRPr sz="2000" b="1"/>
            </a:lvl1pPr>
          </a:lstStyle>
          <a:p>
            <a:r>
              <a:rPr lang="it-IT" smtClean="0"/>
              <a:t>Fare clic per modificare lo stile del titolo</a:t>
            </a:r>
            <a:endParaRPr lang="it-IT"/>
          </a:p>
        </p:txBody>
      </p:sp>
      <p:sp>
        <p:nvSpPr>
          <p:cNvPr id="3" name="Segnaposto immagin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t-IT"/>
          </a:p>
        </p:txBody>
      </p:sp>
      <p:sp>
        <p:nvSpPr>
          <p:cNvPr id="4" name="Segnaposto tes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Segnaposto data 4"/>
          <p:cNvSpPr>
            <a:spLocks noGrp="1"/>
          </p:cNvSpPr>
          <p:nvPr>
            <p:ph type="dt" sz="half" idx="10"/>
          </p:nvPr>
        </p:nvSpPr>
        <p:spPr/>
        <p:txBody>
          <a:bodyPr/>
          <a:lstStyle/>
          <a:p>
            <a:r>
              <a:rPr lang="it-IT" smtClean="0"/>
              <a:t>Mirella Collini - Servizi Amministrativi per la Didattica e la Ricerca - Polo Collina</a:t>
            </a:r>
            <a:endParaRPr lang="it-IT"/>
          </a:p>
        </p:txBody>
      </p:sp>
      <p:sp>
        <p:nvSpPr>
          <p:cNvPr id="6" name="Segnaposto piè di pagina 5"/>
          <p:cNvSpPr>
            <a:spLocks noGrp="1"/>
          </p:cNvSpPr>
          <p:nvPr>
            <p:ph type="ftr" sz="quarter" idx="11"/>
          </p:nvPr>
        </p:nvSpPr>
        <p:spPr/>
        <p:txBody>
          <a:bodyPr/>
          <a:lstStyle/>
          <a:p>
            <a:r>
              <a:rPr lang="it-IT" smtClean="0"/>
              <a:t>Sotto-gruppo Progetti UE ed internazionali - Gruppo Codau Ricerca  Roma, 24 maggio 2017</a:t>
            </a:r>
            <a:endParaRPr lang="it-IT"/>
          </a:p>
        </p:txBody>
      </p:sp>
      <p:sp>
        <p:nvSpPr>
          <p:cNvPr id="7" name="Segnaposto numero diapositiva 6"/>
          <p:cNvSpPr>
            <a:spLocks noGrp="1"/>
          </p:cNvSpPr>
          <p:nvPr>
            <p:ph type="sldNum" sz="quarter" idx="12"/>
          </p:nvPr>
        </p:nvSpPr>
        <p:spPr/>
        <p:txBody>
          <a:bodyPr/>
          <a:lstStyle/>
          <a:p>
            <a:fld id="{3A8D51FD-037B-428C-9EBE-4E3D6C6DC43D}" type="slidenum">
              <a:rPr lang="it-IT" smtClean="0"/>
              <a:t>‹N›</a:t>
            </a:fld>
            <a:endParaRPr lang="it-IT"/>
          </a:p>
        </p:txBody>
      </p:sp>
    </p:spTree>
    <p:extLst>
      <p:ext uri="{BB962C8B-B14F-4D97-AF65-F5344CB8AC3E}">
        <p14:creationId xmlns:p14="http://schemas.microsoft.com/office/powerpoint/2010/main" val="77593789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testo verticale 2"/>
          <p:cNvSpPr>
            <a:spLocks noGrp="1"/>
          </p:cNvSpPr>
          <p:nvPr>
            <p:ph type="body" orient="vert" idx="1"/>
          </p:nvPr>
        </p:nvSpPr>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p>
            <a:r>
              <a:rPr lang="it-IT" smtClean="0"/>
              <a:t>Mirella Collini - Servizi Amministrativi per la Didattica e la Ricerca - Polo Collina</a:t>
            </a:r>
            <a:endParaRPr lang="it-IT"/>
          </a:p>
        </p:txBody>
      </p:sp>
      <p:sp>
        <p:nvSpPr>
          <p:cNvPr id="5" name="Segnaposto piè di pagina 4"/>
          <p:cNvSpPr>
            <a:spLocks noGrp="1"/>
          </p:cNvSpPr>
          <p:nvPr>
            <p:ph type="ftr" sz="quarter" idx="11"/>
          </p:nvPr>
        </p:nvSpPr>
        <p:spPr/>
        <p:txBody>
          <a:bodyPr/>
          <a:lstStyle/>
          <a:p>
            <a:r>
              <a:rPr lang="it-IT" smtClean="0"/>
              <a:t>Sotto-gruppo Progetti UE ed internazionali - Gruppo Codau Ricerca  Roma, 24 maggio 2017</a:t>
            </a:r>
            <a:endParaRPr lang="it-IT"/>
          </a:p>
        </p:txBody>
      </p:sp>
      <p:sp>
        <p:nvSpPr>
          <p:cNvPr id="6" name="Segnaposto numero diapositiva 5"/>
          <p:cNvSpPr>
            <a:spLocks noGrp="1"/>
          </p:cNvSpPr>
          <p:nvPr>
            <p:ph type="sldNum" sz="quarter" idx="12"/>
          </p:nvPr>
        </p:nvSpPr>
        <p:spPr/>
        <p:txBody>
          <a:bodyPr/>
          <a:lstStyle/>
          <a:p>
            <a:fld id="{3A8D51FD-037B-428C-9EBE-4E3D6C6DC43D}" type="slidenum">
              <a:rPr lang="it-IT" smtClean="0"/>
              <a:t>‹N›</a:t>
            </a:fld>
            <a:endParaRPr lang="it-IT"/>
          </a:p>
        </p:txBody>
      </p:sp>
    </p:spTree>
    <p:extLst>
      <p:ext uri="{BB962C8B-B14F-4D97-AF65-F5344CB8AC3E}">
        <p14:creationId xmlns:p14="http://schemas.microsoft.com/office/powerpoint/2010/main" val="398251130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Titolo e testo verticale">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6629400" y="274638"/>
            <a:ext cx="2057400" cy="5851525"/>
          </a:xfrm>
        </p:spPr>
        <p:txBody>
          <a:bodyPr vert="eaVert"/>
          <a:lstStyle/>
          <a:p>
            <a:r>
              <a:rPr lang="it-IT" smtClean="0"/>
              <a:t>Fare clic per modificare lo stile del titolo</a:t>
            </a:r>
            <a:endParaRPr lang="it-IT"/>
          </a:p>
        </p:txBody>
      </p:sp>
      <p:sp>
        <p:nvSpPr>
          <p:cNvPr id="3" name="Segnaposto testo verticale 2"/>
          <p:cNvSpPr>
            <a:spLocks noGrp="1"/>
          </p:cNvSpPr>
          <p:nvPr>
            <p:ph type="body" orient="vert" idx="1"/>
          </p:nvPr>
        </p:nvSpPr>
        <p:spPr>
          <a:xfrm>
            <a:off x="457200" y="274638"/>
            <a:ext cx="6019800" cy="5851525"/>
          </a:xfrm>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p>
            <a:r>
              <a:rPr lang="it-IT" smtClean="0"/>
              <a:t>Mirella Collini - Servizi Amministrativi per la Didattica e la Ricerca - Polo Collina</a:t>
            </a:r>
            <a:endParaRPr lang="it-IT"/>
          </a:p>
        </p:txBody>
      </p:sp>
      <p:sp>
        <p:nvSpPr>
          <p:cNvPr id="5" name="Segnaposto piè di pagina 4"/>
          <p:cNvSpPr>
            <a:spLocks noGrp="1"/>
          </p:cNvSpPr>
          <p:nvPr>
            <p:ph type="ftr" sz="quarter" idx="11"/>
          </p:nvPr>
        </p:nvSpPr>
        <p:spPr/>
        <p:txBody>
          <a:bodyPr/>
          <a:lstStyle/>
          <a:p>
            <a:r>
              <a:rPr lang="it-IT" smtClean="0"/>
              <a:t>Sotto-gruppo Progetti UE ed internazionali - Gruppo Codau Ricerca  Roma, 24 maggio 2017</a:t>
            </a:r>
            <a:endParaRPr lang="it-IT"/>
          </a:p>
        </p:txBody>
      </p:sp>
      <p:sp>
        <p:nvSpPr>
          <p:cNvPr id="6" name="Segnaposto numero diapositiva 5"/>
          <p:cNvSpPr>
            <a:spLocks noGrp="1"/>
          </p:cNvSpPr>
          <p:nvPr>
            <p:ph type="sldNum" sz="quarter" idx="12"/>
          </p:nvPr>
        </p:nvSpPr>
        <p:spPr/>
        <p:txBody>
          <a:bodyPr/>
          <a:lstStyle/>
          <a:p>
            <a:fld id="{3A8D51FD-037B-428C-9EBE-4E3D6C6DC43D}" type="slidenum">
              <a:rPr lang="it-IT" smtClean="0"/>
              <a:t>‹N›</a:t>
            </a:fld>
            <a:endParaRPr lang="it-IT"/>
          </a:p>
        </p:txBody>
      </p:sp>
    </p:spTree>
    <p:extLst>
      <p:ext uri="{BB962C8B-B14F-4D97-AF65-F5344CB8AC3E}">
        <p14:creationId xmlns:p14="http://schemas.microsoft.com/office/powerpoint/2010/main" val="301242970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p:cNvSpPr>
            <a:spLocks noGrp="1"/>
          </p:cNvSpPr>
          <p:nvPr>
            <p:ph type="ctrTitle"/>
          </p:nvPr>
        </p:nvSpPr>
        <p:spPr>
          <a:xfrm>
            <a:off x="685800" y="2130425"/>
            <a:ext cx="7772400" cy="1470025"/>
          </a:xfrm>
        </p:spPr>
        <p:txBody>
          <a:bodyPr/>
          <a:lstStyle/>
          <a:p>
            <a:r>
              <a:rPr lang="it-IT" smtClean="0"/>
              <a:t>Fare clic per modificare lo stile del titolo</a:t>
            </a:r>
            <a:endParaRPr lang="it-IT"/>
          </a:p>
        </p:txBody>
      </p:sp>
      <p:sp>
        <p:nvSpPr>
          <p:cNvPr id="3" name="Sottotitolo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t-IT" smtClean="0"/>
              <a:t>Fare clic per modificare lo stile del sottotitolo dello schema</a:t>
            </a:r>
            <a:endParaRPr lang="it-IT"/>
          </a:p>
        </p:txBody>
      </p:sp>
      <p:sp>
        <p:nvSpPr>
          <p:cNvPr id="4" name="Segnaposto data 3"/>
          <p:cNvSpPr>
            <a:spLocks noGrp="1"/>
          </p:cNvSpPr>
          <p:nvPr>
            <p:ph type="dt" sz="half" idx="10"/>
          </p:nvPr>
        </p:nvSpPr>
        <p:spPr/>
        <p:txBody>
          <a:bodyPr/>
          <a:lstStyle/>
          <a:p>
            <a:fld id="{B74DAA07-DAFB-4FA6-AABD-8F8DFFF6FB1A}" type="datetimeFigureOut">
              <a:rPr lang="it-IT" smtClean="0"/>
              <a:t>24/05/2017</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74C1B99D-88CB-42A7-AFA9-7D59DCCDB090}" type="slidenum">
              <a:rPr lang="it-IT" smtClean="0"/>
              <a:t>‹N›</a:t>
            </a:fld>
            <a:endParaRPr lang="it-IT"/>
          </a:p>
        </p:txBody>
      </p:sp>
    </p:spTree>
    <p:extLst>
      <p:ext uri="{BB962C8B-B14F-4D97-AF65-F5344CB8AC3E}">
        <p14:creationId xmlns:p14="http://schemas.microsoft.com/office/powerpoint/2010/main" val="276764248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idx="1"/>
          </p:nvPr>
        </p:nvSpPr>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p>
            <a:fld id="{B74DAA07-DAFB-4FA6-AABD-8F8DFFF6FB1A}" type="datetimeFigureOut">
              <a:rPr lang="it-IT" smtClean="0"/>
              <a:t>24/05/2017</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74C1B99D-88CB-42A7-AFA9-7D59DCCDB090}" type="slidenum">
              <a:rPr lang="it-IT" smtClean="0"/>
              <a:t>‹N›</a:t>
            </a:fld>
            <a:endParaRPr lang="it-IT"/>
          </a:p>
        </p:txBody>
      </p:sp>
    </p:spTree>
    <p:extLst>
      <p:ext uri="{BB962C8B-B14F-4D97-AF65-F5344CB8AC3E}">
        <p14:creationId xmlns:p14="http://schemas.microsoft.com/office/powerpoint/2010/main" val="407969575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722313" y="4406900"/>
            <a:ext cx="7772400" cy="1362075"/>
          </a:xfrm>
        </p:spPr>
        <p:txBody>
          <a:bodyPr anchor="t"/>
          <a:lstStyle>
            <a:lvl1pPr algn="l">
              <a:defRPr sz="4000" b="1" cap="all"/>
            </a:lvl1pPr>
          </a:lstStyle>
          <a:p>
            <a:r>
              <a:rPr lang="it-IT" smtClean="0"/>
              <a:t>Fare clic per modificare lo stile del titolo</a:t>
            </a:r>
            <a:endParaRPr lang="it-IT"/>
          </a:p>
        </p:txBody>
      </p:sp>
      <p:sp>
        <p:nvSpPr>
          <p:cNvPr id="3" name="Segnaposto testo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it-IT" smtClean="0"/>
              <a:t>Fare clic per modificare stili del testo dello schema</a:t>
            </a:r>
          </a:p>
        </p:txBody>
      </p:sp>
      <p:sp>
        <p:nvSpPr>
          <p:cNvPr id="4" name="Segnaposto data 3"/>
          <p:cNvSpPr>
            <a:spLocks noGrp="1"/>
          </p:cNvSpPr>
          <p:nvPr>
            <p:ph type="dt" sz="half" idx="10"/>
          </p:nvPr>
        </p:nvSpPr>
        <p:spPr/>
        <p:txBody>
          <a:bodyPr/>
          <a:lstStyle/>
          <a:p>
            <a:fld id="{B74DAA07-DAFB-4FA6-AABD-8F8DFFF6FB1A}" type="datetimeFigureOut">
              <a:rPr lang="it-IT" smtClean="0"/>
              <a:t>24/05/2017</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74C1B99D-88CB-42A7-AFA9-7D59DCCDB090}" type="slidenum">
              <a:rPr lang="it-IT" smtClean="0"/>
              <a:t>‹N›</a:t>
            </a:fld>
            <a:endParaRPr lang="it-IT"/>
          </a:p>
        </p:txBody>
      </p:sp>
    </p:spTree>
    <p:extLst>
      <p:ext uri="{BB962C8B-B14F-4D97-AF65-F5344CB8AC3E}">
        <p14:creationId xmlns:p14="http://schemas.microsoft.com/office/powerpoint/2010/main" val="156262611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contenuto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data 4"/>
          <p:cNvSpPr>
            <a:spLocks noGrp="1"/>
          </p:cNvSpPr>
          <p:nvPr>
            <p:ph type="dt" sz="half" idx="10"/>
          </p:nvPr>
        </p:nvSpPr>
        <p:spPr/>
        <p:txBody>
          <a:bodyPr/>
          <a:lstStyle/>
          <a:p>
            <a:fld id="{B74DAA07-DAFB-4FA6-AABD-8F8DFFF6FB1A}" type="datetimeFigureOut">
              <a:rPr lang="it-IT" smtClean="0"/>
              <a:t>24/05/2017</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74C1B99D-88CB-42A7-AFA9-7D59DCCDB090}" type="slidenum">
              <a:rPr lang="it-IT" smtClean="0"/>
              <a:t>‹N›</a:t>
            </a:fld>
            <a:endParaRPr lang="it-IT"/>
          </a:p>
        </p:txBody>
      </p:sp>
    </p:spTree>
    <p:extLst>
      <p:ext uri="{BB962C8B-B14F-4D97-AF65-F5344CB8AC3E}">
        <p14:creationId xmlns:p14="http://schemas.microsoft.com/office/powerpoint/2010/main" val="281335672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lvl1pPr>
              <a:defRPr/>
            </a:lvl1pPr>
          </a:lstStyle>
          <a:p>
            <a:r>
              <a:rPr lang="it-IT" smtClean="0"/>
              <a:t>Fare clic per modificare lo stile del titolo</a:t>
            </a:r>
            <a:endParaRPr lang="it-IT"/>
          </a:p>
        </p:txBody>
      </p:sp>
      <p:sp>
        <p:nvSpPr>
          <p:cNvPr id="3" name="Segnaposto tes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4" name="Segnaposto contenut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tes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6" name="Segnaposto contenut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7" name="Segnaposto data 6"/>
          <p:cNvSpPr>
            <a:spLocks noGrp="1"/>
          </p:cNvSpPr>
          <p:nvPr>
            <p:ph type="dt" sz="half" idx="10"/>
          </p:nvPr>
        </p:nvSpPr>
        <p:spPr/>
        <p:txBody>
          <a:bodyPr/>
          <a:lstStyle/>
          <a:p>
            <a:fld id="{B74DAA07-DAFB-4FA6-AABD-8F8DFFF6FB1A}" type="datetimeFigureOut">
              <a:rPr lang="it-IT" smtClean="0"/>
              <a:t>24/05/2017</a:t>
            </a:fld>
            <a:endParaRPr lang="it-IT"/>
          </a:p>
        </p:txBody>
      </p:sp>
      <p:sp>
        <p:nvSpPr>
          <p:cNvPr id="8" name="Segnaposto piè di pagina 7"/>
          <p:cNvSpPr>
            <a:spLocks noGrp="1"/>
          </p:cNvSpPr>
          <p:nvPr>
            <p:ph type="ftr" sz="quarter" idx="11"/>
          </p:nvPr>
        </p:nvSpPr>
        <p:spPr/>
        <p:txBody>
          <a:bodyPr/>
          <a:lstStyle/>
          <a:p>
            <a:endParaRPr lang="it-IT"/>
          </a:p>
        </p:txBody>
      </p:sp>
      <p:sp>
        <p:nvSpPr>
          <p:cNvPr id="9" name="Segnaposto numero diapositiva 8"/>
          <p:cNvSpPr>
            <a:spLocks noGrp="1"/>
          </p:cNvSpPr>
          <p:nvPr>
            <p:ph type="sldNum" sz="quarter" idx="12"/>
          </p:nvPr>
        </p:nvSpPr>
        <p:spPr/>
        <p:txBody>
          <a:bodyPr/>
          <a:lstStyle/>
          <a:p>
            <a:fld id="{74C1B99D-88CB-42A7-AFA9-7D59DCCDB090}" type="slidenum">
              <a:rPr lang="it-IT" smtClean="0"/>
              <a:t>‹N›</a:t>
            </a:fld>
            <a:endParaRPr lang="it-IT"/>
          </a:p>
        </p:txBody>
      </p:sp>
    </p:spTree>
    <p:extLst>
      <p:ext uri="{BB962C8B-B14F-4D97-AF65-F5344CB8AC3E}">
        <p14:creationId xmlns:p14="http://schemas.microsoft.com/office/powerpoint/2010/main" val="94835079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data 2"/>
          <p:cNvSpPr>
            <a:spLocks noGrp="1"/>
          </p:cNvSpPr>
          <p:nvPr>
            <p:ph type="dt" sz="half" idx="10"/>
          </p:nvPr>
        </p:nvSpPr>
        <p:spPr/>
        <p:txBody>
          <a:bodyPr/>
          <a:lstStyle/>
          <a:p>
            <a:fld id="{B74DAA07-DAFB-4FA6-AABD-8F8DFFF6FB1A}" type="datetimeFigureOut">
              <a:rPr lang="it-IT" smtClean="0"/>
              <a:t>24/05/2017</a:t>
            </a:fld>
            <a:endParaRPr lang="it-IT"/>
          </a:p>
        </p:txBody>
      </p:sp>
      <p:sp>
        <p:nvSpPr>
          <p:cNvPr id="4" name="Segnaposto piè di pagina 3"/>
          <p:cNvSpPr>
            <a:spLocks noGrp="1"/>
          </p:cNvSpPr>
          <p:nvPr>
            <p:ph type="ftr" sz="quarter" idx="11"/>
          </p:nvPr>
        </p:nvSpPr>
        <p:spPr/>
        <p:txBody>
          <a:bodyPr/>
          <a:lstStyle/>
          <a:p>
            <a:endParaRPr lang="it-IT"/>
          </a:p>
        </p:txBody>
      </p:sp>
      <p:sp>
        <p:nvSpPr>
          <p:cNvPr id="5" name="Segnaposto numero diapositiva 4"/>
          <p:cNvSpPr>
            <a:spLocks noGrp="1"/>
          </p:cNvSpPr>
          <p:nvPr>
            <p:ph type="sldNum" sz="quarter" idx="12"/>
          </p:nvPr>
        </p:nvSpPr>
        <p:spPr/>
        <p:txBody>
          <a:bodyPr/>
          <a:lstStyle/>
          <a:p>
            <a:fld id="{74C1B99D-88CB-42A7-AFA9-7D59DCCDB090}" type="slidenum">
              <a:rPr lang="it-IT" smtClean="0"/>
              <a:t>‹N›</a:t>
            </a:fld>
            <a:endParaRPr lang="it-IT"/>
          </a:p>
        </p:txBody>
      </p:sp>
    </p:spTree>
    <p:extLst>
      <p:ext uri="{BB962C8B-B14F-4D97-AF65-F5344CB8AC3E}">
        <p14:creationId xmlns:p14="http://schemas.microsoft.com/office/powerpoint/2010/main" val="352964639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data 1"/>
          <p:cNvSpPr>
            <a:spLocks noGrp="1"/>
          </p:cNvSpPr>
          <p:nvPr>
            <p:ph type="dt" sz="half" idx="10"/>
          </p:nvPr>
        </p:nvSpPr>
        <p:spPr/>
        <p:txBody>
          <a:bodyPr/>
          <a:lstStyle/>
          <a:p>
            <a:fld id="{B74DAA07-DAFB-4FA6-AABD-8F8DFFF6FB1A}" type="datetimeFigureOut">
              <a:rPr lang="it-IT" smtClean="0"/>
              <a:t>24/05/2017</a:t>
            </a:fld>
            <a:endParaRPr lang="it-IT"/>
          </a:p>
        </p:txBody>
      </p:sp>
      <p:sp>
        <p:nvSpPr>
          <p:cNvPr id="3" name="Segnaposto piè di pagina 2"/>
          <p:cNvSpPr>
            <a:spLocks noGrp="1"/>
          </p:cNvSpPr>
          <p:nvPr>
            <p:ph type="ftr" sz="quarter" idx="11"/>
          </p:nvPr>
        </p:nvSpPr>
        <p:spPr/>
        <p:txBody>
          <a:bodyPr/>
          <a:lstStyle/>
          <a:p>
            <a:endParaRPr lang="it-IT"/>
          </a:p>
        </p:txBody>
      </p:sp>
      <p:sp>
        <p:nvSpPr>
          <p:cNvPr id="4" name="Segnaposto numero diapositiva 3"/>
          <p:cNvSpPr>
            <a:spLocks noGrp="1"/>
          </p:cNvSpPr>
          <p:nvPr>
            <p:ph type="sldNum" sz="quarter" idx="12"/>
          </p:nvPr>
        </p:nvSpPr>
        <p:spPr/>
        <p:txBody>
          <a:bodyPr/>
          <a:lstStyle/>
          <a:p>
            <a:fld id="{74C1B99D-88CB-42A7-AFA9-7D59DCCDB090}" type="slidenum">
              <a:rPr lang="it-IT" smtClean="0"/>
              <a:t>‹N›</a:t>
            </a:fld>
            <a:endParaRPr lang="it-IT"/>
          </a:p>
        </p:txBody>
      </p:sp>
    </p:spTree>
    <p:extLst>
      <p:ext uri="{BB962C8B-B14F-4D97-AF65-F5344CB8AC3E}">
        <p14:creationId xmlns:p14="http://schemas.microsoft.com/office/powerpoint/2010/main" val="13970739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Layout personalizza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data 2"/>
          <p:cNvSpPr>
            <a:spLocks noGrp="1"/>
          </p:cNvSpPr>
          <p:nvPr>
            <p:ph type="dt" sz="half" idx="10"/>
          </p:nvPr>
        </p:nvSpPr>
        <p:spPr/>
        <p:txBody>
          <a:bodyPr/>
          <a:lstStyle/>
          <a:p>
            <a:r>
              <a:rPr lang="it-IT" smtClean="0"/>
              <a:t>Mirella Collini - Servizi Amministrativi per la Didattica e la Ricerca - Polo Collina</a:t>
            </a:r>
            <a:endParaRPr lang="it-IT"/>
          </a:p>
        </p:txBody>
      </p:sp>
      <p:sp>
        <p:nvSpPr>
          <p:cNvPr id="4" name="Segnaposto piè di pagina 3"/>
          <p:cNvSpPr>
            <a:spLocks noGrp="1"/>
          </p:cNvSpPr>
          <p:nvPr>
            <p:ph type="ftr" sz="quarter" idx="11"/>
          </p:nvPr>
        </p:nvSpPr>
        <p:spPr/>
        <p:txBody>
          <a:bodyPr/>
          <a:lstStyle/>
          <a:p>
            <a:r>
              <a:rPr lang="it-IT" smtClean="0"/>
              <a:t>Sotto-gruppo Progetti UE ed internazionali - Gruppo Codau Ricerca  Roma, 24 maggio 2017</a:t>
            </a:r>
            <a:endParaRPr lang="it-IT"/>
          </a:p>
        </p:txBody>
      </p:sp>
      <p:sp>
        <p:nvSpPr>
          <p:cNvPr id="5" name="Segnaposto numero diapositiva 4"/>
          <p:cNvSpPr>
            <a:spLocks noGrp="1"/>
          </p:cNvSpPr>
          <p:nvPr>
            <p:ph type="sldNum" sz="quarter" idx="12"/>
          </p:nvPr>
        </p:nvSpPr>
        <p:spPr/>
        <p:txBody>
          <a:bodyPr/>
          <a:lstStyle/>
          <a:p>
            <a:fld id="{3A8D51FD-037B-428C-9EBE-4E3D6C6DC43D}" type="slidenum">
              <a:rPr lang="it-IT" smtClean="0"/>
              <a:t>‹N›</a:t>
            </a:fld>
            <a:endParaRPr lang="it-IT"/>
          </a:p>
        </p:txBody>
      </p:sp>
    </p:spTree>
    <p:extLst>
      <p:ext uri="{BB962C8B-B14F-4D97-AF65-F5344CB8AC3E}">
        <p14:creationId xmlns:p14="http://schemas.microsoft.com/office/powerpoint/2010/main" val="306863296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457200" y="273050"/>
            <a:ext cx="3008313" cy="1162050"/>
          </a:xfrm>
        </p:spPr>
        <p:txBody>
          <a:bodyPr anchor="b"/>
          <a:lstStyle>
            <a:lvl1pPr algn="l">
              <a:defRPr sz="2000" b="1"/>
            </a:lvl1pPr>
          </a:lstStyle>
          <a:p>
            <a:r>
              <a:rPr lang="it-IT" smtClean="0"/>
              <a:t>Fare clic per modificare lo stile del titolo</a:t>
            </a:r>
            <a:endParaRPr lang="it-IT"/>
          </a:p>
        </p:txBody>
      </p:sp>
      <p:sp>
        <p:nvSpPr>
          <p:cNvPr id="3" name="Segnaposto contenut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tes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Segnaposto data 4"/>
          <p:cNvSpPr>
            <a:spLocks noGrp="1"/>
          </p:cNvSpPr>
          <p:nvPr>
            <p:ph type="dt" sz="half" idx="10"/>
          </p:nvPr>
        </p:nvSpPr>
        <p:spPr/>
        <p:txBody>
          <a:bodyPr/>
          <a:lstStyle/>
          <a:p>
            <a:fld id="{B74DAA07-DAFB-4FA6-AABD-8F8DFFF6FB1A}" type="datetimeFigureOut">
              <a:rPr lang="it-IT" smtClean="0"/>
              <a:t>24/05/2017</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74C1B99D-88CB-42A7-AFA9-7D59DCCDB090}" type="slidenum">
              <a:rPr lang="it-IT" smtClean="0"/>
              <a:t>‹N›</a:t>
            </a:fld>
            <a:endParaRPr lang="it-IT"/>
          </a:p>
        </p:txBody>
      </p:sp>
    </p:spTree>
    <p:extLst>
      <p:ext uri="{BB962C8B-B14F-4D97-AF65-F5344CB8AC3E}">
        <p14:creationId xmlns:p14="http://schemas.microsoft.com/office/powerpoint/2010/main" val="154203639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1792288" y="4800600"/>
            <a:ext cx="5486400" cy="566738"/>
          </a:xfrm>
        </p:spPr>
        <p:txBody>
          <a:bodyPr anchor="b"/>
          <a:lstStyle>
            <a:lvl1pPr algn="l">
              <a:defRPr sz="2000" b="1"/>
            </a:lvl1pPr>
          </a:lstStyle>
          <a:p>
            <a:r>
              <a:rPr lang="it-IT" smtClean="0"/>
              <a:t>Fare clic per modificare lo stile del titolo</a:t>
            </a:r>
            <a:endParaRPr lang="it-IT"/>
          </a:p>
        </p:txBody>
      </p:sp>
      <p:sp>
        <p:nvSpPr>
          <p:cNvPr id="3" name="Segnaposto immagin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t-IT"/>
          </a:p>
        </p:txBody>
      </p:sp>
      <p:sp>
        <p:nvSpPr>
          <p:cNvPr id="4" name="Segnaposto tes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Segnaposto data 4"/>
          <p:cNvSpPr>
            <a:spLocks noGrp="1"/>
          </p:cNvSpPr>
          <p:nvPr>
            <p:ph type="dt" sz="half" idx="10"/>
          </p:nvPr>
        </p:nvSpPr>
        <p:spPr/>
        <p:txBody>
          <a:bodyPr/>
          <a:lstStyle/>
          <a:p>
            <a:fld id="{B74DAA07-DAFB-4FA6-AABD-8F8DFFF6FB1A}" type="datetimeFigureOut">
              <a:rPr lang="it-IT" smtClean="0"/>
              <a:t>24/05/2017</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74C1B99D-88CB-42A7-AFA9-7D59DCCDB090}" type="slidenum">
              <a:rPr lang="it-IT" smtClean="0"/>
              <a:t>‹N›</a:t>
            </a:fld>
            <a:endParaRPr lang="it-IT"/>
          </a:p>
        </p:txBody>
      </p:sp>
    </p:spTree>
    <p:extLst>
      <p:ext uri="{BB962C8B-B14F-4D97-AF65-F5344CB8AC3E}">
        <p14:creationId xmlns:p14="http://schemas.microsoft.com/office/powerpoint/2010/main" val="361073356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testo verticale 2"/>
          <p:cNvSpPr>
            <a:spLocks noGrp="1"/>
          </p:cNvSpPr>
          <p:nvPr>
            <p:ph type="body" orient="vert" idx="1"/>
          </p:nvPr>
        </p:nvSpPr>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p>
            <a:fld id="{B74DAA07-DAFB-4FA6-AABD-8F8DFFF6FB1A}" type="datetimeFigureOut">
              <a:rPr lang="it-IT" smtClean="0"/>
              <a:t>24/05/2017</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74C1B99D-88CB-42A7-AFA9-7D59DCCDB090}" type="slidenum">
              <a:rPr lang="it-IT" smtClean="0"/>
              <a:t>‹N›</a:t>
            </a:fld>
            <a:endParaRPr lang="it-IT"/>
          </a:p>
        </p:txBody>
      </p:sp>
    </p:spTree>
    <p:extLst>
      <p:ext uri="{BB962C8B-B14F-4D97-AF65-F5344CB8AC3E}">
        <p14:creationId xmlns:p14="http://schemas.microsoft.com/office/powerpoint/2010/main" val="418254903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Titolo e testo verticale">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6629400" y="274638"/>
            <a:ext cx="2057400" cy="5851525"/>
          </a:xfrm>
        </p:spPr>
        <p:txBody>
          <a:bodyPr vert="eaVert"/>
          <a:lstStyle/>
          <a:p>
            <a:r>
              <a:rPr lang="it-IT" smtClean="0"/>
              <a:t>Fare clic per modificare lo stile del titolo</a:t>
            </a:r>
            <a:endParaRPr lang="it-IT"/>
          </a:p>
        </p:txBody>
      </p:sp>
      <p:sp>
        <p:nvSpPr>
          <p:cNvPr id="3" name="Segnaposto testo verticale 2"/>
          <p:cNvSpPr>
            <a:spLocks noGrp="1"/>
          </p:cNvSpPr>
          <p:nvPr>
            <p:ph type="body" orient="vert" idx="1"/>
          </p:nvPr>
        </p:nvSpPr>
        <p:spPr>
          <a:xfrm>
            <a:off x="457200" y="274638"/>
            <a:ext cx="6019800" cy="5851525"/>
          </a:xfrm>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p>
            <a:fld id="{B74DAA07-DAFB-4FA6-AABD-8F8DFFF6FB1A}" type="datetimeFigureOut">
              <a:rPr lang="it-IT" smtClean="0"/>
              <a:t>24/05/2017</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74C1B99D-88CB-42A7-AFA9-7D59DCCDB090}" type="slidenum">
              <a:rPr lang="it-IT" smtClean="0"/>
              <a:t>‹N›</a:t>
            </a:fld>
            <a:endParaRPr lang="it-IT"/>
          </a:p>
        </p:txBody>
      </p:sp>
    </p:spTree>
    <p:extLst>
      <p:ext uri="{BB962C8B-B14F-4D97-AF65-F5344CB8AC3E}">
        <p14:creationId xmlns:p14="http://schemas.microsoft.com/office/powerpoint/2010/main" val="289646914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Layout personalizza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data 2"/>
          <p:cNvSpPr>
            <a:spLocks noGrp="1"/>
          </p:cNvSpPr>
          <p:nvPr>
            <p:ph type="dt" sz="half" idx="10"/>
          </p:nvPr>
        </p:nvSpPr>
        <p:spPr/>
        <p:txBody>
          <a:bodyPr/>
          <a:lstStyle/>
          <a:p>
            <a:fld id="{B74DAA07-DAFB-4FA6-AABD-8F8DFFF6FB1A}" type="datetimeFigureOut">
              <a:rPr lang="it-IT" smtClean="0"/>
              <a:t>24/05/2017</a:t>
            </a:fld>
            <a:endParaRPr lang="it-IT"/>
          </a:p>
        </p:txBody>
      </p:sp>
      <p:sp>
        <p:nvSpPr>
          <p:cNvPr id="4" name="Segnaposto piè di pagina 3"/>
          <p:cNvSpPr>
            <a:spLocks noGrp="1"/>
          </p:cNvSpPr>
          <p:nvPr>
            <p:ph type="ftr" sz="quarter" idx="11"/>
          </p:nvPr>
        </p:nvSpPr>
        <p:spPr/>
        <p:txBody>
          <a:bodyPr/>
          <a:lstStyle/>
          <a:p>
            <a:endParaRPr lang="it-IT"/>
          </a:p>
        </p:txBody>
      </p:sp>
      <p:sp>
        <p:nvSpPr>
          <p:cNvPr id="5" name="Segnaposto numero diapositiva 4"/>
          <p:cNvSpPr>
            <a:spLocks noGrp="1"/>
          </p:cNvSpPr>
          <p:nvPr>
            <p:ph type="sldNum" sz="quarter" idx="12"/>
          </p:nvPr>
        </p:nvSpPr>
        <p:spPr/>
        <p:txBody>
          <a:bodyPr/>
          <a:lstStyle/>
          <a:p>
            <a:fld id="{74C1B99D-88CB-42A7-AFA9-7D59DCCDB090}" type="slidenum">
              <a:rPr lang="it-IT" smtClean="0"/>
              <a:t>‹N›</a:t>
            </a:fld>
            <a:endParaRPr lang="it-IT"/>
          </a:p>
        </p:txBody>
      </p:sp>
    </p:spTree>
    <p:extLst>
      <p:ext uri="{BB962C8B-B14F-4D97-AF65-F5344CB8AC3E}">
        <p14:creationId xmlns:p14="http://schemas.microsoft.com/office/powerpoint/2010/main" val="306582262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p:cNvSpPr>
            <a:spLocks noGrp="1"/>
          </p:cNvSpPr>
          <p:nvPr>
            <p:ph type="ctrTitle"/>
          </p:nvPr>
        </p:nvSpPr>
        <p:spPr>
          <a:xfrm>
            <a:off x="685800" y="2130425"/>
            <a:ext cx="7772400" cy="1470025"/>
          </a:xfrm>
        </p:spPr>
        <p:txBody>
          <a:bodyPr/>
          <a:lstStyle/>
          <a:p>
            <a:r>
              <a:rPr lang="it-IT" smtClean="0"/>
              <a:t>Fare clic per modificare lo stile del titolo</a:t>
            </a:r>
            <a:endParaRPr lang="it-IT"/>
          </a:p>
        </p:txBody>
      </p:sp>
      <p:sp>
        <p:nvSpPr>
          <p:cNvPr id="3" name="Sottotitolo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t-IT" smtClean="0"/>
              <a:t>Fare clic per modificare lo stile del sottotitolo dello schema</a:t>
            </a:r>
            <a:endParaRPr lang="it-IT"/>
          </a:p>
        </p:txBody>
      </p:sp>
      <p:sp>
        <p:nvSpPr>
          <p:cNvPr id="4" name="Segnaposto data 3"/>
          <p:cNvSpPr>
            <a:spLocks noGrp="1"/>
          </p:cNvSpPr>
          <p:nvPr>
            <p:ph type="dt" sz="half" idx="10"/>
          </p:nvPr>
        </p:nvSpPr>
        <p:spPr/>
        <p:txBody>
          <a:bodyPr/>
          <a:lstStyle/>
          <a:p>
            <a:fld id="{D49505FF-617F-47E5-AD0F-F49C2C090E75}" type="datetimeFigureOut">
              <a:rPr lang="it-IT" smtClean="0"/>
              <a:t>24/05/2017</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EEF55195-7A4E-437F-9A45-FD7B9EAAB61A}" type="slidenum">
              <a:rPr lang="it-IT" smtClean="0"/>
              <a:t>‹N›</a:t>
            </a:fld>
            <a:endParaRPr lang="it-IT"/>
          </a:p>
        </p:txBody>
      </p:sp>
    </p:spTree>
    <p:extLst>
      <p:ext uri="{BB962C8B-B14F-4D97-AF65-F5344CB8AC3E}">
        <p14:creationId xmlns:p14="http://schemas.microsoft.com/office/powerpoint/2010/main" val="205724926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idx="1"/>
          </p:nvPr>
        </p:nvSpPr>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p>
            <a:fld id="{D49505FF-617F-47E5-AD0F-F49C2C090E75}" type="datetimeFigureOut">
              <a:rPr lang="it-IT" smtClean="0"/>
              <a:t>24/05/2017</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EEF55195-7A4E-437F-9A45-FD7B9EAAB61A}" type="slidenum">
              <a:rPr lang="it-IT" smtClean="0"/>
              <a:t>‹N›</a:t>
            </a:fld>
            <a:endParaRPr lang="it-IT"/>
          </a:p>
        </p:txBody>
      </p:sp>
    </p:spTree>
    <p:extLst>
      <p:ext uri="{BB962C8B-B14F-4D97-AF65-F5344CB8AC3E}">
        <p14:creationId xmlns:p14="http://schemas.microsoft.com/office/powerpoint/2010/main" val="259100263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722313" y="4406900"/>
            <a:ext cx="7772400" cy="1362075"/>
          </a:xfrm>
        </p:spPr>
        <p:txBody>
          <a:bodyPr anchor="t"/>
          <a:lstStyle>
            <a:lvl1pPr algn="l">
              <a:defRPr sz="4000" b="1" cap="all"/>
            </a:lvl1pPr>
          </a:lstStyle>
          <a:p>
            <a:r>
              <a:rPr lang="it-IT" smtClean="0"/>
              <a:t>Fare clic per modificare lo stile del titolo</a:t>
            </a:r>
            <a:endParaRPr lang="it-IT"/>
          </a:p>
        </p:txBody>
      </p:sp>
      <p:sp>
        <p:nvSpPr>
          <p:cNvPr id="3" name="Segnaposto testo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it-IT" smtClean="0"/>
              <a:t>Fare clic per modificare stili del testo dello schema</a:t>
            </a:r>
          </a:p>
        </p:txBody>
      </p:sp>
      <p:sp>
        <p:nvSpPr>
          <p:cNvPr id="4" name="Segnaposto data 3"/>
          <p:cNvSpPr>
            <a:spLocks noGrp="1"/>
          </p:cNvSpPr>
          <p:nvPr>
            <p:ph type="dt" sz="half" idx="10"/>
          </p:nvPr>
        </p:nvSpPr>
        <p:spPr/>
        <p:txBody>
          <a:bodyPr/>
          <a:lstStyle/>
          <a:p>
            <a:fld id="{D49505FF-617F-47E5-AD0F-F49C2C090E75}" type="datetimeFigureOut">
              <a:rPr lang="it-IT" smtClean="0"/>
              <a:t>24/05/2017</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EEF55195-7A4E-437F-9A45-FD7B9EAAB61A}" type="slidenum">
              <a:rPr lang="it-IT" smtClean="0"/>
              <a:t>‹N›</a:t>
            </a:fld>
            <a:endParaRPr lang="it-IT"/>
          </a:p>
        </p:txBody>
      </p:sp>
    </p:spTree>
    <p:extLst>
      <p:ext uri="{BB962C8B-B14F-4D97-AF65-F5344CB8AC3E}">
        <p14:creationId xmlns:p14="http://schemas.microsoft.com/office/powerpoint/2010/main" val="35395726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contenuto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data 4"/>
          <p:cNvSpPr>
            <a:spLocks noGrp="1"/>
          </p:cNvSpPr>
          <p:nvPr>
            <p:ph type="dt" sz="half" idx="10"/>
          </p:nvPr>
        </p:nvSpPr>
        <p:spPr/>
        <p:txBody>
          <a:bodyPr/>
          <a:lstStyle/>
          <a:p>
            <a:fld id="{D49505FF-617F-47E5-AD0F-F49C2C090E75}" type="datetimeFigureOut">
              <a:rPr lang="it-IT" smtClean="0"/>
              <a:t>24/05/2017</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EEF55195-7A4E-437F-9A45-FD7B9EAAB61A}" type="slidenum">
              <a:rPr lang="it-IT" smtClean="0"/>
              <a:t>‹N›</a:t>
            </a:fld>
            <a:endParaRPr lang="it-IT"/>
          </a:p>
        </p:txBody>
      </p:sp>
    </p:spTree>
    <p:extLst>
      <p:ext uri="{BB962C8B-B14F-4D97-AF65-F5344CB8AC3E}">
        <p14:creationId xmlns:p14="http://schemas.microsoft.com/office/powerpoint/2010/main" val="25198821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lvl1pPr>
              <a:defRPr/>
            </a:lvl1pPr>
          </a:lstStyle>
          <a:p>
            <a:r>
              <a:rPr lang="it-IT" smtClean="0"/>
              <a:t>Fare clic per modificare lo stile del titolo</a:t>
            </a:r>
            <a:endParaRPr lang="it-IT"/>
          </a:p>
        </p:txBody>
      </p:sp>
      <p:sp>
        <p:nvSpPr>
          <p:cNvPr id="3" name="Segnaposto tes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4" name="Segnaposto contenut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tes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6" name="Segnaposto contenut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7" name="Segnaposto data 6"/>
          <p:cNvSpPr>
            <a:spLocks noGrp="1"/>
          </p:cNvSpPr>
          <p:nvPr>
            <p:ph type="dt" sz="half" idx="10"/>
          </p:nvPr>
        </p:nvSpPr>
        <p:spPr/>
        <p:txBody>
          <a:bodyPr/>
          <a:lstStyle/>
          <a:p>
            <a:fld id="{D49505FF-617F-47E5-AD0F-F49C2C090E75}" type="datetimeFigureOut">
              <a:rPr lang="it-IT" smtClean="0"/>
              <a:t>24/05/2017</a:t>
            </a:fld>
            <a:endParaRPr lang="it-IT"/>
          </a:p>
        </p:txBody>
      </p:sp>
      <p:sp>
        <p:nvSpPr>
          <p:cNvPr id="8" name="Segnaposto piè di pagina 7"/>
          <p:cNvSpPr>
            <a:spLocks noGrp="1"/>
          </p:cNvSpPr>
          <p:nvPr>
            <p:ph type="ftr" sz="quarter" idx="11"/>
          </p:nvPr>
        </p:nvSpPr>
        <p:spPr/>
        <p:txBody>
          <a:bodyPr/>
          <a:lstStyle/>
          <a:p>
            <a:endParaRPr lang="it-IT"/>
          </a:p>
        </p:txBody>
      </p:sp>
      <p:sp>
        <p:nvSpPr>
          <p:cNvPr id="9" name="Segnaposto numero diapositiva 8"/>
          <p:cNvSpPr>
            <a:spLocks noGrp="1"/>
          </p:cNvSpPr>
          <p:nvPr>
            <p:ph type="sldNum" sz="quarter" idx="12"/>
          </p:nvPr>
        </p:nvSpPr>
        <p:spPr/>
        <p:txBody>
          <a:bodyPr/>
          <a:lstStyle/>
          <a:p>
            <a:fld id="{EEF55195-7A4E-437F-9A45-FD7B9EAAB61A}" type="slidenum">
              <a:rPr lang="it-IT" smtClean="0"/>
              <a:t>‹N›</a:t>
            </a:fld>
            <a:endParaRPr lang="it-IT"/>
          </a:p>
        </p:txBody>
      </p:sp>
    </p:spTree>
    <p:extLst>
      <p:ext uri="{BB962C8B-B14F-4D97-AF65-F5344CB8AC3E}">
        <p14:creationId xmlns:p14="http://schemas.microsoft.com/office/powerpoint/2010/main" val="43170105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idx="1"/>
          </p:nvPr>
        </p:nvSpPr>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p>
            <a:r>
              <a:rPr lang="it-IT" smtClean="0"/>
              <a:t>Mirella Collini - Servizi Amministrativi per la Didattica e la Ricerca - Polo Collina</a:t>
            </a:r>
            <a:endParaRPr lang="it-IT"/>
          </a:p>
        </p:txBody>
      </p:sp>
      <p:sp>
        <p:nvSpPr>
          <p:cNvPr id="5" name="Segnaposto piè di pagina 4"/>
          <p:cNvSpPr>
            <a:spLocks noGrp="1"/>
          </p:cNvSpPr>
          <p:nvPr>
            <p:ph type="ftr" sz="quarter" idx="11"/>
          </p:nvPr>
        </p:nvSpPr>
        <p:spPr/>
        <p:txBody>
          <a:bodyPr/>
          <a:lstStyle/>
          <a:p>
            <a:r>
              <a:rPr lang="it-IT" smtClean="0"/>
              <a:t>Sotto-gruppo Progetti UE ed internazionali - Gruppo Codau Ricerca  Roma, 24 maggio 2017</a:t>
            </a:r>
            <a:endParaRPr lang="it-IT"/>
          </a:p>
        </p:txBody>
      </p:sp>
      <p:sp>
        <p:nvSpPr>
          <p:cNvPr id="6" name="Segnaposto numero diapositiva 5"/>
          <p:cNvSpPr>
            <a:spLocks noGrp="1"/>
          </p:cNvSpPr>
          <p:nvPr>
            <p:ph type="sldNum" sz="quarter" idx="12"/>
          </p:nvPr>
        </p:nvSpPr>
        <p:spPr/>
        <p:txBody>
          <a:bodyPr/>
          <a:lstStyle/>
          <a:p>
            <a:fld id="{3A8D51FD-037B-428C-9EBE-4E3D6C6DC43D}" type="slidenum">
              <a:rPr lang="it-IT" smtClean="0"/>
              <a:t>‹N›</a:t>
            </a:fld>
            <a:endParaRPr lang="it-IT"/>
          </a:p>
        </p:txBody>
      </p:sp>
    </p:spTree>
    <p:extLst>
      <p:ext uri="{BB962C8B-B14F-4D97-AF65-F5344CB8AC3E}">
        <p14:creationId xmlns:p14="http://schemas.microsoft.com/office/powerpoint/2010/main" val="3079448851"/>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data 2"/>
          <p:cNvSpPr>
            <a:spLocks noGrp="1"/>
          </p:cNvSpPr>
          <p:nvPr>
            <p:ph type="dt" sz="half" idx="10"/>
          </p:nvPr>
        </p:nvSpPr>
        <p:spPr/>
        <p:txBody>
          <a:bodyPr/>
          <a:lstStyle/>
          <a:p>
            <a:fld id="{D49505FF-617F-47E5-AD0F-F49C2C090E75}" type="datetimeFigureOut">
              <a:rPr lang="it-IT" smtClean="0"/>
              <a:t>24/05/2017</a:t>
            </a:fld>
            <a:endParaRPr lang="it-IT"/>
          </a:p>
        </p:txBody>
      </p:sp>
      <p:sp>
        <p:nvSpPr>
          <p:cNvPr id="4" name="Segnaposto piè di pagina 3"/>
          <p:cNvSpPr>
            <a:spLocks noGrp="1"/>
          </p:cNvSpPr>
          <p:nvPr>
            <p:ph type="ftr" sz="quarter" idx="11"/>
          </p:nvPr>
        </p:nvSpPr>
        <p:spPr/>
        <p:txBody>
          <a:bodyPr/>
          <a:lstStyle/>
          <a:p>
            <a:endParaRPr lang="it-IT"/>
          </a:p>
        </p:txBody>
      </p:sp>
      <p:sp>
        <p:nvSpPr>
          <p:cNvPr id="5" name="Segnaposto numero diapositiva 4"/>
          <p:cNvSpPr>
            <a:spLocks noGrp="1"/>
          </p:cNvSpPr>
          <p:nvPr>
            <p:ph type="sldNum" sz="quarter" idx="12"/>
          </p:nvPr>
        </p:nvSpPr>
        <p:spPr/>
        <p:txBody>
          <a:bodyPr/>
          <a:lstStyle/>
          <a:p>
            <a:fld id="{EEF55195-7A4E-437F-9A45-FD7B9EAAB61A}" type="slidenum">
              <a:rPr lang="it-IT" smtClean="0"/>
              <a:t>‹N›</a:t>
            </a:fld>
            <a:endParaRPr lang="it-IT"/>
          </a:p>
        </p:txBody>
      </p:sp>
    </p:spTree>
    <p:extLst>
      <p:ext uri="{BB962C8B-B14F-4D97-AF65-F5344CB8AC3E}">
        <p14:creationId xmlns:p14="http://schemas.microsoft.com/office/powerpoint/2010/main" val="40628444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data 1"/>
          <p:cNvSpPr>
            <a:spLocks noGrp="1"/>
          </p:cNvSpPr>
          <p:nvPr>
            <p:ph type="dt" sz="half" idx="10"/>
          </p:nvPr>
        </p:nvSpPr>
        <p:spPr/>
        <p:txBody>
          <a:bodyPr/>
          <a:lstStyle/>
          <a:p>
            <a:fld id="{D49505FF-617F-47E5-AD0F-F49C2C090E75}" type="datetimeFigureOut">
              <a:rPr lang="it-IT" smtClean="0"/>
              <a:t>24/05/2017</a:t>
            </a:fld>
            <a:endParaRPr lang="it-IT"/>
          </a:p>
        </p:txBody>
      </p:sp>
      <p:sp>
        <p:nvSpPr>
          <p:cNvPr id="3" name="Segnaposto piè di pagina 2"/>
          <p:cNvSpPr>
            <a:spLocks noGrp="1"/>
          </p:cNvSpPr>
          <p:nvPr>
            <p:ph type="ftr" sz="quarter" idx="11"/>
          </p:nvPr>
        </p:nvSpPr>
        <p:spPr/>
        <p:txBody>
          <a:bodyPr/>
          <a:lstStyle/>
          <a:p>
            <a:endParaRPr lang="it-IT"/>
          </a:p>
        </p:txBody>
      </p:sp>
      <p:sp>
        <p:nvSpPr>
          <p:cNvPr id="4" name="Segnaposto numero diapositiva 3"/>
          <p:cNvSpPr>
            <a:spLocks noGrp="1"/>
          </p:cNvSpPr>
          <p:nvPr>
            <p:ph type="sldNum" sz="quarter" idx="12"/>
          </p:nvPr>
        </p:nvSpPr>
        <p:spPr/>
        <p:txBody>
          <a:bodyPr/>
          <a:lstStyle/>
          <a:p>
            <a:fld id="{EEF55195-7A4E-437F-9A45-FD7B9EAAB61A}" type="slidenum">
              <a:rPr lang="it-IT" smtClean="0"/>
              <a:t>‹N›</a:t>
            </a:fld>
            <a:endParaRPr lang="it-IT"/>
          </a:p>
        </p:txBody>
      </p:sp>
    </p:spTree>
    <p:extLst>
      <p:ext uri="{BB962C8B-B14F-4D97-AF65-F5344CB8AC3E}">
        <p14:creationId xmlns:p14="http://schemas.microsoft.com/office/powerpoint/2010/main" val="78838591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457200" y="273050"/>
            <a:ext cx="3008313" cy="1162050"/>
          </a:xfrm>
        </p:spPr>
        <p:txBody>
          <a:bodyPr anchor="b"/>
          <a:lstStyle>
            <a:lvl1pPr algn="l">
              <a:defRPr sz="2000" b="1"/>
            </a:lvl1pPr>
          </a:lstStyle>
          <a:p>
            <a:r>
              <a:rPr lang="it-IT" smtClean="0"/>
              <a:t>Fare clic per modificare lo stile del titolo</a:t>
            </a:r>
            <a:endParaRPr lang="it-IT"/>
          </a:p>
        </p:txBody>
      </p:sp>
      <p:sp>
        <p:nvSpPr>
          <p:cNvPr id="3" name="Segnaposto contenut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tes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Segnaposto data 4"/>
          <p:cNvSpPr>
            <a:spLocks noGrp="1"/>
          </p:cNvSpPr>
          <p:nvPr>
            <p:ph type="dt" sz="half" idx="10"/>
          </p:nvPr>
        </p:nvSpPr>
        <p:spPr/>
        <p:txBody>
          <a:bodyPr/>
          <a:lstStyle/>
          <a:p>
            <a:fld id="{D49505FF-617F-47E5-AD0F-F49C2C090E75}" type="datetimeFigureOut">
              <a:rPr lang="it-IT" smtClean="0"/>
              <a:t>24/05/2017</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EEF55195-7A4E-437F-9A45-FD7B9EAAB61A}" type="slidenum">
              <a:rPr lang="it-IT" smtClean="0"/>
              <a:t>‹N›</a:t>
            </a:fld>
            <a:endParaRPr lang="it-IT"/>
          </a:p>
        </p:txBody>
      </p:sp>
    </p:spTree>
    <p:extLst>
      <p:ext uri="{BB962C8B-B14F-4D97-AF65-F5344CB8AC3E}">
        <p14:creationId xmlns:p14="http://schemas.microsoft.com/office/powerpoint/2010/main" val="184630025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1792288" y="4800600"/>
            <a:ext cx="5486400" cy="566738"/>
          </a:xfrm>
        </p:spPr>
        <p:txBody>
          <a:bodyPr anchor="b"/>
          <a:lstStyle>
            <a:lvl1pPr algn="l">
              <a:defRPr sz="2000" b="1"/>
            </a:lvl1pPr>
          </a:lstStyle>
          <a:p>
            <a:r>
              <a:rPr lang="it-IT" smtClean="0"/>
              <a:t>Fare clic per modificare lo stile del titolo</a:t>
            </a:r>
            <a:endParaRPr lang="it-IT"/>
          </a:p>
        </p:txBody>
      </p:sp>
      <p:sp>
        <p:nvSpPr>
          <p:cNvPr id="3" name="Segnaposto immagin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t-IT"/>
          </a:p>
        </p:txBody>
      </p:sp>
      <p:sp>
        <p:nvSpPr>
          <p:cNvPr id="4" name="Segnaposto tes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Segnaposto data 4"/>
          <p:cNvSpPr>
            <a:spLocks noGrp="1"/>
          </p:cNvSpPr>
          <p:nvPr>
            <p:ph type="dt" sz="half" idx="10"/>
          </p:nvPr>
        </p:nvSpPr>
        <p:spPr/>
        <p:txBody>
          <a:bodyPr/>
          <a:lstStyle/>
          <a:p>
            <a:fld id="{D49505FF-617F-47E5-AD0F-F49C2C090E75}" type="datetimeFigureOut">
              <a:rPr lang="it-IT" smtClean="0"/>
              <a:t>24/05/2017</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EEF55195-7A4E-437F-9A45-FD7B9EAAB61A}" type="slidenum">
              <a:rPr lang="it-IT" smtClean="0"/>
              <a:t>‹N›</a:t>
            </a:fld>
            <a:endParaRPr lang="it-IT"/>
          </a:p>
        </p:txBody>
      </p:sp>
    </p:spTree>
    <p:extLst>
      <p:ext uri="{BB962C8B-B14F-4D97-AF65-F5344CB8AC3E}">
        <p14:creationId xmlns:p14="http://schemas.microsoft.com/office/powerpoint/2010/main" val="2699034638"/>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testo verticale 2"/>
          <p:cNvSpPr>
            <a:spLocks noGrp="1"/>
          </p:cNvSpPr>
          <p:nvPr>
            <p:ph type="body" orient="vert" idx="1"/>
          </p:nvPr>
        </p:nvSpPr>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p>
            <a:fld id="{D49505FF-617F-47E5-AD0F-F49C2C090E75}" type="datetimeFigureOut">
              <a:rPr lang="it-IT" smtClean="0"/>
              <a:t>24/05/2017</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EEF55195-7A4E-437F-9A45-FD7B9EAAB61A}" type="slidenum">
              <a:rPr lang="it-IT" smtClean="0"/>
              <a:t>‹N›</a:t>
            </a:fld>
            <a:endParaRPr lang="it-IT"/>
          </a:p>
        </p:txBody>
      </p:sp>
    </p:spTree>
    <p:extLst>
      <p:ext uri="{BB962C8B-B14F-4D97-AF65-F5344CB8AC3E}">
        <p14:creationId xmlns:p14="http://schemas.microsoft.com/office/powerpoint/2010/main" val="527174895"/>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itleAndTx" preserve="1">
  <p:cSld name="Titolo e testo verticale">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6629400" y="274638"/>
            <a:ext cx="2057400" cy="5851525"/>
          </a:xfrm>
        </p:spPr>
        <p:txBody>
          <a:bodyPr vert="eaVert"/>
          <a:lstStyle/>
          <a:p>
            <a:r>
              <a:rPr lang="it-IT" smtClean="0"/>
              <a:t>Fare clic per modificare lo stile del titolo</a:t>
            </a:r>
            <a:endParaRPr lang="it-IT"/>
          </a:p>
        </p:txBody>
      </p:sp>
      <p:sp>
        <p:nvSpPr>
          <p:cNvPr id="3" name="Segnaposto testo verticale 2"/>
          <p:cNvSpPr>
            <a:spLocks noGrp="1"/>
          </p:cNvSpPr>
          <p:nvPr>
            <p:ph type="body" orient="vert" idx="1"/>
          </p:nvPr>
        </p:nvSpPr>
        <p:spPr>
          <a:xfrm>
            <a:off x="457200" y="274638"/>
            <a:ext cx="6019800" cy="5851525"/>
          </a:xfrm>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p>
            <a:fld id="{D49505FF-617F-47E5-AD0F-F49C2C090E75}" type="datetimeFigureOut">
              <a:rPr lang="it-IT" smtClean="0"/>
              <a:t>24/05/2017</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EEF55195-7A4E-437F-9A45-FD7B9EAAB61A}" type="slidenum">
              <a:rPr lang="it-IT" smtClean="0"/>
              <a:t>‹N›</a:t>
            </a:fld>
            <a:endParaRPr lang="it-IT"/>
          </a:p>
        </p:txBody>
      </p:sp>
    </p:spTree>
    <p:extLst>
      <p:ext uri="{BB962C8B-B14F-4D97-AF65-F5344CB8AC3E}">
        <p14:creationId xmlns:p14="http://schemas.microsoft.com/office/powerpoint/2010/main" val="17028036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722313" y="4406900"/>
            <a:ext cx="7772400" cy="1362075"/>
          </a:xfrm>
        </p:spPr>
        <p:txBody>
          <a:bodyPr anchor="t"/>
          <a:lstStyle>
            <a:lvl1pPr algn="l">
              <a:defRPr sz="4000" b="1" cap="all"/>
            </a:lvl1pPr>
          </a:lstStyle>
          <a:p>
            <a:r>
              <a:rPr lang="it-IT" smtClean="0"/>
              <a:t>Fare clic per modificare lo stile del titolo</a:t>
            </a:r>
            <a:endParaRPr lang="it-IT"/>
          </a:p>
        </p:txBody>
      </p:sp>
      <p:sp>
        <p:nvSpPr>
          <p:cNvPr id="3" name="Segnaposto testo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it-IT" smtClean="0"/>
              <a:t>Fare clic per modificare stili del testo dello schema</a:t>
            </a:r>
          </a:p>
        </p:txBody>
      </p:sp>
      <p:sp>
        <p:nvSpPr>
          <p:cNvPr id="4" name="Segnaposto data 3"/>
          <p:cNvSpPr>
            <a:spLocks noGrp="1"/>
          </p:cNvSpPr>
          <p:nvPr>
            <p:ph type="dt" sz="half" idx="10"/>
          </p:nvPr>
        </p:nvSpPr>
        <p:spPr/>
        <p:txBody>
          <a:bodyPr/>
          <a:lstStyle/>
          <a:p>
            <a:r>
              <a:rPr lang="it-IT" smtClean="0"/>
              <a:t>Mirella Collini - Servizi Amministrativi per la Didattica e la Ricerca - Polo Collina</a:t>
            </a:r>
            <a:endParaRPr lang="it-IT"/>
          </a:p>
        </p:txBody>
      </p:sp>
      <p:sp>
        <p:nvSpPr>
          <p:cNvPr id="5" name="Segnaposto piè di pagina 4"/>
          <p:cNvSpPr>
            <a:spLocks noGrp="1"/>
          </p:cNvSpPr>
          <p:nvPr>
            <p:ph type="ftr" sz="quarter" idx="11"/>
          </p:nvPr>
        </p:nvSpPr>
        <p:spPr/>
        <p:txBody>
          <a:bodyPr/>
          <a:lstStyle/>
          <a:p>
            <a:r>
              <a:rPr lang="it-IT" smtClean="0"/>
              <a:t>Sotto-gruppo Progetti UE ed internazionali - Gruppo Codau Ricerca  Roma, 24 maggio 2017</a:t>
            </a:r>
            <a:endParaRPr lang="it-IT"/>
          </a:p>
        </p:txBody>
      </p:sp>
      <p:sp>
        <p:nvSpPr>
          <p:cNvPr id="6" name="Segnaposto numero diapositiva 5"/>
          <p:cNvSpPr>
            <a:spLocks noGrp="1"/>
          </p:cNvSpPr>
          <p:nvPr>
            <p:ph type="sldNum" sz="quarter" idx="12"/>
          </p:nvPr>
        </p:nvSpPr>
        <p:spPr/>
        <p:txBody>
          <a:bodyPr/>
          <a:lstStyle/>
          <a:p>
            <a:fld id="{3A8D51FD-037B-428C-9EBE-4E3D6C6DC43D}" type="slidenum">
              <a:rPr lang="it-IT" smtClean="0"/>
              <a:t>‹N›</a:t>
            </a:fld>
            <a:endParaRPr lang="it-IT"/>
          </a:p>
        </p:txBody>
      </p:sp>
    </p:spTree>
    <p:extLst>
      <p:ext uri="{BB962C8B-B14F-4D97-AF65-F5344CB8AC3E}">
        <p14:creationId xmlns:p14="http://schemas.microsoft.com/office/powerpoint/2010/main" val="331787139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contenuto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data 4"/>
          <p:cNvSpPr>
            <a:spLocks noGrp="1"/>
          </p:cNvSpPr>
          <p:nvPr>
            <p:ph type="dt" sz="half" idx="10"/>
          </p:nvPr>
        </p:nvSpPr>
        <p:spPr/>
        <p:txBody>
          <a:bodyPr/>
          <a:lstStyle/>
          <a:p>
            <a:r>
              <a:rPr lang="it-IT" smtClean="0"/>
              <a:t>Mirella Collini - Servizi Amministrativi per la Didattica e la Ricerca - Polo Collina</a:t>
            </a:r>
            <a:endParaRPr lang="it-IT"/>
          </a:p>
        </p:txBody>
      </p:sp>
      <p:sp>
        <p:nvSpPr>
          <p:cNvPr id="6" name="Segnaposto piè di pagina 5"/>
          <p:cNvSpPr>
            <a:spLocks noGrp="1"/>
          </p:cNvSpPr>
          <p:nvPr>
            <p:ph type="ftr" sz="quarter" idx="11"/>
          </p:nvPr>
        </p:nvSpPr>
        <p:spPr/>
        <p:txBody>
          <a:bodyPr/>
          <a:lstStyle/>
          <a:p>
            <a:r>
              <a:rPr lang="it-IT" smtClean="0"/>
              <a:t>Sotto-gruppo Progetti UE ed internazionali - Gruppo Codau Ricerca  Roma, 24 maggio 2017</a:t>
            </a:r>
            <a:endParaRPr lang="it-IT"/>
          </a:p>
        </p:txBody>
      </p:sp>
      <p:sp>
        <p:nvSpPr>
          <p:cNvPr id="7" name="Segnaposto numero diapositiva 6"/>
          <p:cNvSpPr>
            <a:spLocks noGrp="1"/>
          </p:cNvSpPr>
          <p:nvPr>
            <p:ph type="sldNum" sz="quarter" idx="12"/>
          </p:nvPr>
        </p:nvSpPr>
        <p:spPr/>
        <p:txBody>
          <a:bodyPr/>
          <a:lstStyle/>
          <a:p>
            <a:fld id="{3A8D51FD-037B-428C-9EBE-4E3D6C6DC43D}" type="slidenum">
              <a:rPr lang="it-IT" smtClean="0"/>
              <a:t>‹N›</a:t>
            </a:fld>
            <a:endParaRPr lang="it-IT"/>
          </a:p>
        </p:txBody>
      </p:sp>
    </p:spTree>
    <p:extLst>
      <p:ext uri="{BB962C8B-B14F-4D97-AF65-F5344CB8AC3E}">
        <p14:creationId xmlns:p14="http://schemas.microsoft.com/office/powerpoint/2010/main" val="2634886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lvl1pPr>
              <a:defRPr/>
            </a:lvl1pPr>
          </a:lstStyle>
          <a:p>
            <a:r>
              <a:rPr lang="it-IT" smtClean="0"/>
              <a:t>Fare clic per modificare lo stile del titolo</a:t>
            </a:r>
            <a:endParaRPr lang="it-IT"/>
          </a:p>
        </p:txBody>
      </p:sp>
      <p:sp>
        <p:nvSpPr>
          <p:cNvPr id="3" name="Segnaposto tes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4" name="Segnaposto contenut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tes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6" name="Segnaposto contenut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7" name="Segnaposto data 6"/>
          <p:cNvSpPr>
            <a:spLocks noGrp="1"/>
          </p:cNvSpPr>
          <p:nvPr>
            <p:ph type="dt" sz="half" idx="10"/>
          </p:nvPr>
        </p:nvSpPr>
        <p:spPr/>
        <p:txBody>
          <a:bodyPr/>
          <a:lstStyle/>
          <a:p>
            <a:r>
              <a:rPr lang="it-IT" smtClean="0"/>
              <a:t>Mirella Collini - Servizi Amministrativi per la Didattica e la Ricerca - Polo Collina</a:t>
            </a:r>
            <a:endParaRPr lang="it-IT"/>
          </a:p>
        </p:txBody>
      </p:sp>
      <p:sp>
        <p:nvSpPr>
          <p:cNvPr id="8" name="Segnaposto piè di pagina 7"/>
          <p:cNvSpPr>
            <a:spLocks noGrp="1"/>
          </p:cNvSpPr>
          <p:nvPr>
            <p:ph type="ftr" sz="quarter" idx="11"/>
          </p:nvPr>
        </p:nvSpPr>
        <p:spPr/>
        <p:txBody>
          <a:bodyPr/>
          <a:lstStyle/>
          <a:p>
            <a:r>
              <a:rPr lang="it-IT" smtClean="0"/>
              <a:t>Sotto-gruppo Progetti UE ed internazionali - Gruppo Codau Ricerca  Roma, 24 maggio 2017</a:t>
            </a:r>
            <a:endParaRPr lang="it-IT"/>
          </a:p>
        </p:txBody>
      </p:sp>
      <p:sp>
        <p:nvSpPr>
          <p:cNvPr id="9" name="Segnaposto numero diapositiva 8"/>
          <p:cNvSpPr>
            <a:spLocks noGrp="1"/>
          </p:cNvSpPr>
          <p:nvPr>
            <p:ph type="sldNum" sz="quarter" idx="12"/>
          </p:nvPr>
        </p:nvSpPr>
        <p:spPr/>
        <p:txBody>
          <a:bodyPr/>
          <a:lstStyle/>
          <a:p>
            <a:fld id="{3A8D51FD-037B-428C-9EBE-4E3D6C6DC43D}" type="slidenum">
              <a:rPr lang="it-IT" smtClean="0"/>
              <a:t>‹N›</a:t>
            </a:fld>
            <a:endParaRPr lang="it-IT"/>
          </a:p>
        </p:txBody>
      </p:sp>
    </p:spTree>
    <p:extLst>
      <p:ext uri="{BB962C8B-B14F-4D97-AF65-F5344CB8AC3E}">
        <p14:creationId xmlns:p14="http://schemas.microsoft.com/office/powerpoint/2010/main" val="37409150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data 2"/>
          <p:cNvSpPr>
            <a:spLocks noGrp="1"/>
          </p:cNvSpPr>
          <p:nvPr>
            <p:ph type="dt" sz="half" idx="10"/>
          </p:nvPr>
        </p:nvSpPr>
        <p:spPr/>
        <p:txBody>
          <a:bodyPr/>
          <a:lstStyle/>
          <a:p>
            <a:r>
              <a:rPr lang="it-IT" smtClean="0"/>
              <a:t>Mirella Collini - Servizi Amministrativi per la Didattica e la Ricerca - Polo Collina</a:t>
            </a:r>
            <a:endParaRPr lang="it-IT"/>
          </a:p>
        </p:txBody>
      </p:sp>
      <p:sp>
        <p:nvSpPr>
          <p:cNvPr id="4" name="Segnaposto piè di pagina 3"/>
          <p:cNvSpPr>
            <a:spLocks noGrp="1"/>
          </p:cNvSpPr>
          <p:nvPr>
            <p:ph type="ftr" sz="quarter" idx="11"/>
          </p:nvPr>
        </p:nvSpPr>
        <p:spPr/>
        <p:txBody>
          <a:bodyPr/>
          <a:lstStyle/>
          <a:p>
            <a:r>
              <a:rPr lang="it-IT" smtClean="0"/>
              <a:t>Sotto-gruppo Progetti UE ed internazionali - Gruppo Codau Ricerca  Roma, 24 maggio 2017</a:t>
            </a:r>
            <a:endParaRPr lang="it-IT"/>
          </a:p>
        </p:txBody>
      </p:sp>
      <p:sp>
        <p:nvSpPr>
          <p:cNvPr id="5" name="Segnaposto numero diapositiva 4"/>
          <p:cNvSpPr>
            <a:spLocks noGrp="1"/>
          </p:cNvSpPr>
          <p:nvPr>
            <p:ph type="sldNum" sz="quarter" idx="12"/>
          </p:nvPr>
        </p:nvSpPr>
        <p:spPr/>
        <p:txBody>
          <a:bodyPr/>
          <a:lstStyle/>
          <a:p>
            <a:fld id="{3A8D51FD-037B-428C-9EBE-4E3D6C6DC43D}" type="slidenum">
              <a:rPr lang="it-IT" smtClean="0"/>
              <a:t>‹N›</a:t>
            </a:fld>
            <a:endParaRPr lang="it-IT"/>
          </a:p>
        </p:txBody>
      </p:sp>
    </p:spTree>
    <p:extLst>
      <p:ext uri="{BB962C8B-B14F-4D97-AF65-F5344CB8AC3E}">
        <p14:creationId xmlns:p14="http://schemas.microsoft.com/office/powerpoint/2010/main" val="36292322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data 1"/>
          <p:cNvSpPr>
            <a:spLocks noGrp="1"/>
          </p:cNvSpPr>
          <p:nvPr>
            <p:ph type="dt" sz="half" idx="10"/>
          </p:nvPr>
        </p:nvSpPr>
        <p:spPr/>
        <p:txBody>
          <a:bodyPr/>
          <a:lstStyle/>
          <a:p>
            <a:r>
              <a:rPr lang="it-IT" smtClean="0"/>
              <a:t>Mirella Collini - Servizi Amministrativi per la Didattica e la Ricerca - Polo Collina</a:t>
            </a:r>
            <a:endParaRPr lang="it-IT"/>
          </a:p>
        </p:txBody>
      </p:sp>
      <p:sp>
        <p:nvSpPr>
          <p:cNvPr id="3" name="Segnaposto piè di pagina 2"/>
          <p:cNvSpPr>
            <a:spLocks noGrp="1"/>
          </p:cNvSpPr>
          <p:nvPr>
            <p:ph type="ftr" sz="quarter" idx="11"/>
          </p:nvPr>
        </p:nvSpPr>
        <p:spPr/>
        <p:txBody>
          <a:bodyPr/>
          <a:lstStyle/>
          <a:p>
            <a:r>
              <a:rPr lang="it-IT" smtClean="0"/>
              <a:t>Sotto-gruppo Progetti UE ed internazionali - Gruppo Codau Ricerca  Roma, 24 maggio 2017</a:t>
            </a:r>
            <a:endParaRPr lang="it-IT"/>
          </a:p>
        </p:txBody>
      </p:sp>
      <p:sp>
        <p:nvSpPr>
          <p:cNvPr id="4" name="Segnaposto numero diapositiva 3"/>
          <p:cNvSpPr>
            <a:spLocks noGrp="1"/>
          </p:cNvSpPr>
          <p:nvPr>
            <p:ph type="sldNum" sz="quarter" idx="12"/>
          </p:nvPr>
        </p:nvSpPr>
        <p:spPr/>
        <p:txBody>
          <a:bodyPr/>
          <a:lstStyle/>
          <a:p>
            <a:fld id="{3A8D51FD-037B-428C-9EBE-4E3D6C6DC43D}" type="slidenum">
              <a:rPr lang="it-IT" smtClean="0"/>
              <a:t>‹N›</a:t>
            </a:fld>
            <a:endParaRPr lang="it-IT"/>
          </a:p>
        </p:txBody>
      </p:sp>
    </p:spTree>
    <p:extLst>
      <p:ext uri="{BB962C8B-B14F-4D97-AF65-F5344CB8AC3E}">
        <p14:creationId xmlns:p14="http://schemas.microsoft.com/office/powerpoint/2010/main" val="154353850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457200" y="273050"/>
            <a:ext cx="3008313" cy="1162050"/>
          </a:xfrm>
        </p:spPr>
        <p:txBody>
          <a:bodyPr anchor="b"/>
          <a:lstStyle>
            <a:lvl1pPr algn="l">
              <a:defRPr sz="2000" b="1"/>
            </a:lvl1pPr>
          </a:lstStyle>
          <a:p>
            <a:r>
              <a:rPr lang="it-IT" smtClean="0"/>
              <a:t>Fare clic per modificare lo stile del titolo</a:t>
            </a:r>
            <a:endParaRPr lang="it-IT"/>
          </a:p>
        </p:txBody>
      </p:sp>
      <p:sp>
        <p:nvSpPr>
          <p:cNvPr id="3" name="Segnaposto contenut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tes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Segnaposto data 4"/>
          <p:cNvSpPr>
            <a:spLocks noGrp="1"/>
          </p:cNvSpPr>
          <p:nvPr>
            <p:ph type="dt" sz="half" idx="10"/>
          </p:nvPr>
        </p:nvSpPr>
        <p:spPr/>
        <p:txBody>
          <a:bodyPr/>
          <a:lstStyle/>
          <a:p>
            <a:r>
              <a:rPr lang="it-IT" smtClean="0"/>
              <a:t>Mirella Collini - Servizi Amministrativi per la Didattica e la Ricerca - Polo Collina</a:t>
            </a:r>
            <a:endParaRPr lang="it-IT"/>
          </a:p>
        </p:txBody>
      </p:sp>
      <p:sp>
        <p:nvSpPr>
          <p:cNvPr id="6" name="Segnaposto piè di pagina 5"/>
          <p:cNvSpPr>
            <a:spLocks noGrp="1"/>
          </p:cNvSpPr>
          <p:nvPr>
            <p:ph type="ftr" sz="quarter" idx="11"/>
          </p:nvPr>
        </p:nvSpPr>
        <p:spPr/>
        <p:txBody>
          <a:bodyPr/>
          <a:lstStyle/>
          <a:p>
            <a:r>
              <a:rPr lang="it-IT" smtClean="0"/>
              <a:t>Sotto-gruppo Progetti UE ed internazionali - Gruppo Codau Ricerca  Roma, 24 maggio 2017</a:t>
            </a:r>
            <a:endParaRPr lang="it-IT"/>
          </a:p>
        </p:txBody>
      </p:sp>
      <p:sp>
        <p:nvSpPr>
          <p:cNvPr id="7" name="Segnaposto numero diapositiva 6"/>
          <p:cNvSpPr>
            <a:spLocks noGrp="1"/>
          </p:cNvSpPr>
          <p:nvPr>
            <p:ph type="sldNum" sz="quarter" idx="12"/>
          </p:nvPr>
        </p:nvSpPr>
        <p:spPr/>
        <p:txBody>
          <a:bodyPr/>
          <a:lstStyle/>
          <a:p>
            <a:fld id="{3A8D51FD-037B-428C-9EBE-4E3D6C6DC43D}" type="slidenum">
              <a:rPr lang="it-IT" smtClean="0"/>
              <a:t>‹N›</a:t>
            </a:fld>
            <a:endParaRPr lang="it-IT"/>
          </a:p>
        </p:txBody>
      </p:sp>
    </p:spTree>
    <p:extLst>
      <p:ext uri="{BB962C8B-B14F-4D97-AF65-F5344CB8AC3E}">
        <p14:creationId xmlns:p14="http://schemas.microsoft.com/office/powerpoint/2010/main" val="360035234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2.xml"/><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theme" Target="../theme/theme3.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titolo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it-IT" smtClean="0"/>
              <a:t>Fare clic per modificare lo stile del titolo</a:t>
            </a:r>
            <a:endParaRPr lang="it-IT"/>
          </a:p>
        </p:txBody>
      </p:sp>
      <p:sp>
        <p:nvSpPr>
          <p:cNvPr id="3" name="Segnaposto testo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r>
              <a:rPr lang="it-IT" smtClean="0"/>
              <a:t>Mirella Collini - Servizi Amministrativi per la Didattica e la Ricerca - Polo Collina</a:t>
            </a:r>
            <a:endParaRPr lang="it-IT"/>
          </a:p>
        </p:txBody>
      </p:sp>
      <p:sp>
        <p:nvSpPr>
          <p:cNvPr id="5" name="Segnaposto piè di pagina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it-IT" smtClean="0"/>
              <a:t>Sotto-gruppo Progetti UE ed internazionali - Gruppo Codau Ricerca  Roma, 24 maggio 2017</a:t>
            </a:r>
            <a:endParaRPr lang="it-IT"/>
          </a:p>
        </p:txBody>
      </p:sp>
      <p:sp>
        <p:nvSpPr>
          <p:cNvPr id="6" name="Segnaposto numero diapositiva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A8D51FD-037B-428C-9EBE-4E3D6C6DC43D}" type="slidenum">
              <a:rPr lang="it-IT" smtClean="0"/>
              <a:t>‹N›</a:t>
            </a:fld>
            <a:endParaRPr lang="it-IT"/>
          </a:p>
        </p:txBody>
      </p:sp>
    </p:spTree>
    <p:extLst>
      <p:ext uri="{BB962C8B-B14F-4D97-AF65-F5344CB8AC3E}">
        <p14:creationId xmlns:p14="http://schemas.microsoft.com/office/powerpoint/2010/main" val="1288423373"/>
      </p:ext>
    </p:extLst>
  </p:cSld>
  <p:clrMap bg1="lt1" tx1="dk1" bg2="lt2" tx2="dk2" accent1="accent1" accent2="accent2" accent3="accent3" accent4="accent4" accent5="accent5" accent6="accent6" hlink="hlink" folHlink="folHlink"/>
  <p:sldLayoutIdLst>
    <p:sldLayoutId id="2147483649" r:id="rId1"/>
    <p:sldLayoutId id="2147483685"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hf hdr="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Segnaposto titolo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it-IT" smtClean="0"/>
              <a:t>Fare clic per modificare lo stile del titolo</a:t>
            </a:r>
            <a:endParaRPr lang="it-IT"/>
          </a:p>
        </p:txBody>
      </p:sp>
      <p:sp>
        <p:nvSpPr>
          <p:cNvPr id="3" name="Segnaposto testo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74DAA07-DAFB-4FA6-AABD-8F8DFFF6FB1A}" type="datetimeFigureOut">
              <a:rPr lang="it-IT" smtClean="0"/>
              <a:t>24/05/2017</a:t>
            </a:fld>
            <a:endParaRPr lang="it-IT"/>
          </a:p>
        </p:txBody>
      </p:sp>
      <p:sp>
        <p:nvSpPr>
          <p:cNvPr id="5" name="Segnaposto piè di pagina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it-IT"/>
          </a:p>
        </p:txBody>
      </p:sp>
      <p:sp>
        <p:nvSpPr>
          <p:cNvPr id="6" name="Segnaposto numero diapositiva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4C1B99D-88CB-42A7-AFA9-7D59DCCDB090}" type="slidenum">
              <a:rPr lang="it-IT" smtClean="0"/>
              <a:t>‹N›</a:t>
            </a:fld>
            <a:endParaRPr lang="it-IT"/>
          </a:p>
        </p:txBody>
      </p:sp>
    </p:spTree>
    <p:extLst>
      <p:ext uri="{BB962C8B-B14F-4D97-AF65-F5344CB8AC3E}">
        <p14:creationId xmlns:p14="http://schemas.microsoft.com/office/powerpoint/2010/main" val="403226972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Segnaposto titolo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it-IT" smtClean="0"/>
              <a:t>Fare clic per modificare lo stile del titolo</a:t>
            </a:r>
            <a:endParaRPr lang="it-IT"/>
          </a:p>
        </p:txBody>
      </p:sp>
      <p:sp>
        <p:nvSpPr>
          <p:cNvPr id="3" name="Segnaposto testo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49505FF-617F-47E5-AD0F-F49C2C090E75}" type="datetimeFigureOut">
              <a:rPr lang="it-IT" smtClean="0"/>
              <a:t>24/05/2017</a:t>
            </a:fld>
            <a:endParaRPr lang="it-IT"/>
          </a:p>
        </p:txBody>
      </p:sp>
      <p:sp>
        <p:nvSpPr>
          <p:cNvPr id="5" name="Segnaposto piè di pagina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it-IT"/>
          </a:p>
        </p:txBody>
      </p:sp>
      <p:sp>
        <p:nvSpPr>
          <p:cNvPr id="6" name="Segnaposto numero diapositiva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EF55195-7A4E-437F-9A45-FD7B9EAAB61A}" type="slidenum">
              <a:rPr lang="it-IT" smtClean="0"/>
              <a:t>‹N›</a:t>
            </a:fld>
            <a:endParaRPr lang="it-IT"/>
          </a:p>
        </p:txBody>
      </p:sp>
    </p:spTree>
    <p:extLst>
      <p:ext uri="{BB962C8B-B14F-4D97-AF65-F5344CB8AC3E}">
        <p14:creationId xmlns:p14="http://schemas.microsoft.com/office/powerpoint/2010/main" val="1215686618"/>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8.xml"/><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3.emf"/><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4.emf"/><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5.emf"/><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6.emf"/><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7.emf"/><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image" Target="../media/image18.emf"/><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hyperlink" Target="http://ec.europa.eu/research/participants/data/ref/h2020/grants_manual/amga/h2020-amga_en.pdf" TargetMode="Externa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hyperlink" Target="mailto:mirella.collini@unitn.it" TargetMode="Externa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6.emf"/><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19"/>
          <p:cNvSpPr>
            <a:spLocks noChangeArrowheads="1"/>
          </p:cNvSpPr>
          <p:nvPr/>
        </p:nvSpPr>
        <p:spPr bwMode="auto">
          <a:xfrm>
            <a:off x="4591050" y="1309226"/>
            <a:ext cx="4405313" cy="48444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ctr">
              <a:lnSpc>
                <a:spcPct val="80000"/>
              </a:lnSpc>
              <a:spcBef>
                <a:spcPct val="0"/>
              </a:spcBef>
              <a:buClrTx/>
              <a:buFontTx/>
              <a:buNone/>
            </a:pPr>
            <a:r>
              <a:rPr lang="it-IT" sz="1500" b="0" u="none" dirty="0">
                <a:solidFill>
                  <a:srgbClr val="003300"/>
                </a:solidFill>
              </a:rPr>
              <a:t>Sotto-gruppo </a:t>
            </a:r>
          </a:p>
          <a:p>
            <a:pPr algn="ctr">
              <a:lnSpc>
                <a:spcPct val="80000"/>
              </a:lnSpc>
              <a:spcBef>
                <a:spcPct val="0"/>
              </a:spcBef>
              <a:buClrTx/>
              <a:buFontTx/>
              <a:buNone/>
            </a:pPr>
            <a:r>
              <a:rPr lang="it-IT" sz="1500" b="0" u="none" dirty="0">
                <a:solidFill>
                  <a:srgbClr val="003300"/>
                </a:solidFill>
              </a:rPr>
              <a:t>Progetti UE ed internazionali </a:t>
            </a:r>
          </a:p>
          <a:p>
            <a:pPr algn="ctr">
              <a:lnSpc>
                <a:spcPct val="80000"/>
              </a:lnSpc>
              <a:spcBef>
                <a:spcPct val="0"/>
              </a:spcBef>
              <a:buClrTx/>
              <a:buFontTx/>
              <a:buNone/>
            </a:pPr>
            <a:endParaRPr lang="it-IT" sz="1500" b="0" u="none" dirty="0" smtClean="0">
              <a:solidFill>
                <a:srgbClr val="003300"/>
              </a:solidFill>
            </a:endParaRPr>
          </a:p>
          <a:p>
            <a:pPr algn="ctr">
              <a:lnSpc>
                <a:spcPct val="80000"/>
              </a:lnSpc>
              <a:spcBef>
                <a:spcPct val="0"/>
              </a:spcBef>
              <a:buClrTx/>
              <a:buFontTx/>
              <a:buNone/>
            </a:pPr>
            <a:r>
              <a:rPr lang="it-IT" sz="1500" b="0" u="none" dirty="0" smtClean="0">
                <a:solidFill>
                  <a:srgbClr val="003300"/>
                </a:solidFill>
              </a:rPr>
              <a:t>Gruppo</a:t>
            </a:r>
            <a:r>
              <a:rPr lang="it-IT" sz="1500" b="0" u="none" dirty="0">
                <a:solidFill>
                  <a:srgbClr val="003300"/>
                </a:solidFill>
              </a:rPr>
              <a:t> </a:t>
            </a:r>
            <a:r>
              <a:rPr lang="it-IT" sz="1500" b="0" u="none" dirty="0" err="1">
                <a:solidFill>
                  <a:srgbClr val="003300"/>
                </a:solidFill>
              </a:rPr>
              <a:t>Codau</a:t>
            </a:r>
            <a:r>
              <a:rPr lang="it-IT" sz="1500" b="0" u="none" dirty="0">
                <a:solidFill>
                  <a:srgbClr val="003300"/>
                </a:solidFill>
              </a:rPr>
              <a:t> Ricerca</a:t>
            </a:r>
          </a:p>
          <a:p>
            <a:pPr algn="ctr">
              <a:lnSpc>
                <a:spcPct val="80000"/>
              </a:lnSpc>
              <a:spcBef>
                <a:spcPct val="0"/>
              </a:spcBef>
              <a:buClrTx/>
              <a:buFontTx/>
              <a:buNone/>
            </a:pPr>
            <a:endParaRPr lang="it-IT" sz="2400" u="none" dirty="0" smtClean="0">
              <a:solidFill>
                <a:srgbClr val="003300"/>
              </a:solidFill>
            </a:endParaRPr>
          </a:p>
          <a:p>
            <a:pPr algn="ctr">
              <a:lnSpc>
                <a:spcPct val="80000"/>
              </a:lnSpc>
              <a:spcBef>
                <a:spcPct val="0"/>
              </a:spcBef>
              <a:buClrTx/>
              <a:buFontTx/>
              <a:buNone/>
            </a:pPr>
            <a:endParaRPr lang="it-IT" sz="2400" u="none" dirty="0">
              <a:solidFill>
                <a:srgbClr val="003300"/>
              </a:solidFill>
            </a:endParaRPr>
          </a:p>
          <a:p>
            <a:pPr algn="ctr">
              <a:lnSpc>
                <a:spcPct val="80000"/>
              </a:lnSpc>
              <a:spcBef>
                <a:spcPct val="0"/>
              </a:spcBef>
              <a:buClrTx/>
              <a:buFontTx/>
              <a:buNone/>
            </a:pPr>
            <a:endParaRPr lang="it-IT" sz="2400" u="none" dirty="0" smtClean="0">
              <a:solidFill>
                <a:srgbClr val="003300"/>
              </a:solidFill>
            </a:endParaRPr>
          </a:p>
          <a:p>
            <a:pPr algn="ctr">
              <a:lnSpc>
                <a:spcPct val="80000"/>
              </a:lnSpc>
              <a:spcBef>
                <a:spcPct val="0"/>
              </a:spcBef>
              <a:buClrTx/>
              <a:buFontTx/>
              <a:buNone/>
            </a:pPr>
            <a:endParaRPr lang="it-IT" sz="2400" u="none" dirty="0" smtClean="0">
              <a:solidFill>
                <a:srgbClr val="003300"/>
              </a:solidFill>
            </a:endParaRPr>
          </a:p>
          <a:p>
            <a:pPr algn="ctr">
              <a:lnSpc>
                <a:spcPct val="80000"/>
              </a:lnSpc>
              <a:spcBef>
                <a:spcPct val="0"/>
              </a:spcBef>
              <a:buClrTx/>
              <a:buFontTx/>
              <a:buNone/>
            </a:pPr>
            <a:r>
              <a:rPr lang="it-IT" sz="2400" u="none" dirty="0" smtClean="0">
                <a:solidFill>
                  <a:srgbClr val="003300"/>
                </a:solidFill>
              </a:rPr>
              <a:t>Primi AUDIT H2020</a:t>
            </a:r>
            <a:endParaRPr lang="it-IT" sz="2400" b="0" i="1" u="none" dirty="0">
              <a:solidFill>
                <a:srgbClr val="003300"/>
              </a:solidFill>
            </a:endParaRPr>
          </a:p>
          <a:p>
            <a:pPr algn="ctr">
              <a:lnSpc>
                <a:spcPct val="80000"/>
              </a:lnSpc>
              <a:spcBef>
                <a:spcPct val="0"/>
              </a:spcBef>
              <a:buClrTx/>
              <a:buNone/>
            </a:pPr>
            <a:endParaRPr lang="it-IT" sz="1400" b="0" u="none" dirty="0" smtClean="0">
              <a:solidFill>
                <a:srgbClr val="003300"/>
              </a:solidFill>
            </a:endParaRPr>
          </a:p>
          <a:p>
            <a:pPr algn="ctr">
              <a:lnSpc>
                <a:spcPct val="80000"/>
              </a:lnSpc>
              <a:spcBef>
                <a:spcPct val="0"/>
              </a:spcBef>
              <a:buClrTx/>
              <a:buNone/>
            </a:pPr>
            <a:r>
              <a:rPr lang="it-IT" sz="1400" b="0" u="none" dirty="0" smtClean="0">
                <a:solidFill>
                  <a:srgbClr val="003300"/>
                </a:solidFill>
              </a:rPr>
              <a:t>Dott.ssa Mirella </a:t>
            </a:r>
            <a:r>
              <a:rPr lang="it-IT" sz="1400" b="0" u="none" dirty="0" err="1" smtClean="0">
                <a:solidFill>
                  <a:srgbClr val="003300"/>
                </a:solidFill>
              </a:rPr>
              <a:t>Collini</a:t>
            </a:r>
            <a:endParaRPr lang="it-IT" sz="1400" b="0" u="none" dirty="0" smtClean="0">
              <a:solidFill>
                <a:srgbClr val="003300"/>
              </a:solidFill>
            </a:endParaRPr>
          </a:p>
          <a:p>
            <a:pPr algn="ctr">
              <a:lnSpc>
                <a:spcPct val="80000"/>
              </a:lnSpc>
              <a:spcBef>
                <a:spcPct val="0"/>
              </a:spcBef>
              <a:buClrTx/>
              <a:buNone/>
            </a:pPr>
            <a:endParaRPr lang="it-IT" sz="800" b="0" u="none" dirty="0" smtClean="0">
              <a:solidFill>
                <a:srgbClr val="003300"/>
              </a:solidFill>
            </a:endParaRPr>
          </a:p>
          <a:p>
            <a:pPr algn="ctr">
              <a:lnSpc>
                <a:spcPct val="80000"/>
              </a:lnSpc>
              <a:spcBef>
                <a:spcPct val="0"/>
              </a:spcBef>
              <a:buClrTx/>
              <a:buNone/>
            </a:pPr>
            <a:r>
              <a:rPr lang="it-IT" sz="1200" b="0" u="none" dirty="0" smtClean="0">
                <a:solidFill>
                  <a:srgbClr val="003300"/>
                </a:solidFill>
              </a:rPr>
              <a:t>Servizi Amministrativi </a:t>
            </a:r>
          </a:p>
          <a:p>
            <a:pPr algn="ctr">
              <a:lnSpc>
                <a:spcPct val="80000"/>
              </a:lnSpc>
              <a:spcBef>
                <a:spcPct val="0"/>
              </a:spcBef>
              <a:buClrTx/>
              <a:buNone/>
            </a:pPr>
            <a:r>
              <a:rPr lang="it-IT" sz="1200" b="0" u="none" dirty="0" smtClean="0">
                <a:solidFill>
                  <a:srgbClr val="003300"/>
                </a:solidFill>
              </a:rPr>
              <a:t>per la Didattica e la Ricerca – Polo Collina </a:t>
            </a:r>
          </a:p>
          <a:p>
            <a:pPr algn="ctr">
              <a:lnSpc>
                <a:spcPct val="80000"/>
              </a:lnSpc>
              <a:spcBef>
                <a:spcPct val="0"/>
              </a:spcBef>
              <a:buClrTx/>
              <a:buNone/>
            </a:pPr>
            <a:endParaRPr lang="it-IT" sz="1200" b="0" u="none" dirty="0" smtClean="0">
              <a:solidFill>
                <a:srgbClr val="003300"/>
              </a:solidFill>
            </a:endParaRPr>
          </a:p>
          <a:p>
            <a:pPr algn="ctr">
              <a:lnSpc>
                <a:spcPct val="80000"/>
              </a:lnSpc>
              <a:spcBef>
                <a:spcPct val="0"/>
              </a:spcBef>
              <a:buClrTx/>
              <a:buNone/>
            </a:pPr>
            <a:r>
              <a:rPr lang="it-IT" sz="1200" b="0" u="none" dirty="0" smtClean="0">
                <a:solidFill>
                  <a:srgbClr val="003300"/>
                </a:solidFill>
              </a:rPr>
              <a:t>Direzione Pianificazione Amministrazione e Finanza  </a:t>
            </a:r>
            <a:endParaRPr lang="it-IT" sz="1200" b="0" u="none" dirty="0">
              <a:solidFill>
                <a:srgbClr val="003300"/>
              </a:solidFill>
            </a:endParaRPr>
          </a:p>
          <a:p>
            <a:pPr algn="ctr">
              <a:lnSpc>
                <a:spcPct val="80000"/>
              </a:lnSpc>
              <a:spcBef>
                <a:spcPct val="0"/>
              </a:spcBef>
              <a:buClrTx/>
              <a:buFontTx/>
              <a:buNone/>
            </a:pPr>
            <a:endParaRPr lang="it-IT" sz="1300" b="0" u="none" dirty="0">
              <a:solidFill>
                <a:srgbClr val="003300"/>
              </a:solidFill>
            </a:endParaRPr>
          </a:p>
          <a:p>
            <a:pPr algn="ctr">
              <a:lnSpc>
                <a:spcPct val="80000"/>
              </a:lnSpc>
              <a:spcBef>
                <a:spcPct val="0"/>
              </a:spcBef>
              <a:buClrTx/>
              <a:buFontTx/>
              <a:buNone/>
            </a:pPr>
            <a:endParaRPr lang="it-IT" sz="1300" b="0" u="none" dirty="0" smtClean="0">
              <a:solidFill>
                <a:srgbClr val="003300"/>
              </a:solidFill>
            </a:endParaRPr>
          </a:p>
          <a:p>
            <a:pPr algn="ctr">
              <a:lnSpc>
                <a:spcPct val="80000"/>
              </a:lnSpc>
              <a:spcBef>
                <a:spcPct val="0"/>
              </a:spcBef>
              <a:buClrTx/>
              <a:buFontTx/>
              <a:buNone/>
            </a:pPr>
            <a:endParaRPr lang="it-IT" sz="1300" b="0" u="none" dirty="0" smtClean="0">
              <a:solidFill>
                <a:srgbClr val="003300"/>
              </a:solidFill>
            </a:endParaRPr>
          </a:p>
          <a:p>
            <a:pPr algn="ctr">
              <a:lnSpc>
                <a:spcPct val="80000"/>
              </a:lnSpc>
              <a:spcBef>
                <a:spcPct val="0"/>
              </a:spcBef>
              <a:buClrTx/>
              <a:buFontTx/>
              <a:buNone/>
            </a:pPr>
            <a:endParaRPr lang="it-IT" sz="1300" b="0" u="none" dirty="0" smtClean="0">
              <a:solidFill>
                <a:srgbClr val="003300"/>
              </a:solidFill>
            </a:endParaRPr>
          </a:p>
          <a:p>
            <a:pPr algn="ctr">
              <a:lnSpc>
                <a:spcPct val="80000"/>
              </a:lnSpc>
              <a:spcBef>
                <a:spcPct val="0"/>
              </a:spcBef>
              <a:buClrTx/>
              <a:buFontTx/>
              <a:buNone/>
            </a:pPr>
            <a:endParaRPr lang="it-IT" sz="1300" b="0" u="none" dirty="0">
              <a:solidFill>
                <a:srgbClr val="003300"/>
              </a:solidFill>
            </a:endParaRPr>
          </a:p>
          <a:p>
            <a:pPr algn="ctr">
              <a:lnSpc>
                <a:spcPct val="80000"/>
              </a:lnSpc>
              <a:spcBef>
                <a:spcPct val="0"/>
              </a:spcBef>
              <a:buClrTx/>
              <a:buFontTx/>
              <a:buNone/>
            </a:pPr>
            <a:endParaRPr lang="it-IT" sz="1300" b="0" u="none" dirty="0">
              <a:solidFill>
                <a:srgbClr val="003300"/>
              </a:solidFill>
            </a:endParaRPr>
          </a:p>
          <a:p>
            <a:pPr algn="ctr">
              <a:lnSpc>
                <a:spcPct val="80000"/>
              </a:lnSpc>
              <a:spcBef>
                <a:spcPct val="0"/>
              </a:spcBef>
              <a:buClrTx/>
              <a:buFontTx/>
              <a:buNone/>
            </a:pPr>
            <a:r>
              <a:rPr lang="it-IT" sz="1300" b="0" u="none" dirty="0" smtClean="0">
                <a:solidFill>
                  <a:srgbClr val="003300"/>
                </a:solidFill>
              </a:rPr>
              <a:t>Tor Vergata - Roma, 24 Maggio 2017</a:t>
            </a:r>
          </a:p>
          <a:p>
            <a:pPr>
              <a:lnSpc>
                <a:spcPct val="80000"/>
              </a:lnSpc>
              <a:spcBef>
                <a:spcPct val="0"/>
              </a:spcBef>
              <a:buClrTx/>
              <a:buFontTx/>
              <a:buNone/>
            </a:pPr>
            <a:endParaRPr lang="it-IT" sz="1800" b="0" u="none" dirty="0">
              <a:solidFill>
                <a:srgbClr val="003300"/>
              </a:solidFill>
            </a:endParaRPr>
          </a:p>
        </p:txBody>
      </p:sp>
      <p:sp>
        <p:nvSpPr>
          <p:cNvPr id="2051" name="Rectangle 24"/>
          <p:cNvSpPr>
            <a:spLocks noChangeArrowheads="1"/>
          </p:cNvSpPr>
          <p:nvPr/>
        </p:nvSpPr>
        <p:spPr bwMode="auto">
          <a:xfrm>
            <a:off x="5799138" y="828675"/>
            <a:ext cx="3114675" cy="95250"/>
          </a:xfrm>
          <a:prstGeom prst="rect">
            <a:avLst/>
          </a:prstGeom>
          <a:solidFill>
            <a:srgbClr val="0E8349"/>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en-US"/>
          </a:p>
        </p:txBody>
      </p:sp>
      <p:pic>
        <p:nvPicPr>
          <p:cNvPr id="2052" name="Picture 10" descr="fotolia_258841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4060825" cy="6505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3" name="Rectangle 30"/>
          <p:cNvSpPr>
            <a:spLocks noChangeArrowheads="1"/>
          </p:cNvSpPr>
          <p:nvPr/>
        </p:nvSpPr>
        <p:spPr bwMode="gray">
          <a:xfrm>
            <a:off x="4033838" y="0"/>
            <a:ext cx="5110162" cy="1076325"/>
          </a:xfrm>
          <a:prstGeom prst="rect">
            <a:avLst/>
          </a:prstGeom>
          <a:solidFill>
            <a:schemeClr val="bg1"/>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2056" name="Rectangle 3"/>
          <p:cNvSpPr>
            <a:spLocks noChangeArrowheads="1"/>
          </p:cNvSpPr>
          <p:nvPr/>
        </p:nvSpPr>
        <p:spPr bwMode="auto">
          <a:xfrm flipH="1" flipV="1">
            <a:off x="4070350" y="0"/>
            <a:ext cx="69850" cy="2857500"/>
          </a:xfrm>
          <a:prstGeom prst="rect">
            <a:avLst/>
          </a:prstGeom>
          <a:solidFill>
            <a:srgbClr val="0066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spcBef>
                <a:spcPct val="0"/>
              </a:spcBef>
              <a:buClrTx/>
              <a:buFontTx/>
              <a:buNone/>
            </a:pPr>
            <a:endParaRPr lang="en-US" sz="2400" b="0" u="none">
              <a:latin typeface="Times New Roman" pitchFamily="18" charset="0"/>
            </a:endParaRPr>
          </a:p>
        </p:txBody>
      </p:sp>
      <p:sp>
        <p:nvSpPr>
          <p:cNvPr id="2057" name="Line 10"/>
          <p:cNvSpPr>
            <a:spLocks noChangeShapeType="1"/>
          </p:cNvSpPr>
          <p:nvPr/>
        </p:nvSpPr>
        <p:spPr bwMode="auto">
          <a:xfrm>
            <a:off x="-11114" y="6508750"/>
            <a:ext cx="9155113" cy="0"/>
          </a:xfrm>
          <a:prstGeom prst="line">
            <a:avLst/>
          </a:prstGeom>
          <a:noFill/>
          <a:ln w="9525">
            <a:solidFill>
              <a:srgbClr val="006600"/>
            </a:solidFill>
            <a:round/>
            <a:headEnd/>
            <a:tailEnd/>
          </a:ln>
          <a:extLst>
            <a:ext uri="{909E8E84-426E-40DD-AFC4-6F175D3DCCD1}">
              <a14:hiddenFill xmlns:a14="http://schemas.microsoft.com/office/drawing/2010/main">
                <a:noFill/>
              </a14:hiddenFill>
            </a:ext>
          </a:extLst>
        </p:spPr>
        <p:txBody>
          <a:bodyPr/>
          <a:lstStyle/>
          <a:p>
            <a:endParaRPr lang="it-IT"/>
          </a:p>
        </p:txBody>
      </p:sp>
      <p:sp>
        <p:nvSpPr>
          <p:cNvPr id="2058" name="Rectangle 6"/>
          <p:cNvSpPr>
            <a:spLocks noChangeArrowheads="1"/>
          </p:cNvSpPr>
          <p:nvPr/>
        </p:nvSpPr>
        <p:spPr bwMode="auto">
          <a:xfrm>
            <a:off x="19050" y="6561138"/>
            <a:ext cx="815975" cy="268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a:spcBef>
                <a:spcPct val="0"/>
              </a:spcBef>
              <a:buClrTx/>
              <a:buFontTx/>
              <a:buNone/>
            </a:pPr>
            <a:fld id="{74D11293-20A7-48C0-A9CD-C49BF090D899}" type="slidenum">
              <a:rPr lang="it-IT" sz="1200" u="none">
                <a:solidFill>
                  <a:srgbClr val="006600"/>
                </a:solidFill>
              </a:rPr>
              <a:pPr algn="ctr">
                <a:spcBef>
                  <a:spcPct val="0"/>
                </a:spcBef>
                <a:buClrTx/>
                <a:buFontTx/>
                <a:buNone/>
              </a:pPr>
              <a:t>1</a:t>
            </a:fld>
            <a:endParaRPr lang="it-IT" sz="1200" u="none">
              <a:solidFill>
                <a:srgbClr val="006600"/>
              </a:solidFill>
            </a:endParaRPr>
          </a:p>
        </p:txBody>
      </p:sp>
      <p:sp>
        <p:nvSpPr>
          <p:cNvPr id="2059" name="Rectangle 35"/>
          <p:cNvSpPr>
            <a:spLocks noChangeArrowheads="1"/>
          </p:cNvSpPr>
          <p:nvPr/>
        </p:nvSpPr>
        <p:spPr bwMode="gray">
          <a:xfrm>
            <a:off x="-1" y="6561930"/>
            <a:ext cx="4060825" cy="288000"/>
          </a:xfrm>
          <a:prstGeom prst="rect">
            <a:avLst/>
          </a:prstGeom>
          <a:solidFill>
            <a:schemeClr val="bg1"/>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endParaRPr lang="en-US"/>
          </a:p>
        </p:txBody>
      </p:sp>
      <p:pic>
        <p:nvPicPr>
          <p:cNvPr id="2054" name="Picture 6" descr="logounitn"/>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994399" y="3175"/>
            <a:ext cx="3060700" cy="82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3847972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data 2"/>
          <p:cNvSpPr>
            <a:spLocks noGrp="1"/>
          </p:cNvSpPr>
          <p:nvPr>
            <p:ph type="dt" sz="half" idx="10"/>
          </p:nvPr>
        </p:nvSpPr>
        <p:spPr/>
        <p:txBody>
          <a:bodyPr/>
          <a:lstStyle/>
          <a:p>
            <a:r>
              <a:rPr lang="it-IT" smtClean="0"/>
              <a:t>Mirella Collini - Servizi Amministrativi per la Didattica e la Ricerca - Polo Collina</a:t>
            </a:r>
            <a:endParaRPr lang="it-IT"/>
          </a:p>
        </p:txBody>
      </p:sp>
      <p:sp>
        <p:nvSpPr>
          <p:cNvPr id="4" name="Segnaposto piè di pagina 3"/>
          <p:cNvSpPr>
            <a:spLocks noGrp="1"/>
          </p:cNvSpPr>
          <p:nvPr>
            <p:ph type="ftr" sz="quarter" idx="11"/>
          </p:nvPr>
        </p:nvSpPr>
        <p:spPr/>
        <p:txBody>
          <a:bodyPr/>
          <a:lstStyle/>
          <a:p>
            <a:r>
              <a:rPr lang="it-IT" smtClean="0"/>
              <a:t>Sotto-gruppo Progetti UE ed internazionali - Gruppo Codau Ricerca  Roma, 24 maggio 2017</a:t>
            </a:r>
            <a:endParaRPr lang="it-IT"/>
          </a:p>
        </p:txBody>
      </p:sp>
      <p:sp>
        <p:nvSpPr>
          <p:cNvPr id="5" name="Segnaposto numero diapositiva 4"/>
          <p:cNvSpPr>
            <a:spLocks noGrp="1"/>
          </p:cNvSpPr>
          <p:nvPr>
            <p:ph type="sldNum" sz="quarter" idx="12"/>
          </p:nvPr>
        </p:nvSpPr>
        <p:spPr/>
        <p:txBody>
          <a:bodyPr/>
          <a:lstStyle/>
          <a:p>
            <a:fld id="{3A8D51FD-037B-428C-9EBE-4E3D6C6DC43D}" type="slidenum">
              <a:rPr lang="it-IT" smtClean="0"/>
              <a:t>10</a:t>
            </a:fld>
            <a:endParaRPr lang="it-IT"/>
          </a:p>
        </p:txBody>
      </p:sp>
      <p:sp>
        <p:nvSpPr>
          <p:cNvPr id="7" name="CasellaDiTesto 6"/>
          <p:cNvSpPr txBox="1"/>
          <p:nvPr/>
        </p:nvSpPr>
        <p:spPr>
          <a:xfrm>
            <a:off x="251520" y="116632"/>
            <a:ext cx="6264696" cy="984885"/>
          </a:xfrm>
          <a:prstGeom prst="rect">
            <a:avLst/>
          </a:prstGeom>
          <a:noFill/>
        </p:spPr>
        <p:txBody>
          <a:bodyPr wrap="square" rtlCol="0">
            <a:spAutoFit/>
          </a:bodyPr>
          <a:lstStyle/>
          <a:p>
            <a:r>
              <a:rPr lang="en-GB" sz="2000" b="1" dirty="0">
                <a:solidFill>
                  <a:schemeClr val="bg1"/>
                </a:solidFill>
              </a:rPr>
              <a:t>Required supporting documents before and during the audit</a:t>
            </a:r>
            <a:endParaRPr lang="it-IT" sz="2000" b="1" dirty="0">
              <a:solidFill>
                <a:schemeClr val="bg1"/>
              </a:solidFill>
            </a:endParaRPr>
          </a:p>
          <a:p>
            <a:endParaRPr lang="it-IT" dirty="0">
              <a:solidFill>
                <a:schemeClr val="bg1"/>
              </a:solidFill>
            </a:endParaRPr>
          </a:p>
        </p:txBody>
      </p:sp>
      <p:pic>
        <p:nvPicPr>
          <p:cNvPr id="4098"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770063" y="912813"/>
            <a:ext cx="5603875" cy="5035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0871389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data 2"/>
          <p:cNvSpPr>
            <a:spLocks noGrp="1"/>
          </p:cNvSpPr>
          <p:nvPr>
            <p:ph type="dt" sz="half" idx="10"/>
          </p:nvPr>
        </p:nvSpPr>
        <p:spPr/>
        <p:txBody>
          <a:bodyPr/>
          <a:lstStyle/>
          <a:p>
            <a:r>
              <a:rPr lang="it-IT" smtClean="0"/>
              <a:t>Mirella Collini - Servizi Amministrativi per la Didattica e la Ricerca - Polo Collina</a:t>
            </a:r>
            <a:endParaRPr lang="it-IT"/>
          </a:p>
        </p:txBody>
      </p:sp>
      <p:sp>
        <p:nvSpPr>
          <p:cNvPr id="4" name="Segnaposto piè di pagina 3"/>
          <p:cNvSpPr>
            <a:spLocks noGrp="1"/>
          </p:cNvSpPr>
          <p:nvPr>
            <p:ph type="ftr" sz="quarter" idx="11"/>
          </p:nvPr>
        </p:nvSpPr>
        <p:spPr/>
        <p:txBody>
          <a:bodyPr/>
          <a:lstStyle/>
          <a:p>
            <a:r>
              <a:rPr lang="it-IT" smtClean="0"/>
              <a:t>Sotto-gruppo Progetti UE ed internazionali - Gruppo Codau Ricerca  Roma, 24 maggio 2017</a:t>
            </a:r>
            <a:endParaRPr lang="it-IT"/>
          </a:p>
        </p:txBody>
      </p:sp>
      <p:sp>
        <p:nvSpPr>
          <p:cNvPr id="5" name="Segnaposto numero diapositiva 4"/>
          <p:cNvSpPr>
            <a:spLocks noGrp="1"/>
          </p:cNvSpPr>
          <p:nvPr>
            <p:ph type="sldNum" sz="quarter" idx="12"/>
          </p:nvPr>
        </p:nvSpPr>
        <p:spPr/>
        <p:txBody>
          <a:bodyPr/>
          <a:lstStyle/>
          <a:p>
            <a:fld id="{3A8D51FD-037B-428C-9EBE-4E3D6C6DC43D}" type="slidenum">
              <a:rPr lang="it-IT" smtClean="0"/>
              <a:t>11</a:t>
            </a:fld>
            <a:endParaRPr lang="it-IT"/>
          </a:p>
        </p:txBody>
      </p:sp>
      <p:sp>
        <p:nvSpPr>
          <p:cNvPr id="7" name="CasellaDiTesto 6"/>
          <p:cNvSpPr txBox="1"/>
          <p:nvPr/>
        </p:nvSpPr>
        <p:spPr>
          <a:xfrm>
            <a:off x="251520" y="116632"/>
            <a:ext cx="6264696" cy="984885"/>
          </a:xfrm>
          <a:prstGeom prst="rect">
            <a:avLst/>
          </a:prstGeom>
          <a:noFill/>
        </p:spPr>
        <p:txBody>
          <a:bodyPr wrap="square" rtlCol="0">
            <a:spAutoFit/>
          </a:bodyPr>
          <a:lstStyle/>
          <a:p>
            <a:r>
              <a:rPr lang="en-GB" sz="2000" b="1" dirty="0">
                <a:solidFill>
                  <a:schemeClr val="bg1"/>
                </a:solidFill>
              </a:rPr>
              <a:t>Required supporting documents before and during the audit</a:t>
            </a:r>
            <a:endParaRPr lang="it-IT" sz="2000" b="1" dirty="0">
              <a:solidFill>
                <a:schemeClr val="bg1"/>
              </a:solidFill>
            </a:endParaRPr>
          </a:p>
          <a:p>
            <a:endParaRPr lang="it-IT" dirty="0">
              <a:solidFill>
                <a:schemeClr val="bg1"/>
              </a:solidFill>
            </a:endParaRPr>
          </a:p>
        </p:txBody>
      </p:sp>
      <p:pic>
        <p:nvPicPr>
          <p:cNvPr id="5122"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43608" y="1329342"/>
            <a:ext cx="6984775" cy="42462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0871389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data 2"/>
          <p:cNvSpPr>
            <a:spLocks noGrp="1"/>
          </p:cNvSpPr>
          <p:nvPr>
            <p:ph type="dt" sz="half" idx="10"/>
          </p:nvPr>
        </p:nvSpPr>
        <p:spPr/>
        <p:txBody>
          <a:bodyPr/>
          <a:lstStyle/>
          <a:p>
            <a:r>
              <a:rPr lang="it-IT" smtClean="0"/>
              <a:t>Mirella Collini - Servizi Amministrativi per la Didattica e la Ricerca - Polo Collina</a:t>
            </a:r>
            <a:endParaRPr lang="it-IT"/>
          </a:p>
        </p:txBody>
      </p:sp>
      <p:sp>
        <p:nvSpPr>
          <p:cNvPr id="4" name="Segnaposto piè di pagina 3"/>
          <p:cNvSpPr>
            <a:spLocks noGrp="1"/>
          </p:cNvSpPr>
          <p:nvPr>
            <p:ph type="ftr" sz="quarter" idx="11"/>
          </p:nvPr>
        </p:nvSpPr>
        <p:spPr/>
        <p:txBody>
          <a:bodyPr/>
          <a:lstStyle/>
          <a:p>
            <a:r>
              <a:rPr lang="it-IT" smtClean="0"/>
              <a:t>Sotto-gruppo Progetti UE ed internazionali - Gruppo Codau Ricerca  Roma, 24 maggio 2017</a:t>
            </a:r>
            <a:endParaRPr lang="it-IT"/>
          </a:p>
        </p:txBody>
      </p:sp>
      <p:sp>
        <p:nvSpPr>
          <p:cNvPr id="5" name="Segnaposto numero diapositiva 4"/>
          <p:cNvSpPr>
            <a:spLocks noGrp="1"/>
          </p:cNvSpPr>
          <p:nvPr>
            <p:ph type="sldNum" sz="quarter" idx="12"/>
          </p:nvPr>
        </p:nvSpPr>
        <p:spPr/>
        <p:txBody>
          <a:bodyPr/>
          <a:lstStyle/>
          <a:p>
            <a:fld id="{3A8D51FD-037B-428C-9EBE-4E3D6C6DC43D}" type="slidenum">
              <a:rPr lang="it-IT" smtClean="0"/>
              <a:t>12</a:t>
            </a:fld>
            <a:endParaRPr lang="it-IT"/>
          </a:p>
        </p:txBody>
      </p:sp>
      <p:sp>
        <p:nvSpPr>
          <p:cNvPr id="7" name="CasellaDiTesto 6"/>
          <p:cNvSpPr txBox="1"/>
          <p:nvPr/>
        </p:nvSpPr>
        <p:spPr>
          <a:xfrm>
            <a:off x="251520" y="116632"/>
            <a:ext cx="6264696" cy="984885"/>
          </a:xfrm>
          <a:prstGeom prst="rect">
            <a:avLst/>
          </a:prstGeom>
          <a:noFill/>
        </p:spPr>
        <p:txBody>
          <a:bodyPr wrap="square" rtlCol="0">
            <a:spAutoFit/>
          </a:bodyPr>
          <a:lstStyle/>
          <a:p>
            <a:r>
              <a:rPr lang="en-GB" sz="2000" b="1" dirty="0">
                <a:solidFill>
                  <a:schemeClr val="bg1"/>
                </a:solidFill>
              </a:rPr>
              <a:t>Required supporting documents before and during the audit</a:t>
            </a:r>
            <a:endParaRPr lang="it-IT" sz="2000" b="1" dirty="0">
              <a:solidFill>
                <a:schemeClr val="bg1"/>
              </a:solidFill>
            </a:endParaRPr>
          </a:p>
          <a:p>
            <a:endParaRPr lang="it-IT" dirty="0">
              <a:solidFill>
                <a:schemeClr val="bg1"/>
              </a:solidFill>
            </a:endParaRPr>
          </a:p>
        </p:txBody>
      </p:sp>
      <p:pic>
        <p:nvPicPr>
          <p:cNvPr id="614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43609" y="974280"/>
            <a:ext cx="7056783" cy="51216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0871389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data 2"/>
          <p:cNvSpPr>
            <a:spLocks noGrp="1"/>
          </p:cNvSpPr>
          <p:nvPr>
            <p:ph type="dt" sz="half" idx="10"/>
          </p:nvPr>
        </p:nvSpPr>
        <p:spPr/>
        <p:txBody>
          <a:bodyPr/>
          <a:lstStyle/>
          <a:p>
            <a:r>
              <a:rPr lang="it-IT" smtClean="0"/>
              <a:t>Mirella Collini - Servizi Amministrativi per la Didattica e la Ricerca - Polo Collina</a:t>
            </a:r>
            <a:endParaRPr lang="it-IT"/>
          </a:p>
        </p:txBody>
      </p:sp>
      <p:sp>
        <p:nvSpPr>
          <p:cNvPr id="4" name="Segnaposto piè di pagina 3"/>
          <p:cNvSpPr>
            <a:spLocks noGrp="1"/>
          </p:cNvSpPr>
          <p:nvPr>
            <p:ph type="ftr" sz="quarter" idx="11"/>
          </p:nvPr>
        </p:nvSpPr>
        <p:spPr/>
        <p:txBody>
          <a:bodyPr/>
          <a:lstStyle/>
          <a:p>
            <a:r>
              <a:rPr lang="it-IT" smtClean="0"/>
              <a:t>Sotto-gruppo Progetti UE ed internazionali - Gruppo Codau Ricerca  Roma, 24 maggio 2017</a:t>
            </a:r>
            <a:endParaRPr lang="it-IT"/>
          </a:p>
        </p:txBody>
      </p:sp>
      <p:sp>
        <p:nvSpPr>
          <p:cNvPr id="5" name="Segnaposto numero diapositiva 4"/>
          <p:cNvSpPr>
            <a:spLocks noGrp="1"/>
          </p:cNvSpPr>
          <p:nvPr>
            <p:ph type="sldNum" sz="quarter" idx="12"/>
          </p:nvPr>
        </p:nvSpPr>
        <p:spPr/>
        <p:txBody>
          <a:bodyPr/>
          <a:lstStyle/>
          <a:p>
            <a:fld id="{3A8D51FD-037B-428C-9EBE-4E3D6C6DC43D}" type="slidenum">
              <a:rPr lang="it-IT" smtClean="0"/>
              <a:t>13</a:t>
            </a:fld>
            <a:endParaRPr lang="it-IT"/>
          </a:p>
        </p:txBody>
      </p:sp>
      <p:sp>
        <p:nvSpPr>
          <p:cNvPr id="7" name="CasellaDiTesto 6"/>
          <p:cNvSpPr txBox="1"/>
          <p:nvPr/>
        </p:nvSpPr>
        <p:spPr>
          <a:xfrm>
            <a:off x="251520" y="116632"/>
            <a:ext cx="6264696" cy="984885"/>
          </a:xfrm>
          <a:prstGeom prst="rect">
            <a:avLst/>
          </a:prstGeom>
          <a:noFill/>
        </p:spPr>
        <p:txBody>
          <a:bodyPr wrap="square" rtlCol="0">
            <a:spAutoFit/>
          </a:bodyPr>
          <a:lstStyle/>
          <a:p>
            <a:r>
              <a:rPr lang="en-GB" sz="2000" b="1" dirty="0">
                <a:solidFill>
                  <a:schemeClr val="bg1"/>
                </a:solidFill>
              </a:rPr>
              <a:t>Required supporting documents before and during the audit</a:t>
            </a:r>
            <a:endParaRPr lang="it-IT" sz="2000" b="1" dirty="0">
              <a:solidFill>
                <a:schemeClr val="bg1"/>
              </a:solidFill>
            </a:endParaRPr>
          </a:p>
          <a:p>
            <a:endParaRPr lang="it-IT" dirty="0">
              <a:solidFill>
                <a:schemeClr val="bg1"/>
              </a:solidFill>
            </a:endParaRPr>
          </a:p>
        </p:txBody>
      </p:sp>
      <p:pic>
        <p:nvPicPr>
          <p:cNvPr id="717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43609" y="1063667"/>
            <a:ext cx="7200799" cy="48304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0871389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data 2"/>
          <p:cNvSpPr>
            <a:spLocks noGrp="1"/>
          </p:cNvSpPr>
          <p:nvPr>
            <p:ph type="dt" sz="half" idx="10"/>
          </p:nvPr>
        </p:nvSpPr>
        <p:spPr/>
        <p:txBody>
          <a:bodyPr/>
          <a:lstStyle/>
          <a:p>
            <a:r>
              <a:rPr lang="it-IT" smtClean="0"/>
              <a:t>Mirella Collini - Servizi Amministrativi per la Didattica e la Ricerca - Polo Collina</a:t>
            </a:r>
            <a:endParaRPr lang="it-IT"/>
          </a:p>
        </p:txBody>
      </p:sp>
      <p:sp>
        <p:nvSpPr>
          <p:cNvPr id="4" name="Segnaposto piè di pagina 3"/>
          <p:cNvSpPr>
            <a:spLocks noGrp="1"/>
          </p:cNvSpPr>
          <p:nvPr>
            <p:ph type="ftr" sz="quarter" idx="11"/>
          </p:nvPr>
        </p:nvSpPr>
        <p:spPr/>
        <p:txBody>
          <a:bodyPr/>
          <a:lstStyle/>
          <a:p>
            <a:r>
              <a:rPr lang="it-IT" smtClean="0"/>
              <a:t>Sotto-gruppo Progetti UE ed internazionali - Gruppo Codau Ricerca  Roma, 24 maggio 2017</a:t>
            </a:r>
            <a:endParaRPr lang="it-IT"/>
          </a:p>
        </p:txBody>
      </p:sp>
      <p:sp>
        <p:nvSpPr>
          <p:cNvPr id="5" name="Segnaposto numero diapositiva 4"/>
          <p:cNvSpPr>
            <a:spLocks noGrp="1"/>
          </p:cNvSpPr>
          <p:nvPr>
            <p:ph type="sldNum" sz="quarter" idx="12"/>
          </p:nvPr>
        </p:nvSpPr>
        <p:spPr/>
        <p:txBody>
          <a:bodyPr/>
          <a:lstStyle/>
          <a:p>
            <a:fld id="{3A8D51FD-037B-428C-9EBE-4E3D6C6DC43D}" type="slidenum">
              <a:rPr lang="it-IT" smtClean="0"/>
              <a:t>14</a:t>
            </a:fld>
            <a:endParaRPr lang="it-IT"/>
          </a:p>
        </p:txBody>
      </p:sp>
      <p:sp>
        <p:nvSpPr>
          <p:cNvPr id="7" name="CasellaDiTesto 6"/>
          <p:cNvSpPr txBox="1"/>
          <p:nvPr/>
        </p:nvSpPr>
        <p:spPr>
          <a:xfrm>
            <a:off x="251520" y="116632"/>
            <a:ext cx="6264696" cy="984885"/>
          </a:xfrm>
          <a:prstGeom prst="rect">
            <a:avLst/>
          </a:prstGeom>
          <a:noFill/>
        </p:spPr>
        <p:txBody>
          <a:bodyPr wrap="square" rtlCol="0">
            <a:spAutoFit/>
          </a:bodyPr>
          <a:lstStyle/>
          <a:p>
            <a:r>
              <a:rPr lang="en-GB" sz="2000" b="1" dirty="0">
                <a:solidFill>
                  <a:schemeClr val="bg1"/>
                </a:solidFill>
              </a:rPr>
              <a:t>Required supporting documents before and during the audit</a:t>
            </a:r>
            <a:endParaRPr lang="it-IT" sz="2000" b="1" dirty="0">
              <a:solidFill>
                <a:schemeClr val="bg1"/>
              </a:solidFill>
            </a:endParaRPr>
          </a:p>
          <a:p>
            <a:endParaRPr lang="it-IT" dirty="0">
              <a:solidFill>
                <a:schemeClr val="bg1"/>
              </a:solidFill>
            </a:endParaRPr>
          </a:p>
        </p:txBody>
      </p:sp>
      <p:pic>
        <p:nvPicPr>
          <p:cNvPr id="8195"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403648" y="1056817"/>
            <a:ext cx="6480719" cy="52525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0871389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data 2"/>
          <p:cNvSpPr>
            <a:spLocks noGrp="1"/>
          </p:cNvSpPr>
          <p:nvPr>
            <p:ph type="dt" sz="half" idx="10"/>
          </p:nvPr>
        </p:nvSpPr>
        <p:spPr/>
        <p:txBody>
          <a:bodyPr/>
          <a:lstStyle/>
          <a:p>
            <a:r>
              <a:rPr lang="it-IT" smtClean="0"/>
              <a:t>Mirella Collini - Servizi Amministrativi per la Didattica e la Ricerca - Polo Collina</a:t>
            </a:r>
            <a:endParaRPr lang="it-IT"/>
          </a:p>
        </p:txBody>
      </p:sp>
      <p:sp>
        <p:nvSpPr>
          <p:cNvPr id="4" name="Segnaposto piè di pagina 3"/>
          <p:cNvSpPr>
            <a:spLocks noGrp="1"/>
          </p:cNvSpPr>
          <p:nvPr>
            <p:ph type="ftr" sz="quarter" idx="11"/>
          </p:nvPr>
        </p:nvSpPr>
        <p:spPr/>
        <p:txBody>
          <a:bodyPr/>
          <a:lstStyle/>
          <a:p>
            <a:r>
              <a:rPr lang="it-IT" smtClean="0"/>
              <a:t>Sotto-gruppo Progetti UE ed internazionali - Gruppo Codau Ricerca  Roma, 24 maggio 2017</a:t>
            </a:r>
            <a:endParaRPr lang="it-IT"/>
          </a:p>
        </p:txBody>
      </p:sp>
      <p:sp>
        <p:nvSpPr>
          <p:cNvPr id="5" name="Segnaposto numero diapositiva 4"/>
          <p:cNvSpPr>
            <a:spLocks noGrp="1"/>
          </p:cNvSpPr>
          <p:nvPr>
            <p:ph type="sldNum" sz="quarter" idx="12"/>
          </p:nvPr>
        </p:nvSpPr>
        <p:spPr/>
        <p:txBody>
          <a:bodyPr/>
          <a:lstStyle/>
          <a:p>
            <a:fld id="{3A8D51FD-037B-428C-9EBE-4E3D6C6DC43D}" type="slidenum">
              <a:rPr lang="it-IT" smtClean="0"/>
              <a:t>15</a:t>
            </a:fld>
            <a:endParaRPr lang="it-IT"/>
          </a:p>
        </p:txBody>
      </p:sp>
      <p:sp>
        <p:nvSpPr>
          <p:cNvPr id="7" name="CasellaDiTesto 6"/>
          <p:cNvSpPr txBox="1"/>
          <p:nvPr/>
        </p:nvSpPr>
        <p:spPr>
          <a:xfrm>
            <a:off x="251520" y="116632"/>
            <a:ext cx="6264696" cy="984885"/>
          </a:xfrm>
          <a:prstGeom prst="rect">
            <a:avLst/>
          </a:prstGeom>
          <a:noFill/>
        </p:spPr>
        <p:txBody>
          <a:bodyPr wrap="square" rtlCol="0">
            <a:spAutoFit/>
          </a:bodyPr>
          <a:lstStyle/>
          <a:p>
            <a:r>
              <a:rPr lang="en-GB" sz="2000" b="1" dirty="0">
                <a:solidFill>
                  <a:schemeClr val="bg1"/>
                </a:solidFill>
              </a:rPr>
              <a:t>Required supporting documents before and during the audit</a:t>
            </a:r>
            <a:endParaRPr lang="it-IT" sz="2000" b="1" dirty="0">
              <a:solidFill>
                <a:schemeClr val="bg1"/>
              </a:solidFill>
            </a:endParaRPr>
          </a:p>
          <a:p>
            <a:endParaRPr lang="it-IT" dirty="0">
              <a:solidFill>
                <a:schemeClr val="bg1"/>
              </a:solidFill>
            </a:endParaRPr>
          </a:p>
        </p:txBody>
      </p:sp>
      <p:pic>
        <p:nvPicPr>
          <p:cNvPr id="9218"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68049" y="1552308"/>
            <a:ext cx="7576359" cy="41809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1550244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data 2"/>
          <p:cNvSpPr>
            <a:spLocks noGrp="1"/>
          </p:cNvSpPr>
          <p:nvPr>
            <p:ph type="dt" sz="half" idx="10"/>
          </p:nvPr>
        </p:nvSpPr>
        <p:spPr/>
        <p:txBody>
          <a:bodyPr/>
          <a:lstStyle/>
          <a:p>
            <a:r>
              <a:rPr lang="it-IT" smtClean="0"/>
              <a:t>Mirella Collini - Servizi Amministrativi per la Didattica e la Ricerca - Polo Collina</a:t>
            </a:r>
            <a:endParaRPr lang="it-IT"/>
          </a:p>
        </p:txBody>
      </p:sp>
      <p:sp>
        <p:nvSpPr>
          <p:cNvPr id="4" name="Segnaposto piè di pagina 3"/>
          <p:cNvSpPr>
            <a:spLocks noGrp="1"/>
          </p:cNvSpPr>
          <p:nvPr>
            <p:ph type="ftr" sz="quarter" idx="11"/>
          </p:nvPr>
        </p:nvSpPr>
        <p:spPr/>
        <p:txBody>
          <a:bodyPr/>
          <a:lstStyle/>
          <a:p>
            <a:r>
              <a:rPr lang="it-IT" smtClean="0"/>
              <a:t>Sotto-gruppo Progetti UE ed internazionali - Gruppo Codau Ricerca  Roma, 24 maggio 2017</a:t>
            </a:r>
            <a:endParaRPr lang="it-IT"/>
          </a:p>
        </p:txBody>
      </p:sp>
      <p:sp>
        <p:nvSpPr>
          <p:cNvPr id="5" name="Segnaposto numero diapositiva 4"/>
          <p:cNvSpPr>
            <a:spLocks noGrp="1"/>
          </p:cNvSpPr>
          <p:nvPr>
            <p:ph type="sldNum" sz="quarter" idx="12"/>
          </p:nvPr>
        </p:nvSpPr>
        <p:spPr/>
        <p:txBody>
          <a:bodyPr/>
          <a:lstStyle/>
          <a:p>
            <a:fld id="{3A8D51FD-037B-428C-9EBE-4E3D6C6DC43D}" type="slidenum">
              <a:rPr lang="it-IT" smtClean="0"/>
              <a:t>16</a:t>
            </a:fld>
            <a:endParaRPr lang="it-IT"/>
          </a:p>
        </p:txBody>
      </p:sp>
      <p:sp>
        <p:nvSpPr>
          <p:cNvPr id="7" name="CasellaDiTesto 6"/>
          <p:cNvSpPr txBox="1"/>
          <p:nvPr/>
        </p:nvSpPr>
        <p:spPr>
          <a:xfrm>
            <a:off x="251520" y="116632"/>
            <a:ext cx="6264696" cy="984885"/>
          </a:xfrm>
          <a:prstGeom prst="rect">
            <a:avLst/>
          </a:prstGeom>
          <a:noFill/>
        </p:spPr>
        <p:txBody>
          <a:bodyPr wrap="square" rtlCol="0">
            <a:spAutoFit/>
          </a:bodyPr>
          <a:lstStyle/>
          <a:p>
            <a:r>
              <a:rPr lang="en-GB" sz="2000" b="1" dirty="0">
                <a:solidFill>
                  <a:schemeClr val="bg1"/>
                </a:solidFill>
              </a:rPr>
              <a:t>Required supporting documents before and during the audit</a:t>
            </a:r>
            <a:endParaRPr lang="it-IT" sz="2000" b="1" dirty="0">
              <a:solidFill>
                <a:schemeClr val="bg1"/>
              </a:solidFill>
            </a:endParaRPr>
          </a:p>
          <a:p>
            <a:endParaRPr lang="it-IT" dirty="0">
              <a:solidFill>
                <a:schemeClr val="bg1"/>
              </a:solidFill>
            </a:endParaRPr>
          </a:p>
        </p:txBody>
      </p:sp>
      <p:pic>
        <p:nvPicPr>
          <p:cNvPr id="10243"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55576" y="2060848"/>
            <a:ext cx="7744612" cy="27363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1550244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data 2"/>
          <p:cNvSpPr>
            <a:spLocks noGrp="1"/>
          </p:cNvSpPr>
          <p:nvPr>
            <p:ph type="dt" sz="half" idx="10"/>
          </p:nvPr>
        </p:nvSpPr>
        <p:spPr/>
        <p:txBody>
          <a:bodyPr/>
          <a:lstStyle/>
          <a:p>
            <a:r>
              <a:rPr lang="it-IT" smtClean="0"/>
              <a:t>Mirella Collini - Servizi Amministrativi per la Didattica e la Ricerca - Polo Collina</a:t>
            </a:r>
            <a:endParaRPr lang="it-IT"/>
          </a:p>
        </p:txBody>
      </p:sp>
      <p:sp>
        <p:nvSpPr>
          <p:cNvPr id="4" name="Segnaposto piè di pagina 3"/>
          <p:cNvSpPr>
            <a:spLocks noGrp="1"/>
          </p:cNvSpPr>
          <p:nvPr>
            <p:ph type="ftr" sz="quarter" idx="11"/>
          </p:nvPr>
        </p:nvSpPr>
        <p:spPr/>
        <p:txBody>
          <a:bodyPr/>
          <a:lstStyle/>
          <a:p>
            <a:r>
              <a:rPr lang="it-IT" smtClean="0"/>
              <a:t>Sotto-gruppo Progetti UE ed internazionali - Gruppo Codau Ricerca  Roma, 24 maggio 2017</a:t>
            </a:r>
            <a:endParaRPr lang="it-IT"/>
          </a:p>
        </p:txBody>
      </p:sp>
      <p:sp>
        <p:nvSpPr>
          <p:cNvPr id="5" name="Segnaposto numero diapositiva 4"/>
          <p:cNvSpPr>
            <a:spLocks noGrp="1"/>
          </p:cNvSpPr>
          <p:nvPr>
            <p:ph type="sldNum" sz="quarter" idx="12"/>
          </p:nvPr>
        </p:nvSpPr>
        <p:spPr/>
        <p:txBody>
          <a:bodyPr/>
          <a:lstStyle/>
          <a:p>
            <a:fld id="{3A8D51FD-037B-428C-9EBE-4E3D6C6DC43D}" type="slidenum">
              <a:rPr lang="it-IT" smtClean="0"/>
              <a:t>17</a:t>
            </a:fld>
            <a:endParaRPr lang="it-IT"/>
          </a:p>
        </p:txBody>
      </p:sp>
      <p:sp>
        <p:nvSpPr>
          <p:cNvPr id="7" name="CasellaDiTesto 6"/>
          <p:cNvSpPr txBox="1"/>
          <p:nvPr/>
        </p:nvSpPr>
        <p:spPr>
          <a:xfrm>
            <a:off x="251520" y="116632"/>
            <a:ext cx="6264696" cy="984885"/>
          </a:xfrm>
          <a:prstGeom prst="rect">
            <a:avLst/>
          </a:prstGeom>
          <a:noFill/>
        </p:spPr>
        <p:txBody>
          <a:bodyPr wrap="square" rtlCol="0">
            <a:spAutoFit/>
          </a:bodyPr>
          <a:lstStyle/>
          <a:p>
            <a:r>
              <a:rPr lang="en-GB" sz="2000" b="1" dirty="0">
                <a:solidFill>
                  <a:schemeClr val="bg1"/>
                </a:solidFill>
              </a:rPr>
              <a:t>Required supporting documents before and during the audit</a:t>
            </a:r>
            <a:endParaRPr lang="it-IT" sz="2000" b="1" dirty="0">
              <a:solidFill>
                <a:schemeClr val="bg1"/>
              </a:solidFill>
            </a:endParaRPr>
          </a:p>
          <a:p>
            <a:endParaRPr lang="it-IT" dirty="0">
              <a:solidFill>
                <a:schemeClr val="bg1"/>
              </a:solidFill>
            </a:endParaRPr>
          </a:p>
        </p:txBody>
      </p:sp>
      <p:pic>
        <p:nvPicPr>
          <p:cNvPr id="1126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770063" y="908720"/>
            <a:ext cx="5603875" cy="4098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267"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763688" y="4906863"/>
            <a:ext cx="5459413" cy="1114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1550244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data 2"/>
          <p:cNvSpPr>
            <a:spLocks noGrp="1"/>
          </p:cNvSpPr>
          <p:nvPr>
            <p:ph type="dt" sz="half" idx="10"/>
          </p:nvPr>
        </p:nvSpPr>
        <p:spPr/>
        <p:txBody>
          <a:bodyPr/>
          <a:lstStyle/>
          <a:p>
            <a:r>
              <a:rPr lang="it-IT" smtClean="0"/>
              <a:t>Mirella Collini - Servizi Amministrativi per la Didattica e la Ricerca - Polo Collina</a:t>
            </a:r>
            <a:endParaRPr lang="it-IT"/>
          </a:p>
        </p:txBody>
      </p:sp>
      <p:sp>
        <p:nvSpPr>
          <p:cNvPr id="4" name="Segnaposto piè di pagina 3"/>
          <p:cNvSpPr>
            <a:spLocks noGrp="1"/>
          </p:cNvSpPr>
          <p:nvPr>
            <p:ph type="ftr" sz="quarter" idx="11"/>
          </p:nvPr>
        </p:nvSpPr>
        <p:spPr/>
        <p:txBody>
          <a:bodyPr/>
          <a:lstStyle/>
          <a:p>
            <a:r>
              <a:rPr lang="it-IT" smtClean="0"/>
              <a:t>Sotto-gruppo Progetti UE ed internazionali - Gruppo Codau Ricerca  Roma, 24 maggio 2017</a:t>
            </a:r>
            <a:endParaRPr lang="it-IT"/>
          </a:p>
        </p:txBody>
      </p:sp>
      <p:sp>
        <p:nvSpPr>
          <p:cNvPr id="5" name="Segnaposto numero diapositiva 4"/>
          <p:cNvSpPr>
            <a:spLocks noGrp="1"/>
          </p:cNvSpPr>
          <p:nvPr>
            <p:ph type="sldNum" sz="quarter" idx="12"/>
          </p:nvPr>
        </p:nvSpPr>
        <p:spPr/>
        <p:txBody>
          <a:bodyPr/>
          <a:lstStyle/>
          <a:p>
            <a:fld id="{3A8D51FD-037B-428C-9EBE-4E3D6C6DC43D}" type="slidenum">
              <a:rPr lang="it-IT" smtClean="0"/>
              <a:t>18</a:t>
            </a:fld>
            <a:endParaRPr lang="it-IT"/>
          </a:p>
        </p:txBody>
      </p:sp>
      <p:sp>
        <p:nvSpPr>
          <p:cNvPr id="7" name="CasellaDiTesto 6"/>
          <p:cNvSpPr txBox="1"/>
          <p:nvPr/>
        </p:nvSpPr>
        <p:spPr>
          <a:xfrm>
            <a:off x="251520" y="116632"/>
            <a:ext cx="6264696" cy="800219"/>
          </a:xfrm>
          <a:prstGeom prst="rect">
            <a:avLst/>
          </a:prstGeom>
          <a:noFill/>
        </p:spPr>
        <p:txBody>
          <a:bodyPr wrap="square" rtlCol="0">
            <a:spAutoFit/>
          </a:bodyPr>
          <a:lstStyle/>
          <a:p>
            <a:r>
              <a:rPr lang="it-IT" sz="2800" b="1" dirty="0" smtClean="0">
                <a:solidFill>
                  <a:schemeClr val="bg1"/>
                </a:solidFill>
              </a:rPr>
              <a:t>ON SITE – COSA E’ SUCCESSO?</a:t>
            </a:r>
            <a:endParaRPr lang="it-IT" sz="2800" b="1" dirty="0">
              <a:solidFill>
                <a:schemeClr val="bg1"/>
              </a:solidFill>
            </a:endParaRPr>
          </a:p>
          <a:p>
            <a:endParaRPr lang="it-IT" dirty="0">
              <a:solidFill>
                <a:schemeClr val="bg1"/>
              </a:solidFill>
            </a:endParaRPr>
          </a:p>
        </p:txBody>
      </p:sp>
      <p:sp>
        <p:nvSpPr>
          <p:cNvPr id="8" name="CasellaDiTesto 7"/>
          <p:cNvSpPr txBox="1"/>
          <p:nvPr/>
        </p:nvSpPr>
        <p:spPr>
          <a:xfrm>
            <a:off x="827584" y="1196752"/>
            <a:ext cx="7776864" cy="5570756"/>
          </a:xfrm>
          <a:prstGeom prst="rect">
            <a:avLst/>
          </a:prstGeom>
          <a:noFill/>
        </p:spPr>
        <p:txBody>
          <a:bodyPr wrap="square" rtlCol="0">
            <a:spAutoFit/>
          </a:bodyPr>
          <a:lstStyle/>
          <a:p>
            <a:pPr marL="285750" indent="-285750">
              <a:buFontTx/>
              <a:buChar char="-"/>
            </a:pPr>
            <a:r>
              <a:rPr lang="it-IT" sz="3000" dirty="0" smtClean="0"/>
              <a:t>Richiesta di pianificare incontri con PI e/o collaboratori per interviste</a:t>
            </a:r>
          </a:p>
          <a:p>
            <a:pPr marL="542925" algn="just"/>
            <a:r>
              <a:rPr lang="it-IT" sz="2000" dirty="0" smtClean="0"/>
              <a:t>​«…Colgo anche l’occasione per sottolineare che, nelle date che indicherete, sarà importante assicurare la disponibilità del personale amministrativo e scientifico che è in grado di fornire le informazioni necessarie alle attività di audit nonché tutta la documentazione elencata. Inoltre, raccomando che il personale che successivamente vi indicheremo sia disponibile durante il nostro controllo per eventuali interviste…».</a:t>
            </a:r>
          </a:p>
          <a:p>
            <a:pPr marL="285750" indent="-285750" algn="just">
              <a:buFontTx/>
              <a:buChar char="-"/>
            </a:pPr>
            <a:r>
              <a:rPr lang="it-IT" sz="3000" dirty="0" smtClean="0"/>
              <a:t>Visite dei laboratori              apprezzata la descrizione degli strumenti acquistati su progetto da parte dei </a:t>
            </a:r>
            <a:r>
              <a:rPr lang="it-IT" sz="3000" dirty="0" err="1" smtClean="0"/>
              <a:t>PhD</a:t>
            </a:r>
            <a:r>
              <a:rPr lang="it-IT" sz="3000" dirty="0" smtClean="0"/>
              <a:t> e collaboratori su progetto (oltre a PI)</a:t>
            </a:r>
          </a:p>
          <a:p>
            <a:pPr marL="285750" indent="-285750">
              <a:buFontTx/>
              <a:buChar char="-"/>
            </a:pPr>
            <a:r>
              <a:rPr lang="it-IT" dirty="0" smtClean="0"/>
              <a:t> </a:t>
            </a:r>
          </a:p>
          <a:p>
            <a:pPr marL="742950" lvl="1" indent="-285750">
              <a:buFontTx/>
              <a:buChar char="-"/>
            </a:pPr>
            <a:endParaRPr lang="it-IT" dirty="0"/>
          </a:p>
        </p:txBody>
      </p:sp>
      <p:sp>
        <p:nvSpPr>
          <p:cNvPr id="2" name="Freccia a destra 1"/>
          <p:cNvSpPr/>
          <p:nvPr/>
        </p:nvSpPr>
        <p:spPr>
          <a:xfrm>
            <a:off x="4788024" y="4437112"/>
            <a:ext cx="1152128" cy="288032"/>
          </a:xfrm>
          <a:prstGeom prst="rightArrow">
            <a:avLst/>
          </a:prstGeom>
          <a:solidFill>
            <a:srgbClr val="0086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solidFill>
                <a:srgbClr val="008600"/>
              </a:solidFill>
            </a:endParaRPr>
          </a:p>
        </p:txBody>
      </p:sp>
    </p:spTree>
    <p:extLst>
      <p:ext uri="{BB962C8B-B14F-4D97-AF65-F5344CB8AC3E}">
        <p14:creationId xmlns:p14="http://schemas.microsoft.com/office/powerpoint/2010/main" val="211550244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data 2"/>
          <p:cNvSpPr>
            <a:spLocks noGrp="1"/>
          </p:cNvSpPr>
          <p:nvPr>
            <p:ph type="dt" sz="half" idx="10"/>
          </p:nvPr>
        </p:nvSpPr>
        <p:spPr/>
        <p:txBody>
          <a:bodyPr/>
          <a:lstStyle/>
          <a:p>
            <a:r>
              <a:rPr lang="it-IT" smtClean="0"/>
              <a:t>Mirella Collini - Servizi Amministrativi per la Didattica e la Ricerca - Polo Collina</a:t>
            </a:r>
            <a:endParaRPr lang="it-IT"/>
          </a:p>
        </p:txBody>
      </p:sp>
      <p:sp>
        <p:nvSpPr>
          <p:cNvPr id="4" name="Segnaposto piè di pagina 3"/>
          <p:cNvSpPr>
            <a:spLocks noGrp="1"/>
          </p:cNvSpPr>
          <p:nvPr>
            <p:ph type="ftr" sz="quarter" idx="11"/>
          </p:nvPr>
        </p:nvSpPr>
        <p:spPr/>
        <p:txBody>
          <a:bodyPr/>
          <a:lstStyle/>
          <a:p>
            <a:r>
              <a:rPr lang="it-IT" smtClean="0"/>
              <a:t>Sotto-gruppo Progetti UE ed internazionali - Gruppo Codau Ricerca  Roma, 24 maggio 2017</a:t>
            </a:r>
            <a:endParaRPr lang="it-IT"/>
          </a:p>
        </p:txBody>
      </p:sp>
      <p:sp>
        <p:nvSpPr>
          <p:cNvPr id="5" name="Segnaposto numero diapositiva 4"/>
          <p:cNvSpPr>
            <a:spLocks noGrp="1"/>
          </p:cNvSpPr>
          <p:nvPr>
            <p:ph type="sldNum" sz="quarter" idx="12"/>
          </p:nvPr>
        </p:nvSpPr>
        <p:spPr/>
        <p:txBody>
          <a:bodyPr/>
          <a:lstStyle/>
          <a:p>
            <a:fld id="{3A8D51FD-037B-428C-9EBE-4E3D6C6DC43D}" type="slidenum">
              <a:rPr lang="it-IT" smtClean="0"/>
              <a:t>19</a:t>
            </a:fld>
            <a:endParaRPr lang="it-IT"/>
          </a:p>
        </p:txBody>
      </p:sp>
      <p:sp>
        <p:nvSpPr>
          <p:cNvPr id="7" name="CasellaDiTesto 6"/>
          <p:cNvSpPr txBox="1"/>
          <p:nvPr/>
        </p:nvSpPr>
        <p:spPr>
          <a:xfrm>
            <a:off x="251520" y="-27384"/>
            <a:ext cx="6264696" cy="1046440"/>
          </a:xfrm>
          <a:prstGeom prst="rect">
            <a:avLst/>
          </a:prstGeom>
          <a:noFill/>
        </p:spPr>
        <p:txBody>
          <a:bodyPr wrap="square" rtlCol="0">
            <a:spAutoFit/>
          </a:bodyPr>
          <a:lstStyle/>
          <a:p>
            <a:r>
              <a:rPr lang="en-GB" sz="2200" b="1" dirty="0">
                <a:solidFill>
                  <a:schemeClr val="bg1"/>
                </a:solidFill>
              </a:rPr>
              <a:t>Required supporting documents before and during the audit</a:t>
            </a:r>
            <a:endParaRPr lang="it-IT" sz="2200" b="1" dirty="0">
              <a:solidFill>
                <a:schemeClr val="bg1"/>
              </a:solidFill>
            </a:endParaRPr>
          </a:p>
          <a:p>
            <a:endParaRPr lang="it-IT" dirty="0">
              <a:solidFill>
                <a:schemeClr val="bg1"/>
              </a:solidFill>
            </a:endParaRPr>
          </a:p>
        </p:txBody>
      </p:sp>
      <p:sp>
        <p:nvSpPr>
          <p:cNvPr id="2" name="Rettangolo 1"/>
          <p:cNvSpPr/>
          <p:nvPr/>
        </p:nvSpPr>
        <p:spPr>
          <a:xfrm>
            <a:off x="899592" y="980728"/>
            <a:ext cx="7128792" cy="1246495"/>
          </a:xfrm>
          <a:prstGeom prst="rect">
            <a:avLst/>
          </a:prstGeom>
        </p:spPr>
        <p:txBody>
          <a:bodyPr wrap="square">
            <a:spAutoFit/>
          </a:bodyPr>
          <a:lstStyle/>
          <a:p>
            <a:pPr marL="285750" indent="-285750" algn="just">
              <a:buFontTx/>
              <a:buChar char="-"/>
            </a:pPr>
            <a:r>
              <a:rPr lang="it-IT" sz="2500" dirty="0"/>
              <a:t>Inizio analisi costi rendicontati selezionati a campione (campione fornito alcuni giorni prima della visita) </a:t>
            </a:r>
          </a:p>
        </p:txBody>
      </p:sp>
      <p:sp>
        <p:nvSpPr>
          <p:cNvPr id="9" name="Esplosione 1 8"/>
          <p:cNvSpPr/>
          <p:nvPr/>
        </p:nvSpPr>
        <p:spPr>
          <a:xfrm>
            <a:off x="2123728" y="1988841"/>
            <a:ext cx="4680520" cy="1658430"/>
          </a:xfrm>
          <a:prstGeom prst="irregularSeal1">
            <a:avLst/>
          </a:prstGeom>
          <a:solidFill>
            <a:srgbClr val="0086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0" name="CasellaDiTesto 9"/>
          <p:cNvSpPr txBox="1"/>
          <p:nvPr/>
        </p:nvSpPr>
        <p:spPr>
          <a:xfrm>
            <a:off x="2051720" y="2525415"/>
            <a:ext cx="4176464" cy="615553"/>
          </a:xfrm>
          <a:prstGeom prst="rect">
            <a:avLst/>
          </a:prstGeom>
          <a:noFill/>
        </p:spPr>
        <p:txBody>
          <a:bodyPr wrap="square" rtlCol="0">
            <a:spAutoFit/>
          </a:bodyPr>
          <a:lstStyle/>
          <a:p>
            <a:pPr lvl="1" algn="ctr"/>
            <a:r>
              <a:rPr lang="it-IT" sz="1700" b="1" dirty="0">
                <a:solidFill>
                  <a:schemeClr val="bg1"/>
                </a:solidFill>
              </a:rPr>
              <a:t>Attenzione all’organizzazione della documentazione</a:t>
            </a:r>
          </a:p>
        </p:txBody>
      </p:sp>
      <p:sp>
        <p:nvSpPr>
          <p:cNvPr id="11" name="CasellaDiTesto 10"/>
          <p:cNvSpPr txBox="1"/>
          <p:nvPr/>
        </p:nvSpPr>
        <p:spPr>
          <a:xfrm>
            <a:off x="1115616" y="3647271"/>
            <a:ext cx="6912768" cy="3139321"/>
          </a:xfrm>
          <a:prstGeom prst="rect">
            <a:avLst/>
          </a:prstGeom>
          <a:noFill/>
        </p:spPr>
        <p:txBody>
          <a:bodyPr wrap="square" rtlCol="0">
            <a:spAutoFit/>
          </a:bodyPr>
          <a:lstStyle/>
          <a:p>
            <a:pPr algn="ctr">
              <a:defRPr/>
            </a:pPr>
            <a:r>
              <a:rPr lang="it-IT" altLang="it-IT" b="1" dirty="0" smtClean="0"/>
              <a:t>Che tipo di documentazione deve essere predisposta?</a:t>
            </a:r>
          </a:p>
          <a:p>
            <a:pPr algn="ctr">
              <a:defRPr/>
            </a:pPr>
            <a:endParaRPr lang="it-IT" altLang="it-IT" dirty="0"/>
          </a:p>
          <a:p>
            <a:pPr algn="ctr">
              <a:defRPr/>
            </a:pPr>
            <a:r>
              <a:rPr lang="it-IT" altLang="it-IT" dirty="0" smtClean="0"/>
              <a:t>Tutti i documenti richiesti dalla procedura descritta </a:t>
            </a:r>
            <a:r>
              <a:rPr lang="it-IT" altLang="it-IT" b="1" dirty="0" smtClean="0"/>
              <a:t>dall’</a:t>
            </a:r>
            <a:r>
              <a:rPr lang="it-IT" altLang="it-IT" b="1" dirty="0" err="1" smtClean="0"/>
              <a:t>Annex</a:t>
            </a:r>
            <a:r>
              <a:rPr lang="it-IT" altLang="it-IT" b="1" dirty="0" smtClean="0"/>
              <a:t> 5</a:t>
            </a:r>
          </a:p>
          <a:p>
            <a:pPr algn="ctr">
              <a:defRPr/>
            </a:pPr>
            <a:r>
              <a:rPr lang="it-IT" altLang="it-IT" dirty="0" smtClean="0"/>
              <a:t>Tutti i </a:t>
            </a:r>
            <a:r>
              <a:rPr lang="it-IT" altLang="it-IT" b="1" dirty="0" smtClean="0"/>
              <a:t>documenti inerenti </a:t>
            </a:r>
            <a:r>
              <a:rPr lang="it-IT" altLang="it-IT" dirty="0" smtClean="0"/>
              <a:t>allo specifico progetto</a:t>
            </a:r>
          </a:p>
          <a:p>
            <a:pPr algn="ctr">
              <a:defRPr/>
            </a:pPr>
            <a:r>
              <a:rPr lang="it-IT" altLang="it-IT" dirty="0" smtClean="0"/>
              <a:t>Tutti i </a:t>
            </a:r>
            <a:r>
              <a:rPr lang="it-IT" altLang="it-IT" b="1" dirty="0" smtClean="0"/>
              <a:t>regolamenti interni </a:t>
            </a:r>
            <a:r>
              <a:rPr lang="it-IT" altLang="it-IT" dirty="0" smtClean="0"/>
              <a:t>che possano aiutare l’auditor (missioni, acquisti, </a:t>
            </a:r>
            <a:r>
              <a:rPr lang="it-IT" altLang="it-IT" dirty="0" err="1" smtClean="0"/>
              <a:t>timesheet</a:t>
            </a:r>
            <a:r>
              <a:rPr lang="it-IT" altLang="it-IT" dirty="0" smtClean="0"/>
              <a:t>, regolamento contabile, …) </a:t>
            </a:r>
          </a:p>
          <a:p>
            <a:pPr algn="ctr">
              <a:defRPr/>
            </a:pPr>
            <a:r>
              <a:rPr lang="it-IT" altLang="it-IT" dirty="0" smtClean="0"/>
              <a:t>Tutta l’ulteriore documentazione specifica richiesta dall’auditor nella email iniziale (</a:t>
            </a:r>
            <a:r>
              <a:rPr lang="en-GB" b="1" dirty="0" smtClean="0"/>
              <a:t>Required </a:t>
            </a:r>
            <a:r>
              <a:rPr lang="en-GB" b="1" dirty="0"/>
              <a:t>supporting documents before and during the </a:t>
            </a:r>
            <a:r>
              <a:rPr lang="en-GB" b="1" dirty="0" smtClean="0"/>
              <a:t>audit</a:t>
            </a:r>
            <a:r>
              <a:rPr lang="en-GB" dirty="0" smtClean="0"/>
              <a:t>)</a:t>
            </a:r>
            <a:endParaRPr lang="it-IT" altLang="it-IT" dirty="0" smtClean="0"/>
          </a:p>
          <a:p>
            <a:pPr algn="ctr">
              <a:defRPr/>
            </a:pPr>
            <a:endParaRPr lang="it-IT" b="1" dirty="0">
              <a:solidFill>
                <a:schemeClr val="accent6">
                  <a:lumMod val="75000"/>
                </a:schemeClr>
              </a:solidFill>
            </a:endParaRPr>
          </a:p>
          <a:p>
            <a:pPr algn="ctr"/>
            <a:endParaRPr lang="it-IT" b="1" dirty="0"/>
          </a:p>
        </p:txBody>
      </p:sp>
    </p:spTree>
    <p:extLst>
      <p:ext uri="{BB962C8B-B14F-4D97-AF65-F5344CB8AC3E}">
        <p14:creationId xmlns:p14="http://schemas.microsoft.com/office/powerpoint/2010/main" val="321509648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olo 11"/>
          <p:cNvSpPr>
            <a:spLocks noGrp="1"/>
          </p:cNvSpPr>
          <p:nvPr>
            <p:ph type="ctrTitle" idx="4294967295"/>
          </p:nvPr>
        </p:nvSpPr>
        <p:spPr>
          <a:xfrm>
            <a:off x="683568" y="764704"/>
            <a:ext cx="7772400" cy="5400600"/>
          </a:xfrm>
        </p:spPr>
        <p:txBody>
          <a:bodyPr anchor="t"/>
          <a:lstStyle/>
          <a:p>
            <a:r>
              <a:rPr lang="it-IT" dirty="0" smtClean="0"/>
              <a:t/>
            </a:r>
            <a:br>
              <a:rPr lang="it-IT" dirty="0" smtClean="0"/>
            </a:br>
            <a:r>
              <a:rPr lang="it-IT" dirty="0"/>
              <a:t/>
            </a:r>
            <a:br>
              <a:rPr lang="it-IT" dirty="0"/>
            </a:br>
            <a:r>
              <a:rPr lang="it-IT" dirty="0" smtClean="0"/>
              <a:t/>
            </a:r>
            <a:br>
              <a:rPr lang="it-IT" dirty="0" smtClean="0"/>
            </a:br>
            <a:endParaRPr lang="it-IT" dirty="0"/>
          </a:p>
        </p:txBody>
      </p:sp>
      <p:sp>
        <p:nvSpPr>
          <p:cNvPr id="7" name="Segnaposto data 6"/>
          <p:cNvSpPr>
            <a:spLocks noGrp="1"/>
          </p:cNvSpPr>
          <p:nvPr>
            <p:ph type="dt" sz="half" idx="10"/>
          </p:nvPr>
        </p:nvSpPr>
        <p:spPr/>
        <p:txBody>
          <a:bodyPr/>
          <a:lstStyle/>
          <a:p>
            <a:r>
              <a:rPr lang="it-IT" smtClean="0"/>
              <a:t>Mirella Collini - Servizi Amministrativi per la Didattica e la Ricerca - Polo Collina</a:t>
            </a:r>
            <a:endParaRPr lang="it-IT"/>
          </a:p>
        </p:txBody>
      </p:sp>
      <p:sp>
        <p:nvSpPr>
          <p:cNvPr id="8" name="Segnaposto piè di pagina 7"/>
          <p:cNvSpPr>
            <a:spLocks noGrp="1"/>
          </p:cNvSpPr>
          <p:nvPr>
            <p:ph type="ftr" sz="quarter" idx="11"/>
          </p:nvPr>
        </p:nvSpPr>
        <p:spPr/>
        <p:txBody>
          <a:bodyPr/>
          <a:lstStyle/>
          <a:p>
            <a:r>
              <a:rPr lang="it-IT" smtClean="0"/>
              <a:t>Sotto-gruppo Progetti UE ed internazionali - Gruppo Codau Ricerca </a:t>
            </a:r>
          </a:p>
          <a:p>
            <a:r>
              <a:rPr lang="it-IT" smtClean="0"/>
              <a:t>Roma, 24 maggio 2017</a:t>
            </a:r>
            <a:endParaRPr lang="it-IT" dirty="0"/>
          </a:p>
        </p:txBody>
      </p:sp>
      <p:sp>
        <p:nvSpPr>
          <p:cNvPr id="9" name="Segnaposto numero diapositiva 8"/>
          <p:cNvSpPr>
            <a:spLocks noGrp="1"/>
          </p:cNvSpPr>
          <p:nvPr>
            <p:ph type="sldNum" sz="quarter" idx="12"/>
          </p:nvPr>
        </p:nvSpPr>
        <p:spPr/>
        <p:txBody>
          <a:bodyPr/>
          <a:lstStyle/>
          <a:p>
            <a:fld id="{3A8D51FD-037B-428C-9EBE-4E3D6C6DC43D}" type="slidenum">
              <a:rPr lang="it-IT" smtClean="0"/>
              <a:t>2</a:t>
            </a:fld>
            <a:endParaRPr lang="it-IT"/>
          </a:p>
        </p:txBody>
      </p:sp>
      <p:sp>
        <p:nvSpPr>
          <p:cNvPr id="3" name="Rettangolo 2"/>
          <p:cNvSpPr/>
          <p:nvPr/>
        </p:nvSpPr>
        <p:spPr>
          <a:xfrm>
            <a:off x="539552" y="1052736"/>
            <a:ext cx="7992888" cy="1631216"/>
          </a:xfrm>
          <a:prstGeom prst="rect">
            <a:avLst/>
          </a:prstGeom>
        </p:spPr>
        <p:txBody>
          <a:bodyPr wrap="square">
            <a:spAutoFit/>
          </a:bodyPr>
          <a:lstStyle/>
          <a:p>
            <a:pPr algn="ctr"/>
            <a:r>
              <a:rPr lang="it-IT" sz="2000" b="1" dirty="0" smtClean="0"/>
              <a:t>5 DIPARTIMENTI </a:t>
            </a:r>
            <a:r>
              <a:rPr lang="it-IT" sz="2000" dirty="0" smtClean="0"/>
              <a:t>(INGEGNERIA E SCIENZA DELL’INFORMAZIONE, INGEGNERIA INDUSTRIALE, INGEGNERIA CIVILE MATERIALI ED AMBIENTALE, MATEMATICA, FISICA)</a:t>
            </a:r>
          </a:p>
          <a:p>
            <a:pPr algn="ctr"/>
            <a:r>
              <a:rPr lang="it-IT" sz="2000" b="1" dirty="0" smtClean="0"/>
              <a:t>2 CENTRI </a:t>
            </a:r>
            <a:r>
              <a:rPr lang="it-IT" sz="2000" dirty="0" smtClean="0"/>
              <a:t>(CENTRO DI BIOLOGIA INTEGRATA e CENTRO AGRICOLTURA ALIMENTI AMBIENTE) </a:t>
            </a:r>
            <a:endParaRPr lang="it-IT" sz="2000" dirty="0"/>
          </a:p>
        </p:txBody>
      </p:sp>
      <p:sp>
        <p:nvSpPr>
          <p:cNvPr id="4" name="Rettangolo 3"/>
          <p:cNvSpPr/>
          <p:nvPr/>
        </p:nvSpPr>
        <p:spPr>
          <a:xfrm>
            <a:off x="1043608" y="3297178"/>
            <a:ext cx="6984776" cy="707886"/>
          </a:xfrm>
          <a:prstGeom prst="rect">
            <a:avLst/>
          </a:prstGeom>
        </p:spPr>
        <p:txBody>
          <a:bodyPr wrap="square">
            <a:spAutoFit/>
          </a:bodyPr>
          <a:lstStyle/>
          <a:p>
            <a:pPr algn="ctr"/>
            <a:r>
              <a:rPr lang="it-IT" sz="2000" dirty="0" smtClean="0"/>
              <a:t>IN GESTIONE CIRCA </a:t>
            </a:r>
            <a:r>
              <a:rPr lang="it-IT" sz="2000" b="1" dirty="0" smtClean="0"/>
              <a:t>200 PROGETTI FINANZIATI </a:t>
            </a:r>
          </a:p>
          <a:p>
            <a:pPr algn="ctr"/>
            <a:r>
              <a:rPr lang="it-IT" sz="2000" dirty="0" smtClean="0"/>
              <a:t>(finanziamenti locali, nazionali, europei ed internazionali)</a:t>
            </a:r>
            <a:endParaRPr lang="it-IT" sz="2000" dirty="0"/>
          </a:p>
        </p:txBody>
      </p:sp>
      <p:sp>
        <p:nvSpPr>
          <p:cNvPr id="10" name="Freccia in giù 9"/>
          <p:cNvSpPr/>
          <p:nvPr/>
        </p:nvSpPr>
        <p:spPr>
          <a:xfrm>
            <a:off x="4211960" y="2708920"/>
            <a:ext cx="504056" cy="576064"/>
          </a:xfrm>
          <a:prstGeom prst="downArrow">
            <a:avLst/>
          </a:prstGeom>
          <a:solidFill>
            <a:srgbClr val="0086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1" name="Rettangolo 10"/>
          <p:cNvSpPr/>
          <p:nvPr/>
        </p:nvSpPr>
        <p:spPr>
          <a:xfrm>
            <a:off x="323528" y="5013176"/>
            <a:ext cx="1431776" cy="400110"/>
          </a:xfrm>
          <a:prstGeom prst="rect">
            <a:avLst/>
          </a:prstGeom>
        </p:spPr>
        <p:txBody>
          <a:bodyPr wrap="square">
            <a:spAutoFit/>
          </a:bodyPr>
          <a:lstStyle/>
          <a:p>
            <a:pPr algn="ctr"/>
            <a:r>
              <a:rPr lang="it-IT" sz="2000" b="1" dirty="0" smtClean="0"/>
              <a:t>Dal 2010 </a:t>
            </a:r>
            <a:endParaRPr lang="it-IT" sz="2000" b="1" dirty="0"/>
          </a:p>
        </p:txBody>
      </p:sp>
      <p:sp>
        <p:nvSpPr>
          <p:cNvPr id="14" name="Rettangolo 13"/>
          <p:cNvSpPr/>
          <p:nvPr/>
        </p:nvSpPr>
        <p:spPr>
          <a:xfrm>
            <a:off x="3360052" y="4469050"/>
            <a:ext cx="4236284" cy="400110"/>
          </a:xfrm>
          <a:prstGeom prst="rect">
            <a:avLst/>
          </a:prstGeom>
        </p:spPr>
        <p:txBody>
          <a:bodyPr wrap="square">
            <a:spAutoFit/>
          </a:bodyPr>
          <a:lstStyle/>
          <a:p>
            <a:r>
              <a:rPr lang="it-IT" sz="2000" dirty="0" smtClean="0"/>
              <a:t>Più di 70 </a:t>
            </a:r>
            <a:r>
              <a:rPr lang="it-IT" sz="2000" dirty="0"/>
              <a:t>audit 1° </a:t>
            </a:r>
            <a:r>
              <a:rPr lang="it-IT" sz="2000" dirty="0" smtClean="0"/>
              <a:t>livello </a:t>
            </a:r>
            <a:endParaRPr lang="it-IT" sz="2000" dirty="0"/>
          </a:p>
        </p:txBody>
      </p:sp>
      <p:sp>
        <p:nvSpPr>
          <p:cNvPr id="15" name="Rettangolo 14"/>
          <p:cNvSpPr/>
          <p:nvPr/>
        </p:nvSpPr>
        <p:spPr>
          <a:xfrm>
            <a:off x="3203848" y="4941168"/>
            <a:ext cx="5544616" cy="400110"/>
          </a:xfrm>
          <a:prstGeom prst="rect">
            <a:avLst/>
          </a:prstGeom>
        </p:spPr>
        <p:txBody>
          <a:bodyPr wrap="square">
            <a:spAutoFit/>
          </a:bodyPr>
          <a:lstStyle/>
          <a:p>
            <a:pPr algn="ctr"/>
            <a:r>
              <a:rPr lang="it-IT" sz="2000" dirty="0" smtClean="0"/>
              <a:t>Più di 50 audit di 2° livello </a:t>
            </a:r>
            <a:r>
              <a:rPr lang="it-IT" sz="2000" dirty="0"/>
              <a:t>(7FP – CP, ERC, </a:t>
            </a:r>
            <a:r>
              <a:rPr lang="it-IT" sz="2000" dirty="0" smtClean="0"/>
              <a:t>MC, EIT) </a:t>
            </a:r>
            <a:endParaRPr lang="it-IT" sz="2000" dirty="0"/>
          </a:p>
        </p:txBody>
      </p:sp>
      <p:sp>
        <p:nvSpPr>
          <p:cNvPr id="16" name="Rettangolo 15"/>
          <p:cNvSpPr/>
          <p:nvPr/>
        </p:nvSpPr>
        <p:spPr>
          <a:xfrm>
            <a:off x="3347864" y="5733256"/>
            <a:ext cx="5184576" cy="400110"/>
          </a:xfrm>
          <a:prstGeom prst="rect">
            <a:avLst/>
          </a:prstGeom>
        </p:spPr>
        <p:txBody>
          <a:bodyPr wrap="square">
            <a:spAutoFit/>
          </a:bodyPr>
          <a:lstStyle/>
          <a:p>
            <a:r>
              <a:rPr lang="it-IT" sz="2000" b="1" dirty="0" smtClean="0"/>
              <a:t>n. 1 audit H2020 (su 3 progetti) - 2017</a:t>
            </a:r>
            <a:endParaRPr lang="it-IT" sz="2000" b="1" dirty="0"/>
          </a:p>
        </p:txBody>
      </p:sp>
      <p:sp>
        <p:nvSpPr>
          <p:cNvPr id="17" name="Rettangolo 16"/>
          <p:cNvSpPr/>
          <p:nvPr/>
        </p:nvSpPr>
        <p:spPr>
          <a:xfrm>
            <a:off x="3347864" y="5373216"/>
            <a:ext cx="5184576" cy="400110"/>
          </a:xfrm>
          <a:prstGeom prst="rect">
            <a:avLst/>
          </a:prstGeom>
        </p:spPr>
        <p:txBody>
          <a:bodyPr wrap="square">
            <a:spAutoFit/>
          </a:bodyPr>
          <a:lstStyle/>
          <a:p>
            <a:r>
              <a:rPr lang="it-IT" sz="2000" dirty="0" smtClean="0"/>
              <a:t>n. 1 audit dalla Corte degli Auditor su EIT Digital </a:t>
            </a:r>
            <a:endParaRPr lang="it-IT" sz="2000" dirty="0"/>
          </a:p>
        </p:txBody>
      </p:sp>
      <p:cxnSp>
        <p:nvCxnSpPr>
          <p:cNvPr id="6" name="Connettore 1 5"/>
          <p:cNvCxnSpPr/>
          <p:nvPr/>
        </p:nvCxnSpPr>
        <p:spPr>
          <a:xfrm>
            <a:off x="1835696" y="4669105"/>
            <a:ext cx="0" cy="1296144"/>
          </a:xfrm>
          <a:prstGeom prst="line">
            <a:avLst/>
          </a:prstGeom>
          <a:ln>
            <a:solidFill>
              <a:srgbClr val="008600"/>
            </a:solidFill>
          </a:ln>
        </p:spPr>
        <p:style>
          <a:lnRef idx="1">
            <a:schemeClr val="accent1"/>
          </a:lnRef>
          <a:fillRef idx="0">
            <a:schemeClr val="accent1"/>
          </a:fillRef>
          <a:effectRef idx="0">
            <a:schemeClr val="accent1"/>
          </a:effectRef>
          <a:fontRef idx="minor">
            <a:schemeClr val="tx1"/>
          </a:fontRef>
        </p:style>
      </p:cxnSp>
      <p:cxnSp>
        <p:nvCxnSpPr>
          <p:cNvPr id="22" name="Connettore 2 21"/>
          <p:cNvCxnSpPr/>
          <p:nvPr/>
        </p:nvCxnSpPr>
        <p:spPr>
          <a:xfrm>
            <a:off x="1835696" y="4669105"/>
            <a:ext cx="1152128" cy="0"/>
          </a:xfrm>
          <a:prstGeom prst="straightConnector1">
            <a:avLst/>
          </a:prstGeom>
          <a:ln>
            <a:solidFill>
              <a:srgbClr val="008600"/>
            </a:solidFill>
            <a:tailEnd type="arrow"/>
          </a:ln>
        </p:spPr>
        <p:style>
          <a:lnRef idx="1">
            <a:schemeClr val="accent1"/>
          </a:lnRef>
          <a:fillRef idx="0">
            <a:schemeClr val="accent1"/>
          </a:fillRef>
          <a:effectRef idx="0">
            <a:schemeClr val="accent1"/>
          </a:effectRef>
          <a:fontRef idx="minor">
            <a:schemeClr val="tx1"/>
          </a:fontRef>
        </p:style>
      </p:cxnSp>
      <p:cxnSp>
        <p:nvCxnSpPr>
          <p:cNvPr id="24" name="Connettore 2 23"/>
          <p:cNvCxnSpPr/>
          <p:nvPr/>
        </p:nvCxnSpPr>
        <p:spPr>
          <a:xfrm>
            <a:off x="1835696" y="5141223"/>
            <a:ext cx="1152128" cy="0"/>
          </a:xfrm>
          <a:prstGeom prst="straightConnector1">
            <a:avLst/>
          </a:prstGeom>
          <a:ln>
            <a:solidFill>
              <a:srgbClr val="008600"/>
            </a:solidFill>
            <a:tailEnd type="arrow"/>
          </a:ln>
        </p:spPr>
        <p:style>
          <a:lnRef idx="1">
            <a:schemeClr val="accent1"/>
          </a:lnRef>
          <a:fillRef idx="0">
            <a:schemeClr val="accent1"/>
          </a:fillRef>
          <a:effectRef idx="0">
            <a:schemeClr val="accent1"/>
          </a:effectRef>
          <a:fontRef idx="minor">
            <a:schemeClr val="tx1"/>
          </a:fontRef>
        </p:style>
      </p:cxnSp>
      <p:cxnSp>
        <p:nvCxnSpPr>
          <p:cNvPr id="26" name="Connettore 2 25"/>
          <p:cNvCxnSpPr/>
          <p:nvPr/>
        </p:nvCxnSpPr>
        <p:spPr>
          <a:xfrm>
            <a:off x="1835696" y="5573271"/>
            <a:ext cx="1152128" cy="0"/>
          </a:xfrm>
          <a:prstGeom prst="straightConnector1">
            <a:avLst/>
          </a:prstGeom>
          <a:ln>
            <a:solidFill>
              <a:srgbClr val="008600"/>
            </a:solidFill>
            <a:tailEnd type="arrow"/>
          </a:ln>
        </p:spPr>
        <p:style>
          <a:lnRef idx="1">
            <a:schemeClr val="accent1"/>
          </a:lnRef>
          <a:fillRef idx="0">
            <a:schemeClr val="accent1"/>
          </a:fillRef>
          <a:effectRef idx="0">
            <a:schemeClr val="accent1"/>
          </a:effectRef>
          <a:fontRef idx="minor">
            <a:schemeClr val="tx1"/>
          </a:fontRef>
        </p:style>
      </p:cxnSp>
      <p:cxnSp>
        <p:nvCxnSpPr>
          <p:cNvPr id="28" name="Connettore 2 27"/>
          <p:cNvCxnSpPr/>
          <p:nvPr/>
        </p:nvCxnSpPr>
        <p:spPr>
          <a:xfrm>
            <a:off x="1835696" y="5965249"/>
            <a:ext cx="1152128" cy="0"/>
          </a:xfrm>
          <a:prstGeom prst="straightConnector1">
            <a:avLst/>
          </a:prstGeom>
          <a:ln>
            <a:solidFill>
              <a:srgbClr val="008600"/>
            </a:solidFill>
            <a:tailEnd type="arrow"/>
          </a:ln>
        </p:spPr>
        <p:style>
          <a:lnRef idx="1">
            <a:schemeClr val="accent1"/>
          </a:lnRef>
          <a:fillRef idx="0">
            <a:schemeClr val="accent1"/>
          </a:fillRef>
          <a:effectRef idx="0">
            <a:schemeClr val="accent1"/>
          </a:effectRef>
          <a:fontRef idx="minor">
            <a:schemeClr val="tx1"/>
          </a:fontRef>
        </p:style>
      </p:cxnSp>
      <p:cxnSp>
        <p:nvCxnSpPr>
          <p:cNvPr id="31" name="Connettore 1 30"/>
          <p:cNvCxnSpPr/>
          <p:nvPr/>
        </p:nvCxnSpPr>
        <p:spPr>
          <a:xfrm>
            <a:off x="1619672" y="5229200"/>
            <a:ext cx="216024" cy="0"/>
          </a:xfrm>
          <a:prstGeom prst="line">
            <a:avLst/>
          </a:prstGeom>
          <a:ln>
            <a:solidFill>
              <a:srgbClr val="008600"/>
            </a:solidFill>
          </a:ln>
        </p:spPr>
        <p:style>
          <a:lnRef idx="1">
            <a:schemeClr val="accent1"/>
          </a:lnRef>
          <a:fillRef idx="0">
            <a:schemeClr val="accent1"/>
          </a:fillRef>
          <a:effectRef idx="0">
            <a:schemeClr val="accent1"/>
          </a:effectRef>
          <a:fontRef idx="minor">
            <a:schemeClr val="tx1"/>
          </a:fontRef>
        </p:style>
      </p:cxnSp>
      <p:sp>
        <p:nvSpPr>
          <p:cNvPr id="33" name="CasellaDiTesto 32"/>
          <p:cNvSpPr txBox="1"/>
          <p:nvPr/>
        </p:nvSpPr>
        <p:spPr>
          <a:xfrm>
            <a:off x="35496" y="143634"/>
            <a:ext cx="7272808" cy="477054"/>
          </a:xfrm>
          <a:prstGeom prst="rect">
            <a:avLst/>
          </a:prstGeom>
          <a:noFill/>
        </p:spPr>
        <p:txBody>
          <a:bodyPr wrap="square" rtlCol="0">
            <a:spAutoFit/>
          </a:bodyPr>
          <a:lstStyle/>
          <a:p>
            <a:r>
              <a:rPr lang="it-IT" sz="2500" b="1" dirty="0">
                <a:solidFill>
                  <a:schemeClr val="bg1"/>
                </a:solidFill>
              </a:rPr>
              <a:t>Il Project Management Office del Polo di Collina</a:t>
            </a:r>
          </a:p>
        </p:txBody>
      </p:sp>
    </p:spTree>
    <p:extLst>
      <p:ext uri="{BB962C8B-B14F-4D97-AF65-F5344CB8AC3E}">
        <p14:creationId xmlns:p14="http://schemas.microsoft.com/office/powerpoint/2010/main" val="223803626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data 2"/>
          <p:cNvSpPr>
            <a:spLocks noGrp="1"/>
          </p:cNvSpPr>
          <p:nvPr>
            <p:ph type="dt" sz="half" idx="10"/>
          </p:nvPr>
        </p:nvSpPr>
        <p:spPr/>
        <p:txBody>
          <a:bodyPr/>
          <a:lstStyle/>
          <a:p>
            <a:r>
              <a:rPr lang="it-IT" smtClean="0"/>
              <a:t>Mirella Collini - Servizi Amministrativi per la Didattica e la Ricerca - Polo Collina</a:t>
            </a:r>
            <a:endParaRPr lang="it-IT"/>
          </a:p>
        </p:txBody>
      </p:sp>
      <p:sp>
        <p:nvSpPr>
          <p:cNvPr id="4" name="Segnaposto piè di pagina 3"/>
          <p:cNvSpPr>
            <a:spLocks noGrp="1"/>
          </p:cNvSpPr>
          <p:nvPr>
            <p:ph type="ftr" sz="quarter" idx="11"/>
          </p:nvPr>
        </p:nvSpPr>
        <p:spPr/>
        <p:txBody>
          <a:bodyPr/>
          <a:lstStyle/>
          <a:p>
            <a:r>
              <a:rPr lang="it-IT" smtClean="0"/>
              <a:t>Sotto-gruppo Progetti UE ed internazionali - Gruppo Codau Ricerca  Roma, 24 maggio 2017</a:t>
            </a:r>
            <a:endParaRPr lang="it-IT"/>
          </a:p>
        </p:txBody>
      </p:sp>
      <p:sp>
        <p:nvSpPr>
          <p:cNvPr id="5" name="Segnaposto numero diapositiva 4"/>
          <p:cNvSpPr>
            <a:spLocks noGrp="1"/>
          </p:cNvSpPr>
          <p:nvPr>
            <p:ph type="sldNum" sz="quarter" idx="12"/>
          </p:nvPr>
        </p:nvSpPr>
        <p:spPr/>
        <p:txBody>
          <a:bodyPr/>
          <a:lstStyle/>
          <a:p>
            <a:fld id="{3A8D51FD-037B-428C-9EBE-4E3D6C6DC43D}" type="slidenum">
              <a:rPr lang="it-IT" smtClean="0"/>
              <a:t>20</a:t>
            </a:fld>
            <a:endParaRPr lang="it-IT"/>
          </a:p>
        </p:txBody>
      </p:sp>
      <p:sp>
        <p:nvSpPr>
          <p:cNvPr id="7" name="CasellaDiTesto 6"/>
          <p:cNvSpPr txBox="1"/>
          <p:nvPr/>
        </p:nvSpPr>
        <p:spPr>
          <a:xfrm>
            <a:off x="251520" y="116632"/>
            <a:ext cx="6696744" cy="492443"/>
          </a:xfrm>
          <a:prstGeom prst="rect">
            <a:avLst/>
          </a:prstGeom>
          <a:noFill/>
        </p:spPr>
        <p:txBody>
          <a:bodyPr wrap="square" rtlCol="0">
            <a:spAutoFit/>
          </a:bodyPr>
          <a:lstStyle/>
          <a:p>
            <a:r>
              <a:rPr lang="it-IT" altLang="it-IT" sz="2600" b="1" dirty="0">
                <a:solidFill>
                  <a:schemeClr val="bg1"/>
                </a:solidFill>
              </a:rPr>
              <a:t>How can </a:t>
            </a:r>
            <a:r>
              <a:rPr lang="it-IT" altLang="it-IT" sz="2600" b="1" dirty="0" err="1">
                <a:solidFill>
                  <a:schemeClr val="bg1"/>
                </a:solidFill>
              </a:rPr>
              <a:t>you</a:t>
            </a:r>
            <a:r>
              <a:rPr lang="it-IT" altLang="it-IT" sz="2600" b="1" dirty="0">
                <a:solidFill>
                  <a:schemeClr val="bg1"/>
                </a:solidFill>
              </a:rPr>
              <a:t> </a:t>
            </a:r>
            <a:r>
              <a:rPr lang="it-IT" altLang="it-IT" sz="2600" b="1" dirty="0" err="1">
                <a:solidFill>
                  <a:schemeClr val="bg1"/>
                </a:solidFill>
              </a:rPr>
              <a:t>prepare</a:t>
            </a:r>
            <a:r>
              <a:rPr lang="it-IT" altLang="it-IT" sz="2600" b="1" dirty="0">
                <a:solidFill>
                  <a:schemeClr val="bg1"/>
                </a:solidFill>
              </a:rPr>
              <a:t> </a:t>
            </a:r>
            <a:r>
              <a:rPr lang="it-IT" altLang="it-IT" sz="2600" b="1" dirty="0" err="1">
                <a:solidFill>
                  <a:schemeClr val="bg1"/>
                </a:solidFill>
              </a:rPr>
              <a:t>all</a:t>
            </a:r>
            <a:r>
              <a:rPr lang="it-IT" altLang="it-IT" sz="2600" b="1" dirty="0">
                <a:solidFill>
                  <a:schemeClr val="bg1"/>
                </a:solidFill>
              </a:rPr>
              <a:t> </a:t>
            </a:r>
            <a:r>
              <a:rPr lang="it-IT" altLang="it-IT" sz="2600" b="1" dirty="0" err="1">
                <a:solidFill>
                  <a:schemeClr val="bg1"/>
                </a:solidFill>
              </a:rPr>
              <a:t>these</a:t>
            </a:r>
            <a:r>
              <a:rPr lang="it-IT" altLang="it-IT" sz="2600" b="1" dirty="0">
                <a:solidFill>
                  <a:schemeClr val="bg1"/>
                </a:solidFill>
              </a:rPr>
              <a:t> </a:t>
            </a:r>
            <a:r>
              <a:rPr lang="it-IT" altLang="it-IT" sz="2600" b="1" dirty="0" err="1">
                <a:solidFill>
                  <a:schemeClr val="bg1"/>
                </a:solidFill>
              </a:rPr>
              <a:t>documents</a:t>
            </a:r>
            <a:r>
              <a:rPr lang="it-IT" altLang="it-IT" sz="2600" b="1" dirty="0">
                <a:solidFill>
                  <a:schemeClr val="bg1"/>
                </a:solidFill>
              </a:rPr>
              <a:t> …</a:t>
            </a:r>
            <a:endParaRPr lang="it-IT" sz="2600" b="1" dirty="0">
              <a:solidFill>
                <a:schemeClr val="bg1"/>
              </a:solidFill>
            </a:endParaRPr>
          </a:p>
        </p:txBody>
      </p:sp>
      <p:sp>
        <p:nvSpPr>
          <p:cNvPr id="10" name="CasellaDiTesto 9"/>
          <p:cNvSpPr txBox="1"/>
          <p:nvPr/>
        </p:nvSpPr>
        <p:spPr>
          <a:xfrm>
            <a:off x="2051720" y="2525415"/>
            <a:ext cx="4176464" cy="615553"/>
          </a:xfrm>
          <a:prstGeom prst="rect">
            <a:avLst/>
          </a:prstGeom>
          <a:noFill/>
        </p:spPr>
        <p:txBody>
          <a:bodyPr wrap="square" rtlCol="0">
            <a:spAutoFit/>
          </a:bodyPr>
          <a:lstStyle/>
          <a:p>
            <a:pPr lvl="1" algn="ctr"/>
            <a:r>
              <a:rPr lang="it-IT" sz="1700" b="1" dirty="0">
                <a:solidFill>
                  <a:schemeClr val="bg1"/>
                </a:solidFill>
              </a:rPr>
              <a:t>Attenzione all’organizzazione della documentazione</a:t>
            </a:r>
          </a:p>
        </p:txBody>
      </p:sp>
      <p:sp>
        <p:nvSpPr>
          <p:cNvPr id="13" name="Segnaposto contenuto 2"/>
          <p:cNvSpPr txBox="1">
            <a:spLocks/>
          </p:cNvSpPr>
          <p:nvPr/>
        </p:nvSpPr>
        <p:spPr>
          <a:xfrm>
            <a:off x="457200" y="1124744"/>
            <a:ext cx="8228013" cy="4535488"/>
          </a:xfrm>
          <a:prstGeom prst="rect">
            <a:avLst/>
          </a:prstGeom>
        </p:spPr>
        <p:txBody>
          <a:bodyPr vert="horz" lIns="91440" tIns="45720" rIns="91440" bIns="45720" rtlCol="0" anchor="ctr">
            <a:normAutofit/>
          </a:bodyPr>
          <a:lstStyle>
            <a:lvl1pPr marL="0" indent="0" algn="ctr" defTabSz="914400" rtl="0" eaLnBrk="1" latinLnBrk="0" hangingPunct="1">
              <a:spcBef>
                <a:spcPct val="20000"/>
              </a:spcBef>
              <a:buFont typeface="Arial" panose="020B0604020202020204"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pPr>
              <a:defRPr/>
            </a:pPr>
            <a:endParaRPr lang="it-IT" sz="2400" dirty="0" smtClean="0">
              <a:solidFill>
                <a:schemeClr val="accent6">
                  <a:lumMod val="75000"/>
                </a:schemeClr>
              </a:solidFill>
            </a:endParaRPr>
          </a:p>
          <a:p>
            <a:pPr>
              <a:defRPr/>
            </a:pPr>
            <a:r>
              <a:rPr lang="it-IT" sz="2400" dirty="0" smtClean="0">
                <a:solidFill>
                  <a:schemeClr val="tx1"/>
                </a:solidFill>
              </a:rPr>
              <a:t>For the auditor and for </a:t>
            </a:r>
            <a:r>
              <a:rPr lang="it-IT" sz="2400" dirty="0" err="1" smtClean="0">
                <a:solidFill>
                  <a:schemeClr val="tx1"/>
                </a:solidFill>
              </a:rPr>
              <a:t>us</a:t>
            </a:r>
            <a:r>
              <a:rPr lang="it-IT" sz="2400" dirty="0" smtClean="0">
                <a:solidFill>
                  <a:schemeClr val="tx1"/>
                </a:solidFill>
              </a:rPr>
              <a:t>  </a:t>
            </a:r>
          </a:p>
          <a:p>
            <a:pPr>
              <a:defRPr/>
            </a:pPr>
            <a:r>
              <a:rPr lang="it-IT" sz="2400" dirty="0" err="1" smtClean="0">
                <a:solidFill>
                  <a:schemeClr val="tx1"/>
                </a:solidFill>
              </a:rPr>
              <a:t>it’s</a:t>
            </a:r>
            <a:r>
              <a:rPr lang="it-IT" sz="2400" dirty="0" smtClean="0">
                <a:solidFill>
                  <a:schemeClr val="tx1"/>
                </a:solidFill>
              </a:rPr>
              <a:t> </a:t>
            </a:r>
            <a:r>
              <a:rPr lang="it-IT" sz="2400" b="1" dirty="0" err="1" smtClean="0">
                <a:solidFill>
                  <a:schemeClr val="tx1"/>
                </a:solidFill>
              </a:rPr>
              <a:t>really</a:t>
            </a:r>
            <a:r>
              <a:rPr lang="it-IT" sz="2400" b="1" dirty="0" smtClean="0">
                <a:solidFill>
                  <a:schemeClr val="tx1"/>
                </a:solidFill>
              </a:rPr>
              <a:t> </a:t>
            </a:r>
            <a:r>
              <a:rPr lang="it-IT" sz="2400" b="1" dirty="0" err="1" smtClean="0">
                <a:solidFill>
                  <a:schemeClr val="tx1"/>
                </a:solidFill>
              </a:rPr>
              <a:t>important</a:t>
            </a:r>
            <a:r>
              <a:rPr lang="it-IT" sz="2400" b="1" dirty="0" smtClean="0">
                <a:solidFill>
                  <a:schemeClr val="tx1"/>
                </a:solidFill>
              </a:rPr>
              <a:t> </a:t>
            </a:r>
            <a:r>
              <a:rPr lang="it-IT" sz="2400" dirty="0" err="1" smtClean="0">
                <a:solidFill>
                  <a:schemeClr val="tx1"/>
                </a:solidFill>
              </a:rPr>
              <a:t>that</a:t>
            </a:r>
            <a:r>
              <a:rPr lang="it-IT" sz="2400" dirty="0" smtClean="0">
                <a:solidFill>
                  <a:schemeClr val="tx1"/>
                </a:solidFill>
              </a:rPr>
              <a:t> </a:t>
            </a:r>
            <a:r>
              <a:rPr lang="it-IT" sz="2400" dirty="0" err="1" smtClean="0">
                <a:solidFill>
                  <a:schemeClr val="tx1"/>
                </a:solidFill>
              </a:rPr>
              <a:t>you</a:t>
            </a:r>
            <a:r>
              <a:rPr lang="it-IT" sz="2400" dirty="0" smtClean="0">
                <a:solidFill>
                  <a:schemeClr val="tx1"/>
                </a:solidFill>
              </a:rPr>
              <a:t> </a:t>
            </a:r>
            <a:r>
              <a:rPr lang="it-IT" sz="2400" dirty="0" err="1" smtClean="0">
                <a:solidFill>
                  <a:schemeClr val="tx1"/>
                </a:solidFill>
              </a:rPr>
              <a:t>prepare</a:t>
            </a:r>
            <a:r>
              <a:rPr lang="it-IT" sz="2400" dirty="0" smtClean="0">
                <a:solidFill>
                  <a:schemeClr val="tx1"/>
                </a:solidFill>
              </a:rPr>
              <a:t> folders in an </a:t>
            </a:r>
            <a:r>
              <a:rPr lang="it-IT" sz="2400" dirty="0" err="1" smtClean="0">
                <a:solidFill>
                  <a:schemeClr val="tx1"/>
                </a:solidFill>
              </a:rPr>
              <a:t>order</a:t>
            </a:r>
            <a:r>
              <a:rPr lang="it-IT" sz="2400" dirty="0" smtClean="0">
                <a:solidFill>
                  <a:schemeClr val="tx1"/>
                </a:solidFill>
              </a:rPr>
              <a:t> </a:t>
            </a:r>
          </a:p>
          <a:p>
            <a:pPr>
              <a:defRPr/>
            </a:pPr>
            <a:r>
              <a:rPr lang="it-IT" sz="2400" b="1" dirty="0" err="1" smtClean="0">
                <a:solidFill>
                  <a:schemeClr val="tx1"/>
                </a:solidFill>
              </a:rPr>
              <a:t>Logic</a:t>
            </a:r>
            <a:r>
              <a:rPr lang="it-IT" sz="2400" b="1" dirty="0" smtClean="0">
                <a:solidFill>
                  <a:schemeClr val="tx1"/>
                </a:solidFill>
              </a:rPr>
              <a:t>  - accurate -  </a:t>
            </a:r>
            <a:r>
              <a:rPr lang="it-IT" sz="2400" b="1" dirty="0" err="1" smtClean="0">
                <a:solidFill>
                  <a:schemeClr val="tx1"/>
                </a:solidFill>
              </a:rPr>
              <a:t>clear</a:t>
            </a:r>
            <a:r>
              <a:rPr lang="it-IT" sz="2400" b="1" dirty="0" smtClean="0">
                <a:solidFill>
                  <a:schemeClr val="tx1"/>
                </a:solidFill>
              </a:rPr>
              <a:t> - «</a:t>
            </a:r>
            <a:r>
              <a:rPr lang="it-IT" sz="2400" b="1" dirty="0" err="1" smtClean="0">
                <a:solidFill>
                  <a:schemeClr val="tx1"/>
                </a:solidFill>
              </a:rPr>
              <a:t>elegant</a:t>
            </a:r>
            <a:r>
              <a:rPr lang="it-IT" sz="2400" b="1" dirty="0" smtClean="0">
                <a:solidFill>
                  <a:schemeClr val="tx1"/>
                </a:solidFill>
              </a:rPr>
              <a:t>»  </a:t>
            </a:r>
          </a:p>
          <a:p>
            <a:pPr>
              <a:defRPr/>
            </a:pPr>
            <a:r>
              <a:rPr lang="it-IT" sz="2400" dirty="0" err="1" smtClean="0">
                <a:solidFill>
                  <a:schemeClr val="tx1"/>
                </a:solidFill>
              </a:rPr>
              <a:t>ie</a:t>
            </a:r>
            <a:r>
              <a:rPr lang="it-IT" sz="2400" dirty="0" smtClean="0">
                <a:solidFill>
                  <a:schemeClr val="tx1"/>
                </a:solidFill>
              </a:rPr>
              <a:t>: on the right top of </a:t>
            </a:r>
            <a:r>
              <a:rPr lang="it-IT" sz="2400" dirty="0" err="1" smtClean="0">
                <a:solidFill>
                  <a:schemeClr val="tx1"/>
                </a:solidFill>
              </a:rPr>
              <a:t>each</a:t>
            </a:r>
            <a:r>
              <a:rPr lang="it-IT" sz="2400" dirty="0" smtClean="0">
                <a:solidFill>
                  <a:schemeClr val="tx1"/>
                </a:solidFill>
              </a:rPr>
              <a:t> </a:t>
            </a:r>
            <a:r>
              <a:rPr lang="it-IT" sz="2400" dirty="0" err="1" smtClean="0">
                <a:solidFill>
                  <a:schemeClr val="tx1"/>
                </a:solidFill>
              </a:rPr>
              <a:t>documents</a:t>
            </a:r>
            <a:r>
              <a:rPr lang="it-IT" sz="2400" dirty="0" smtClean="0">
                <a:solidFill>
                  <a:schemeClr val="tx1"/>
                </a:solidFill>
              </a:rPr>
              <a:t> </a:t>
            </a:r>
            <a:r>
              <a:rPr lang="it-IT" sz="2400" dirty="0" err="1" smtClean="0">
                <a:solidFill>
                  <a:schemeClr val="tx1"/>
                </a:solidFill>
              </a:rPr>
              <a:t>you</a:t>
            </a:r>
            <a:r>
              <a:rPr lang="it-IT" sz="2400" dirty="0" smtClean="0">
                <a:solidFill>
                  <a:schemeClr val="tx1"/>
                </a:solidFill>
              </a:rPr>
              <a:t> </a:t>
            </a:r>
            <a:r>
              <a:rPr lang="it-IT" sz="2400" dirty="0" err="1" smtClean="0">
                <a:solidFill>
                  <a:schemeClr val="tx1"/>
                </a:solidFill>
              </a:rPr>
              <a:t>have</a:t>
            </a:r>
            <a:r>
              <a:rPr lang="it-IT" sz="2400" dirty="0" smtClean="0">
                <a:solidFill>
                  <a:schemeClr val="tx1"/>
                </a:solidFill>
              </a:rPr>
              <a:t> to </a:t>
            </a:r>
            <a:r>
              <a:rPr lang="it-IT" sz="2400" dirty="0" err="1" smtClean="0">
                <a:solidFill>
                  <a:schemeClr val="tx1"/>
                </a:solidFill>
              </a:rPr>
              <a:t>write</a:t>
            </a:r>
            <a:r>
              <a:rPr lang="it-IT" sz="2400" dirty="0" smtClean="0">
                <a:solidFill>
                  <a:schemeClr val="tx1"/>
                </a:solidFill>
              </a:rPr>
              <a:t> a code and </a:t>
            </a:r>
            <a:r>
              <a:rPr lang="it-IT" sz="2400" dirty="0" err="1" smtClean="0">
                <a:solidFill>
                  <a:schemeClr val="tx1"/>
                </a:solidFill>
              </a:rPr>
              <a:t>prepare</a:t>
            </a:r>
            <a:r>
              <a:rPr lang="it-IT" sz="2400" dirty="0" smtClean="0">
                <a:solidFill>
                  <a:schemeClr val="tx1"/>
                </a:solidFill>
              </a:rPr>
              <a:t> an </a:t>
            </a:r>
            <a:r>
              <a:rPr lang="it-IT" sz="2400" dirty="0" err="1" smtClean="0">
                <a:solidFill>
                  <a:schemeClr val="tx1"/>
                </a:solidFill>
              </a:rPr>
              <a:t>index</a:t>
            </a:r>
            <a:r>
              <a:rPr lang="it-IT" sz="2400" dirty="0" smtClean="0">
                <a:solidFill>
                  <a:schemeClr val="tx1"/>
                </a:solidFill>
              </a:rPr>
              <a:t> </a:t>
            </a:r>
            <a:r>
              <a:rPr lang="it-IT" sz="2400" dirty="0" err="1" smtClean="0">
                <a:solidFill>
                  <a:schemeClr val="tx1"/>
                </a:solidFill>
              </a:rPr>
              <a:t>that</a:t>
            </a:r>
            <a:r>
              <a:rPr lang="it-IT" sz="2400" dirty="0" smtClean="0">
                <a:solidFill>
                  <a:schemeClr val="tx1"/>
                </a:solidFill>
              </a:rPr>
              <a:t> guide the auditor </a:t>
            </a:r>
            <a:r>
              <a:rPr lang="it-IT" sz="2400" dirty="0" err="1" smtClean="0">
                <a:solidFill>
                  <a:schemeClr val="tx1"/>
                </a:solidFill>
              </a:rPr>
              <a:t>when</a:t>
            </a:r>
            <a:r>
              <a:rPr lang="it-IT" sz="2400" dirty="0" smtClean="0">
                <a:solidFill>
                  <a:schemeClr val="tx1"/>
                </a:solidFill>
              </a:rPr>
              <a:t> he </a:t>
            </a:r>
            <a:r>
              <a:rPr lang="it-IT" sz="2400" dirty="0" err="1" smtClean="0">
                <a:solidFill>
                  <a:schemeClr val="tx1"/>
                </a:solidFill>
              </a:rPr>
              <a:t>needs</a:t>
            </a:r>
            <a:r>
              <a:rPr lang="it-IT" sz="2400" dirty="0" smtClean="0">
                <a:solidFill>
                  <a:schemeClr val="tx1"/>
                </a:solidFill>
              </a:rPr>
              <a:t> to </a:t>
            </a:r>
            <a:r>
              <a:rPr lang="it-IT" sz="2400" dirty="0" err="1" smtClean="0">
                <a:solidFill>
                  <a:schemeClr val="tx1"/>
                </a:solidFill>
              </a:rPr>
              <a:t>find</a:t>
            </a:r>
            <a:r>
              <a:rPr lang="it-IT" sz="2400" dirty="0" smtClean="0">
                <a:solidFill>
                  <a:schemeClr val="tx1"/>
                </a:solidFill>
              </a:rPr>
              <a:t> </a:t>
            </a:r>
            <a:r>
              <a:rPr lang="it-IT" sz="2400" dirty="0" err="1" smtClean="0">
                <a:solidFill>
                  <a:schemeClr val="tx1"/>
                </a:solidFill>
              </a:rPr>
              <a:t>that</a:t>
            </a:r>
            <a:r>
              <a:rPr lang="it-IT" sz="2400" dirty="0" smtClean="0">
                <a:solidFill>
                  <a:schemeClr val="tx1"/>
                </a:solidFill>
              </a:rPr>
              <a:t> </a:t>
            </a:r>
            <a:r>
              <a:rPr lang="it-IT" sz="2400" dirty="0" err="1" smtClean="0">
                <a:solidFill>
                  <a:schemeClr val="tx1"/>
                </a:solidFill>
              </a:rPr>
              <a:t>specific</a:t>
            </a:r>
            <a:r>
              <a:rPr lang="it-IT" sz="2400" dirty="0" smtClean="0">
                <a:solidFill>
                  <a:schemeClr val="tx1"/>
                </a:solidFill>
              </a:rPr>
              <a:t> </a:t>
            </a:r>
            <a:r>
              <a:rPr lang="it-IT" sz="2400" dirty="0" err="1" smtClean="0">
                <a:solidFill>
                  <a:schemeClr val="tx1"/>
                </a:solidFill>
              </a:rPr>
              <a:t>document</a:t>
            </a:r>
            <a:r>
              <a:rPr lang="it-IT" sz="2400" dirty="0" smtClean="0">
                <a:solidFill>
                  <a:schemeClr val="tx1"/>
                </a:solidFill>
              </a:rPr>
              <a:t> </a:t>
            </a:r>
          </a:p>
          <a:p>
            <a:pPr>
              <a:defRPr/>
            </a:pPr>
            <a:r>
              <a:rPr lang="it-IT" sz="2400" dirty="0" err="1" smtClean="0">
                <a:solidFill>
                  <a:schemeClr val="tx1"/>
                </a:solidFill>
              </a:rPr>
              <a:t>If</a:t>
            </a:r>
            <a:r>
              <a:rPr lang="it-IT" sz="2400" dirty="0" smtClean="0">
                <a:solidFill>
                  <a:schemeClr val="tx1"/>
                </a:solidFill>
              </a:rPr>
              <a:t> </a:t>
            </a:r>
            <a:r>
              <a:rPr lang="it-IT" sz="2400" dirty="0" err="1" smtClean="0">
                <a:solidFill>
                  <a:schemeClr val="tx1"/>
                </a:solidFill>
              </a:rPr>
              <a:t>you</a:t>
            </a:r>
            <a:r>
              <a:rPr lang="it-IT" sz="2400" dirty="0" smtClean="0">
                <a:solidFill>
                  <a:schemeClr val="tx1"/>
                </a:solidFill>
              </a:rPr>
              <a:t> </a:t>
            </a:r>
            <a:r>
              <a:rPr lang="it-IT" sz="2400" dirty="0" err="1" smtClean="0">
                <a:solidFill>
                  <a:schemeClr val="tx1"/>
                </a:solidFill>
              </a:rPr>
              <a:t>need</a:t>
            </a:r>
            <a:r>
              <a:rPr lang="it-IT" sz="2400" dirty="0" smtClean="0">
                <a:solidFill>
                  <a:schemeClr val="tx1"/>
                </a:solidFill>
              </a:rPr>
              <a:t> to </a:t>
            </a:r>
            <a:r>
              <a:rPr lang="it-IT" sz="2400" dirty="0" err="1" smtClean="0">
                <a:solidFill>
                  <a:schemeClr val="tx1"/>
                </a:solidFill>
              </a:rPr>
              <a:t>send</a:t>
            </a:r>
            <a:r>
              <a:rPr lang="it-IT" sz="2400" dirty="0" smtClean="0">
                <a:solidFill>
                  <a:schemeClr val="tx1"/>
                </a:solidFill>
              </a:rPr>
              <a:t> </a:t>
            </a:r>
            <a:r>
              <a:rPr lang="it-IT" sz="2400" dirty="0" err="1" smtClean="0">
                <a:solidFill>
                  <a:schemeClr val="tx1"/>
                </a:solidFill>
              </a:rPr>
              <a:t>electronic</a:t>
            </a:r>
            <a:r>
              <a:rPr lang="it-IT" sz="2400" dirty="0" smtClean="0">
                <a:solidFill>
                  <a:schemeClr val="tx1"/>
                </a:solidFill>
              </a:rPr>
              <a:t> </a:t>
            </a:r>
            <a:r>
              <a:rPr lang="it-IT" sz="2400" dirty="0" err="1" smtClean="0">
                <a:solidFill>
                  <a:schemeClr val="tx1"/>
                </a:solidFill>
              </a:rPr>
              <a:t>files</a:t>
            </a:r>
            <a:r>
              <a:rPr lang="it-IT" sz="2400" dirty="0" smtClean="0">
                <a:solidFill>
                  <a:schemeClr val="tx1"/>
                </a:solidFill>
              </a:rPr>
              <a:t>, </a:t>
            </a:r>
            <a:r>
              <a:rPr lang="it-IT" sz="2400" dirty="0" err="1" smtClean="0">
                <a:solidFill>
                  <a:schemeClr val="tx1"/>
                </a:solidFill>
              </a:rPr>
              <a:t>save</a:t>
            </a:r>
            <a:r>
              <a:rPr lang="it-IT" sz="2400" dirty="0" smtClean="0">
                <a:solidFill>
                  <a:schemeClr val="tx1"/>
                </a:solidFill>
              </a:rPr>
              <a:t> </a:t>
            </a:r>
            <a:r>
              <a:rPr lang="it-IT" sz="2400" dirty="0" err="1" smtClean="0">
                <a:solidFill>
                  <a:schemeClr val="tx1"/>
                </a:solidFill>
              </a:rPr>
              <a:t>them</a:t>
            </a:r>
            <a:r>
              <a:rPr lang="it-IT" sz="2400" dirty="0" smtClean="0">
                <a:solidFill>
                  <a:schemeClr val="tx1"/>
                </a:solidFill>
              </a:rPr>
              <a:t> with a </a:t>
            </a:r>
            <a:r>
              <a:rPr lang="it-IT" sz="2400" dirty="0" err="1" smtClean="0">
                <a:solidFill>
                  <a:schemeClr val="tx1"/>
                </a:solidFill>
              </a:rPr>
              <a:t>specific</a:t>
            </a:r>
            <a:r>
              <a:rPr lang="it-IT" sz="2400" dirty="0" smtClean="0">
                <a:solidFill>
                  <a:schemeClr val="tx1"/>
                </a:solidFill>
              </a:rPr>
              <a:t> </a:t>
            </a:r>
            <a:r>
              <a:rPr lang="it-IT" sz="2400" dirty="0" err="1" smtClean="0">
                <a:solidFill>
                  <a:schemeClr val="tx1"/>
                </a:solidFill>
              </a:rPr>
              <a:t>numerical</a:t>
            </a:r>
            <a:r>
              <a:rPr lang="it-IT" sz="2400" dirty="0" smtClean="0">
                <a:solidFill>
                  <a:schemeClr val="tx1"/>
                </a:solidFill>
              </a:rPr>
              <a:t> code in front, use </a:t>
            </a:r>
            <a:r>
              <a:rPr lang="it-IT" sz="2400" dirty="0" err="1" smtClean="0">
                <a:solidFill>
                  <a:schemeClr val="tx1"/>
                </a:solidFill>
              </a:rPr>
              <a:t>different</a:t>
            </a:r>
            <a:r>
              <a:rPr lang="it-IT" sz="2400" dirty="0" smtClean="0">
                <a:solidFill>
                  <a:schemeClr val="tx1"/>
                </a:solidFill>
              </a:rPr>
              <a:t> folder for </a:t>
            </a:r>
            <a:r>
              <a:rPr lang="it-IT" sz="2400" dirty="0" err="1" smtClean="0">
                <a:solidFill>
                  <a:schemeClr val="tx1"/>
                </a:solidFill>
              </a:rPr>
              <a:t>each</a:t>
            </a:r>
            <a:r>
              <a:rPr lang="it-IT" sz="2400" dirty="0" smtClean="0">
                <a:solidFill>
                  <a:schemeClr val="tx1"/>
                </a:solidFill>
              </a:rPr>
              <a:t> </a:t>
            </a:r>
            <a:r>
              <a:rPr lang="it-IT" sz="2400" dirty="0" err="1" smtClean="0">
                <a:solidFill>
                  <a:schemeClr val="tx1"/>
                </a:solidFill>
              </a:rPr>
              <a:t>topics</a:t>
            </a:r>
            <a:r>
              <a:rPr lang="it-IT" sz="2400" dirty="0" smtClean="0">
                <a:solidFill>
                  <a:schemeClr val="tx1"/>
                </a:solidFill>
              </a:rPr>
              <a:t> and </a:t>
            </a:r>
            <a:r>
              <a:rPr lang="it-IT" sz="2400" dirty="0" err="1" smtClean="0">
                <a:solidFill>
                  <a:schemeClr val="tx1"/>
                </a:solidFill>
              </a:rPr>
              <a:t>prepare</a:t>
            </a:r>
            <a:r>
              <a:rPr lang="it-IT" sz="2400" dirty="0" smtClean="0">
                <a:solidFill>
                  <a:schemeClr val="tx1"/>
                </a:solidFill>
              </a:rPr>
              <a:t> an </a:t>
            </a:r>
            <a:r>
              <a:rPr lang="it-IT" sz="2400" dirty="0" err="1" smtClean="0">
                <a:solidFill>
                  <a:schemeClr val="tx1"/>
                </a:solidFill>
              </a:rPr>
              <a:t>index</a:t>
            </a:r>
            <a:r>
              <a:rPr lang="it-IT" sz="2400" dirty="0" smtClean="0">
                <a:solidFill>
                  <a:schemeClr val="tx1"/>
                </a:solidFill>
              </a:rPr>
              <a:t> </a:t>
            </a:r>
          </a:p>
          <a:p>
            <a:pPr>
              <a:defRPr/>
            </a:pPr>
            <a:endParaRPr lang="it-IT" dirty="0"/>
          </a:p>
        </p:txBody>
      </p:sp>
    </p:spTree>
    <p:extLst>
      <p:ext uri="{BB962C8B-B14F-4D97-AF65-F5344CB8AC3E}">
        <p14:creationId xmlns:p14="http://schemas.microsoft.com/office/powerpoint/2010/main" val="368809341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data 2"/>
          <p:cNvSpPr>
            <a:spLocks noGrp="1"/>
          </p:cNvSpPr>
          <p:nvPr>
            <p:ph type="dt" sz="half" idx="10"/>
          </p:nvPr>
        </p:nvSpPr>
        <p:spPr/>
        <p:txBody>
          <a:bodyPr/>
          <a:lstStyle/>
          <a:p>
            <a:r>
              <a:rPr lang="it-IT" smtClean="0"/>
              <a:t>Mirella Collini - Servizi Amministrativi per la Didattica e la Ricerca - Polo Collina</a:t>
            </a:r>
            <a:endParaRPr lang="it-IT"/>
          </a:p>
        </p:txBody>
      </p:sp>
      <p:sp>
        <p:nvSpPr>
          <p:cNvPr id="4" name="Segnaposto piè di pagina 3"/>
          <p:cNvSpPr>
            <a:spLocks noGrp="1"/>
          </p:cNvSpPr>
          <p:nvPr>
            <p:ph type="ftr" sz="quarter" idx="11"/>
          </p:nvPr>
        </p:nvSpPr>
        <p:spPr/>
        <p:txBody>
          <a:bodyPr/>
          <a:lstStyle/>
          <a:p>
            <a:r>
              <a:rPr lang="it-IT" smtClean="0"/>
              <a:t>Sotto-gruppo Progetti UE ed internazionali - Gruppo Codau Ricerca  Roma, 24 maggio 2017</a:t>
            </a:r>
            <a:endParaRPr lang="it-IT"/>
          </a:p>
        </p:txBody>
      </p:sp>
      <p:sp>
        <p:nvSpPr>
          <p:cNvPr id="5" name="Segnaposto numero diapositiva 4"/>
          <p:cNvSpPr>
            <a:spLocks noGrp="1"/>
          </p:cNvSpPr>
          <p:nvPr>
            <p:ph type="sldNum" sz="quarter" idx="12"/>
          </p:nvPr>
        </p:nvSpPr>
        <p:spPr/>
        <p:txBody>
          <a:bodyPr/>
          <a:lstStyle/>
          <a:p>
            <a:fld id="{3A8D51FD-037B-428C-9EBE-4E3D6C6DC43D}" type="slidenum">
              <a:rPr lang="it-IT" smtClean="0"/>
              <a:t>21</a:t>
            </a:fld>
            <a:endParaRPr lang="it-IT"/>
          </a:p>
        </p:txBody>
      </p:sp>
      <p:sp>
        <p:nvSpPr>
          <p:cNvPr id="7" name="CasellaDiTesto 6"/>
          <p:cNvSpPr txBox="1"/>
          <p:nvPr/>
        </p:nvSpPr>
        <p:spPr>
          <a:xfrm>
            <a:off x="251520" y="116632"/>
            <a:ext cx="6696744" cy="523220"/>
          </a:xfrm>
          <a:prstGeom prst="rect">
            <a:avLst/>
          </a:prstGeom>
          <a:noFill/>
        </p:spPr>
        <p:txBody>
          <a:bodyPr wrap="square" rtlCol="0">
            <a:spAutoFit/>
          </a:bodyPr>
          <a:lstStyle/>
          <a:p>
            <a:r>
              <a:rPr lang="it-IT" sz="2800" b="1" dirty="0">
                <a:solidFill>
                  <a:schemeClr val="bg1"/>
                </a:solidFill>
              </a:rPr>
              <a:t>Folder 0: </a:t>
            </a:r>
            <a:r>
              <a:rPr lang="it-IT" sz="2800" b="1" dirty="0" err="1">
                <a:solidFill>
                  <a:schemeClr val="bg1"/>
                </a:solidFill>
              </a:rPr>
              <a:t>documents</a:t>
            </a:r>
            <a:r>
              <a:rPr lang="it-IT" sz="2800" b="1" dirty="0">
                <a:solidFill>
                  <a:schemeClr val="bg1"/>
                </a:solidFill>
              </a:rPr>
              <a:t> of the </a:t>
            </a:r>
            <a:r>
              <a:rPr lang="it-IT" sz="2800" b="1" dirty="0" err="1">
                <a:solidFill>
                  <a:schemeClr val="bg1"/>
                </a:solidFill>
              </a:rPr>
              <a:t>project</a:t>
            </a:r>
            <a:endParaRPr lang="it-IT" sz="2600" b="1" dirty="0">
              <a:solidFill>
                <a:schemeClr val="bg1"/>
              </a:solidFill>
            </a:endParaRPr>
          </a:p>
        </p:txBody>
      </p:sp>
      <p:sp>
        <p:nvSpPr>
          <p:cNvPr id="10" name="CasellaDiTesto 9"/>
          <p:cNvSpPr txBox="1"/>
          <p:nvPr/>
        </p:nvSpPr>
        <p:spPr>
          <a:xfrm>
            <a:off x="2051720" y="2525415"/>
            <a:ext cx="4176464" cy="615553"/>
          </a:xfrm>
          <a:prstGeom prst="rect">
            <a:avLst/>
          </a:prstGeom>
          <a:noFill/>
        </p:spPr>
        <p:txBody>
          <a:bodyPr wrap="square" rtlCol="0">
            <a:spAutoFit/>
          </a:bodyPr>
          <a:lstStyle/>
          <a:p>
            <a:pPr lvl="1" algn="ctr"/>
            <a:r>
              <a:rPr lang="it-IT" sz="1700" b="1" dirty="0">
                <a:solidFill>
                  <a:schemeClr val="bg1"/>
                </a:solidFill>
              </a:rPr>
              <a:t>Attenzione all’organizzazione della documentazione</a:t>
            </a:r>
          </a:p>
        </p:txBody>
      </p:sp>
      <p:sp>
        <p:nvSpPr>
          <p:cNvPr id="13" name="Segnaposto contenuto 2"/>
          <p:cNvSpPr txBox="1">
            <a:spLocks/>
          </p:cNvSpPr>
          <p:nvPr/>
        </p:nvSpPr>
        <p:spPr>
          <a:xfrm>
            <a:off x="457200" y="1124744"/>
            <a:ext cx="8228013" cy="4896544"/>
          </a:xfrm>
          <a:prstGeom prst="rect">
            <a:avLst/>
          </a:prstGeom>
        </p:spPr>
        <p:txBody>
          <a:bodyPr vert="horz" lIns="91440" tIns="45720" rIns="91440" bIns="45720" rtlCol="0" anchor="ctr">
            <a:normAutofit lnSpcReduction="10000"/>
          </a:bodyPr>
          <a:lstStyle>
            <a:lvl1pPr marL="0" indent="0" algn="ctr" defTabSz="914400" rtl="0" eaLnBrk="1" latinLnBrk="0" hangingPunct="1">
              <a:spcBef>
                <a:spcPct val="20000"/>
              </a:spcBef>
              <a:buFont typeface="Arial" panose="020B0604020202020204"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pPr>
              <a:defRPr/>
            </a:pPr>
            <a:endParaRPr lang="it-IT" sz="2400" dirty="0" smtClean="0">
              <a:solidFill>
                <a:schemeClr val="accent6">
                  <a:lumMod val="75000"/>
                </a:schemeClr>
              </a:solidFill>
            </a:endParaRPr>
          </a:p>
          <a:p>
            <a:pPr algn="l">
              <a:lnSpc>
                <a:spcPct val="100000"/>
              </a:lnSpc>
              <a:spcAft>
                <a:spcPts val="0"/>
              </a:spcAft>
              <a:defRPr/>
            </a:pPr>
            <a:r>
              <a:rPr lang="it-IT" sz="2800" dirty="0">
                <a:solidFill>
                  <a:schemeClr val="tx1"/>
                </a:solidFill>
              </a:rPr>
              <a:t>- 0.1 GA</a:t>
            </a:r>
          </a:p>
          <a:p>
            <a:pPr algn="l">
              <a:lnSpc>
                <a:spcPct val="100000"/>
              </a:lnSpc>
              <a:spcAft>
                <a:spcPts val="0"/>
              </a:spcAft>
              <a:defRPr/>
            </a:pPr>
            <a:r>
              <a:rPr lang="it-IT" sz="2800" dirty="0" smtClean="0">
                <a:solidFill>
                  <a:schemeClr val="tx1"/>
                </a:solidFill>
              </a:rPr>
              <a:t>- </a:t>
            </a:r>
            <a:r>
              <a:rPr lang="it-IT" sz="2800" dirty="0">
                <a:solidFill>
                  <a:schemeClr val="tx1"/>
                </a:solidFill>
              </a:rPr>
              <a:t>0.2 DOW</a:t>
            </a:r>
          </a:p>
          <a:p>
            <a:pPr algn="l">
              <a:lnSpc>
                <a:spcPct val="100000"/>
              </a:lnSpc>
              <a:spcAft>
                <a:spcPts val="0"/>
              </a:spcAft>
              <a:defRPr/>
            </a:pPr>
            <a:r>
              <a:rPr lang="it-IT" sz="2800" dirty="0" smtClean="0">
                <a:solidFill>
                  <a:schemeClr val="tx1"/>
                </a:solidFill>
              </a:rPr>
              <a:t>- </a:t>
            </a:r>
            <a:r>
              <a:rPr lang="it-IT" sz="2800" dirty="0">
                <a:solidFill>
                  <a:schemeClr val="tx1"/>
                </a:solidFill>
              </a:rPr>
              <a:t>0.3 </a:t>
            </a:r>
            <a:r>
              <a:rPr lang="it-IT" sz="2800" dirty="0" err="1">
                <a:solidFill>
                  <a:schemeClr val="tx1"/>
                </a:solidFill>
              </a:rPr>
              <a:t>Amendments</a:t>
            </a:r>
            <a:r>
              <a:rPr lang="it-IT" sz="2800" dirty="0">
                <a:solidFill>
                  <a:schemeClr val="tx1"/>
                </a:solidFill>
              </a:rPr>
              <a:t> 1 </a:t>
            </a:r>
          </a:p>
          <a:p>
            <a:pPr algn="l">
              <a:lnSpc>
                <a:spcPct val="100000"/>
              </a:lnSpc>
              <a:spcAft>
                <a:spcPts val="0"/>
              </a:spcAft>
              <a:defRPr/>
            </a:pPr>
            <a:r>
              <a:rPr lang="it-IT" sz="2800" dirty="0" smtClean="0">
                <a:solidFill>
                  <a:schemeClr val="tx1"/>
                </a:solidFill>
              </a:rPr>
              <a:t>- </a:t>
            </a:r>
            <a:r>
              <a:rPr lang="it-IT" sz="2800" dirty="0">
                <a:solidFill>
                  <a:schemeClr val="tx1"/>
                </a:solidFill>
              </a:rPr>
              <a:t>0.4 </a:t>
            </a:r>
            <a:r>
              <a:rPr lang="it-IT" sz="2800" dirty="0" err="1">
                <a:solidFill>
                  <a:schemeClr val="tx1"/>
                </a:solidFill>
              </a:rPr>
              <a:t>Contribution</a:t>
            </a:r>
            <a:r>
              <a:rPr lang="it-IT" sz="2800" dirty="0">
                <a:solidFill>
                  <a:schemeClr val="tx1"/>
                </a:solidFill>
              </a:rPr>
              <a:t> </a:t>
            </a:r>
            <a:r>
              <a:rPr lang="it-IT" sz="2800" dirty="0" err="1">
                <a:solidFill>
                  <a:schemeClr val="tx1"/>
                </a:solidFill>
              </a:rPr>
              <a:t>received</a:t>
            </a:r>
            <a:r>
              <a:rPr lang="it-IT" sz="2800" dirty="0">
                <a:solidFill>
                  <a:schemeClr val="tx1"/>
                </a:solidFill>
              </a:rPr>
              <a:t> </a:t>
            </a:r>
          </a:p>
          <a:p>
            <a:pPr algn="l">
              <a:lnSpc>
                <a:spcPct val="100000"/>
              </a:lnSpc>
              <a:spcAft>
                <a:spcPts val="0"/>
              </a:spcAft>
              <a:defRPr/>
            </a:pPr>
            <a:r>
              <a:rPr lang="it-IT" sz="2800" dirty="0" smtClean="0">
                <a:solidFill>
                  <a:schemeClr val="tx1"/>
                </a:solidFill>
              </a:rPr>
              <a:t>- </a:t>
            </a:r>
            <a:r>
              <a:rPr lang="it-IT" sz="2800" dirty="0">
                <a:solidFill>
                  <a:schemeClr val="tx1"/>
                </a:solidFill>
              </a:rPr>
              <a:t>0.5 Distribution of the </a:t>
            </a:r>
            <a:r>
              <a:rPr lang="it-IT" sz="2800" dirty="0" err="1">
                <a:solidFill>
                  <a:schemeClr val="tx1"/>
                </a:solidFill>
              </a:rPr>
              <a:t>contribution</a:t>
            </a:r>
            <a:r>
              <a:rPr lang="it-IT" sz="2800" dirty="0">
                <a:solidFill>
                  <a:schemeClr val="tx1"/>
                </a:solidFill>
              </a:rPr>
              <a:t> (</a:t>
            </a:r>
            <a:r>
              <a:rPr lang="it-IT" sz="2800" dirty="0" err="1">
                <a:solidFill>
                  <a:schemeClr val="tx1"/>
                </a:solidFill>
              </a:rPr>
              <a:t>if</a:t>
            </a:r>
            <a:r>
              <a:rPr lang="it-IT" sz="2800" dirty="0">
                <a:solidFill>
                  <a:schemeClr val="tx1"/>
                </a:solidFill>
              </a:rPr>
              <a:t> coordinator) </a:t>
            </a:r>
          </a:p>
          <a:p>
            <a:pPr marL="174625" indent="-174625" algn="l">
              <a:lnSpc>
                <a:spcPct val="100000"/>
              </a:lnSpc>
              <a:spcAft>
                <a:spcPts val="0"/>
              </a:spcAft>
              <a:defRPr/>
            </a:pPr>
            <a:r>
              <a:rPr lang="it-IT" sz="2800" dirty="0" smtClean="0">
                <a:solidFill>
                  <a:schemeClr val="tx1"/>
                </a:solidFill>
              </a:rPr>
              <a:t>- </a:t>
            </a:r>
            <a:r>
              <a:rPr lang="it-IT" sz="2800" dirty="0">
                <a:solidFill>
                  <a:schemeClr val="tx1"/>
                </a:solidFill>
              </a:rPr>
              <a:t>0.6 Form Cs per </a:t>
            </a:r>
            <a:r>
              <a:rPr lang="it-IT" sz="2800" dirty="0" err="1">
                <a:solidFill>
                  <a:schemeClr val="tx1"/>
                </a:solidFill>
              </a:rPr>
              <a:t>each</a:t>
            </a:r>
            <a:r>
              <a:rPr lang="it-IT" sz="2800" dirty="0">
                <a:solidFill>
                  <a:schemeClr val="tx1"/>
                </a:solidFill>
              </a:rPr>
              <a:t> Reporting </a:t>
            </a:r>
            <a:r>
              <a:rPr lang="it-IT" sz="2800" dirty="0" err="1">
                <a:solidFill>
                  <a:schemeClr val="tx1"/>
                </a:solidFill>
              </a:rPr>
              <a:t>Period</a:t>
            </a:r>
            <a:r>
              <a:rPr lang="it-IT" sz="2800" dirty="0">
                <a:solidFill>
                  <a:schemeClr val="tx1"/>
                </a:solidFill>
              </a:rPr>
              <a:t> with </a:t>
            </a:r>
            <a:r>
              <a:rPr lang="it-IT" sz="2800" dirty="0" err="1">
                <a:solidFill>
                  <a:schemeClr val="tx1"/>
                </a:solidFill>
              </a:rPr>
              <a:t>related</a:t>
            </a:r>
            <a:r>
              <a:rPr lang="it-IT" sz="2800" dirty="0">
                <a:solidFill>
                  <a:schemeClr val="tx1"/>
                </a:solidFill>
              </a:rPr>
              <a:t> </a:t>
            </a:r>
            <a:r>
              <a:rPr lang="it-IT" sz="2800" dirty="0" err="1">
                <a:solidFill>
                  <a:schemeClr val="tx1"/>
                </a:solidFill>
              </a:rPr>
              <a:t>accepted</a:t>
            </a:r>
            <a:r>
              <a:rPr lang="it-IT" sz="2800" dirty="0">
                <a:solidFill>
                  <a:schemeClr val="tx1"/>
                </a:solidFill>
              </a:rPr>
              <a:t> </a:t>
            </a:r>
            <a:r>
              <a:rPr lang="it-IT" sz="2800" dirty="0" err="1">
                <a:solidFill>
                  <a:schemeClr val="tx1"/>
                </a:solidFill>
              </a:rPr>
              <a:t>cost</a:t>
            </a:r>
            <a:r>
              <a:rPr lang="it-IT" sz="2800" dirty="0">
                <a:solidFill>
                  <a:schemeClr val="tx1"/>
                </a:solidFill>
              </a:rPr>
              <a:t> </a:t>
            </a:r>
            <a:r>
              <a:rPr lang="it-IT" sz="2800" dirty="0" err="1">
                <a:solidFill>
                  <a:schemeClr val="tx1"/>
                </a:solidFill>
              </a:rPr>
              <a:t>declaration</a:t>
            </a:r>
            <a:r>
              <a:rPr lang="it-IT" sz="2800" dirty="0">
                <a:solidFill>
                  <a:schemeClr val="tx1"/>
                </a:solidFill>
              </a:rPr>
              <a:t> </a:t>
            </a:r>
            <a:r>
              <a:rPr lang="it-IT" sz="2800" dirty="0" err="1">
                <a:solidFill>
                  <a:schemeClr val="tx1"/>
                </a:solidFill>
              </a:rPr>
              <a:t>sent</a:t>
            </a:r>
            <a:r>
              <a:rPr lang="it-IT" sz="2800" dirty="0">
                <a:solidFill>
                  <a:schemeClr val="tx1"/>
                </a:solidFill>
              </a:rPr>
              <a:t> by the PO </a:t>
            </a:r>
          </a:p>
          <a:p>
            <a:pPr algn="l">
              <a:lnSpc>
                <a:spcPct val="100000"/>
              </a:lnSpc>
              <a:spcAft>
                <a:spcPts val="0"/>
              </a:spcAft>
              <a:defRPr/>
            </a:pPr>
            <a:r>
              <a:rPr lang="it-IT" sz="2800" dirty="0" smtClean="0">
                <a:solidFill>
                  <a:schemeClr val="tx1"/>
                </a:solidFill>
              </a:rPr>
              <a:t>- </a:t>
            </a:r>
            <a:r>
              <a:rPr lang="it-IT" sz="2800" dirty="0">
                <a:solidFill>
                  <a:schemeClr val="tx1"/>
                </a:solidFill>
              </a:rPr>
              <a:t>0.7 </a:t>
            </a:r>
            <a:r>
              <a:rPr lang="it-IT" sz="2800" dirty="0" err="1">
                <a:solidFill>
                  <a:schemeClr val="tx1"/>
                </a:solidFill>
              </a:rPr>
              <a:t>Periodic</a:t>
            </a:r>
            <a:r>
              <a:rPr lang="it-IT" sz="2800" dirty="0">
                <a:solidFill>
                  <a:schemeClr val="tx1"/>
                </a:solidFill>
              </a:rPr>
              <a:t> Reports </a:t>
            </a:r>
            <a:r>
              <a:rPr lang="it-IT" sz="2800" dirty="0" err="1">
                <a:solidFill>
                  <a:schemeClr val="tx1"/>
                </a:solidFill>
              </a:rPr>
              <a:t>submitted</a:t>
            </a:r>
            <a:endParaRPr lang="it-IT" sz="2800" dirty="0">
              <a:solidFill>
                <a:schemeClr val="tx1"/>
              </a:solidFill>
            </a:endParaRPr>
          </a:p>
          <a:p>
            <a:pPr algn="l">
              <a:defRPr/>
            </a:pPr>
            <a:r>
              <a:rPr lang="it-IT" sz="2800" dirty="0" smtClean="0">
                <a:solidFill>
                  <a:schemeClr val="tx1"/>
                </a:solidFill>
              </a:rPr>
              <a:t>- </a:t>
            </a:r>
            <a:r>
              <a:rPr lang="it-IT" sz="2800" dirty="0">
                <a:solidFill>
                  <a:schemeClr val="tx1"/>
                </a:solidFill>
              </a:rPr>
              <a:t>0.8 ….</a:t>
            </a:r>
          </a:p>
          <a:p>
            <a:pPr>
              <a:defRPr/>
            </a:pPr>
            <a:endParaRPr lang="it-IT" sz="2400" dirty="0" smtClean="0">
              <a:solidFill>
                <a:schemeClr val="tx1"/>
              </a:solidFill>
            </a:endParaRPr>
          </a:p>
          <a:p>
            <a:pPr>
              <a:defRPr/>
            </a:pPr>
            <a:endParaRPr lang="it-IT" dirty="0"/>
          </a:p>
        </p:txBody>
      </p:sp>
    </p:spTree>
    <p:extLst>
      <p:ext uri="{BB962C8B-B14F-4D97-AF65-F5344CB8AC3E}">
        <p14:creationId xmlns:p14="http://schemas.microsoft.com/office/powerpoint/2010/main" val="236174412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data 2"/>
          <p:cNvSpPr>
            <a:spLocks noGrp="1"/>
          </p:cNvSpPr>
          <p:nvPr>
            <p:ph type="dt" sz="half" idx="10"/>
          </p:nvPr>
        </p:nvSpPr>
        <p:spPr/>
        <p:txBody>
          <a:bodyPr/>
          <a:lstStyle/>
          <a:p>
            <a:r>
              <a:rPr lang="it-IT" smtClean="0"/>
              <a:t>Mirella Collini - Servizi Amministrativi per la Didattica e la Ricerca - Polo Collina</a:t>
            </a:r>
            <a:endParaRPr lang="it-IT"/>
          </a:p>
        </p:txBody>
      </p:sp>
      <p:sp>
        <p:nvSpPr>
          <p:cNvPr id="4" name="Segnaposto piè di pagina 3"/>
          <p:cNvSpPr>
            <a:spLocks noGrp="1"/>
          </p:cNvSpPr>
          <p:nvPr>
            <p:ph type="ftr" sz="quarter" idx="11"/>
          </p:nvPr>
        </p:nvSpPr>
        <p:spPr/>
        <p:txBody>
          <a:bodyPr/>
          <a:lstStyle/>
          <a:p>
            <a:r>
              <a:rPr lang="it-IT" smtClean="0"/>
              <a:t>Sotto-gruppo Progetti UE ed internazionali - Gruppo Codau Ricerca  Roma, 24 maggio 2017</a:t>
            </a:r>
            <a:endParaRPr lang="it-IT"/>
          </a:p>
        </p:txBody>
      </p:sp>
      <p:sp>
        <p:nvSpPr>
          <p:cNvPr id="5" name="Segnaposto numero diapositiva 4"/>
          <p:cNvSpPr>
            <a:spLocks noGrp="1"/>
          </p:cNvSpPr>
          <p:nvPr>
            <p:ph type="sldNum" sz="quarter" idx="12"/>
          </p:nvPr>
        </p:nvSpPr>
        <p:spPr/>
        <p:txBody>
          <a:bodyPr/>
          <a:lstStyle/>
          <a:p>
            <a:fld id="{3A8D51FD-037B-428C-9EBE-4E3D6C6DC43D}" type="slidenum">
              <a:rPr lang="it-IT" smtClean="0"/>
              <a:t>22</a:t>
            </a:fld>
            <a:endParaRPr lang="it-IT"/>
          </a:p>
        </p:txBody>
      </p:sp>
      <p:sp>
        <p:nvSpPr>
          <p:cNvPr id="7" name="CasellaDiTesto 6"/>
          <p:cNvSpPr txBox="1"/>
          <p:nvPr/>
        </p:nvSpPr>
        <p:spPr>
          <a:xfrm>
            <a:off x="251520" y="116632"/>
            <a:ext cx="6696744" cy="630942"/>
          </a:xfrm>
          <a:prstGeom prst="rect">
            <a:avLst/>
          </a:prstGeom>
          <a:noFill/>
        </p:spPr>
        <p:txBody>
          <a:bodyPr wrap="square" rtlCol="0">
            <a:spAutoFit/>
          </a:bodyPr>
          <a:lstStyle/>
          <a:p>
            <a:r>
              <a:rPr lang="it-IT" altLang="it-IT" sz="3500" b="1" dirty="0">
                <a:solidFill>
                  <a:schemeClr val="bg1"/>
                </a:solidFill>
              </a:rPr>
              <a:t>Financial </a:t>
            </a:r>
            <a:r>
              <a:rPr lang="it-IT" altLang="it-IT" sz="3500" b="1" dirty="0" err="1">
                <a:solidFill>
                  <a:schemeClr val="bg1"/>
                </a:solidFill>
              </a:rPr>
              <a:t>Documentation</a:t>
            </a:r>
            <a:r>
              <a:rPr lang="it-IT" altLang="it-IT" sz="3500" b="1" dirty="0">
                <a:solidFill>
                  <a:schemeClr val="bg1"/>
                </a:solidFill>
              </a:rPr>
              <a:t> </a:t>
            </a:r>
            <a:endParaRPr lang="it-IT" sz="3500" b="1" dirty="0">
              <a:solidFill>
                <a:schemeClr val="bg1"/>
              </a:solidFill>
            </a:endParaRPr>
          </a:p>
        </p:txBody>
      </p:sp>
      <p:sp>
        <p:nvSpPr>
          <p:cNvPr id="10" name="CasellaDiTesto 9"/>
          <p:cNvSpPr txBox="1"/>
          <p:nvPr/>
        </p:nvSpPr>
        <p:spPr>
          <a:xfrm>
            <a:off x="2051720" y="2525415"/>
            <a:ext cx="4176464" cy="615553"/>
          </a:xfrm>
          <a:prstGeom prst="rect">
            <a:avLst/>
          </a:prstGeom>
          <a:noFill/>
        </p:spPr>
        <p:txBody>
          <a:bodyPr wrap="square" rtlCol="0">
            <a:spAutoFit/>
          </a:bodyPr>
          <a:lstStyle/>
          <a:p>
            <a:pPr lvl="1" algn="ctr"/>
            <a:r>
              <a:rPr lang="it-IT" sz="1700" b="1" dirty="0">
                <a:solidFill>
                  <a:schemeClr val="bg1"/>
                </a:solidFill>
              </a:rPr>
              <a:t>Attenzione all’organizzazione della documentazione</a:t>
            </a:r>
          </a:p>
        </p:txBody>
      </p:sp>
      <p:sp>
        <p:nvSpPr>
          <p:cNvPr id="13" name="Segnaposto contenuto 2"/>
          <p:cNvSpPr txBox="1">
            <a:spLocks/>
          </p:cNvSpPr>
          <p:nvPr/>
        </p:nvSpPr>
        <p:spPr>
          <a:xfrm>
            <a:off x="457200" y="908720"/>
            <a:ext cx="8228013" cy="5040560"/>
          </a:xfrm>
          <a:prstGeom prst="rect">
            <a:avLst/>
          </a:prstGeom>
        </p:spPr>
        <p:txBody>
          <a:bodyPr vert="horz" lIns="91440" tIns="45720" rIns="91440" bIns="45720" rtlCol="0" anchor="ctr">
            <a:normAutofit fontScale="92500" lnSpcReduction="10000"/>
          </a:bodyPr>
          <a:lstStyle>
            <a:lvl1pPr marL="0" indent="0" algn="ctr" defTabSz="914400" rtl="0" eaLnBrk="1" latinLnBrk="0" hangingPunct="1">
              <a:spcBef>
                <a:spcPct val="20000"/>
              </a:spcBef>
              <a:buFont typeface="Arial" panose="020B0604020202020204"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pPr algn="l">
              <a:defRPr/>
            </a:pPr>
            <a:endParaRPr lang="it-IT" sz="2400" dirty="0" smtClean="0">
              <a:solidFill>
                <a:schemeClr val="tx1"/>
              </a:solidFill>
            </a:endParaRPr>
          </a:p>
          <a:p>
            <a:pPr>
              <a:defRPr/>
            </a:pPr>
            <a:r>
              <a:rPr lang="it-IT" sz="2300" b="1" dirty="0">
                <a:solidFill>
                  <a:schemeClr val="tx1"/>
                </a:solidFill>
              </a:rPr>
              <a:t>For </a:t>
            </a:r>
            <a:r>
              <a:rPr lang="it-IT" sz="2300" b="1" dirty="0" err="1">
                <a:solidFill>
                  <a:schemeClr val="tx1"/>
                </a:solidFill>
              </a:rPr>
              <a:t>all</a:t>
            </a:r>
            <a:r>
              <a:rPr lang="it-IT" sz="2300" b="1" dirty="0">
                <a:solidFill>
                  <a:schemeClr val="tx1"/>
                </a:solidFill>
              </a:rPr>
              <a:t> the </a:t>
            </a:r>
            <a:r>
              <a:rPr lang="it-IT" sz="2300" b="1" dirty="0" err="1">
                <a:solidFill>
                  <a:schemeClr val="tx1"/>
                </a:solidFill>
              </a:rPr>
              <a:t>cost</a:t>
            </a:r>
            <a:r>
              <a:rPr lang="it-IT" sz="2300" b="1" dirty="0">
                <a:solidFill>
                  <a:schemeClr val="tx1"/>
                </a:solidFill>
              </a:rPr>
              <a:t> </a:t>
            </a:r>
            <a:r>
              <a:rPr lang="it-IT" sz="2300" b="1" dirty="0" err="1">
                <a:solidFill>
                  <a:schemeClr val="tx1"/>
                </a:solidFill>
              </a:rPr>
              <a:t>category</a:t>
            </a:r>
            <a:r>
              <a:rPr lang="it-IT" sz="2300" b="1" dirty="0">
                <a:solidFill>
                  <a:schemeClr val="tx1"/>
                </a:solidFill>
              </a:rPr>
              <a:t> </a:t>
            </a:r>
            <a:r>
              <a:rPr lang="it-IT" sz="2300" b="1" dirty="0" err="1">
                <a:solidFill>
                  <a:schemeClr val="tx1"/>
                </a:solidFill>
              </a:rPr>
              <a:t>try</a:t>
            </a:r>
            <a:r>
              <a:rPr lang="it-IT" sz="2300" b="1" dirty="0">
                <a:solidFill>
                  <a:schemeClr val="tx1"/>
                </a:solidFill>
              </a:rPr>
              <a:t> to </a:t>
            </a:r>
            <a:r>
              <a:rPr lang="it-IT" sz="2300" b="1" dirty="0" err="1">
                <a:solidFill>
                  <a:schemeClr val="tx1"/>
                </a:solidFill>
              </a:rPr>
              <a:t>follow</a:t>
            </a:r>
            <a:r>
              <a:rPr lang="it-IT" sz="2300" b="1" dirty="0">
                <a:solidFill>
                  <a:schemeClr val="tx1"/>
                </a:solidFill>
              </a:rPr>
              <a:t> the </a:t>
            </a:r>
            <a:r>
              <a:rPr lang="it-IT" sz="2300" b="1" dirty="0" err="1">
                <a:solidFill>
                  <a:schemeClr val="tx1"/>
                </a:solidFill>
              </a:rPr>
              <a:t>numbers</a:t>
            </a:r>
            <a:r>
              <a:rPr lang="it-IT" sz="2300" b="1" dirty="0">
                <a:solidFill>
                  <a:schemeClr val="tx1"/>
                </a:solidFill>
              </a:rPr>
              <a:t> of the </a:t>
            </a:r>
            <a:r>
              <a:rPr lang="it-IT" sz="2300" b="1" dirty="0" err="1">
                <a:solidFill>
                  <a:schemeClr val="tx1"/>
                </a:solidFill>
              </a:rPr>
              <a:t>Procedures</a:t>
            </a:r>
            <a:r>
              <a:rPr lang="it-IT" sz="2300" b="1" dirty="0">
                <a:solidFill>
                  <a:schemeClr val="tx1"/>
                </a:solidFill>
              </a:rPr>
              <a:t> in the </a:t>
            </a:r>
            <a:r>
              <a:rPr lang="it-IT" sz="2300" b="1" dirty="0" err="1">
                <a:solidFill>
                  <a:schemeClr val="tx1"/>
                </a:solidFill>
              </a:rPr>
              <a:t>Annex</a:t>
            </a:r>
            <a:r>
              <a:rPr lang="it-IT" sz="2300" b="1" dirty="0">
                <a:solidFill>
                  <a:schemeClr val="tx1"/>
                </a:solidFill>
              </a:rPr>
              <a:t> </a:t>
            </a:r>
            <a:r>
              <a:rPr lang="it-IT" sz="2300" b="1" dirty="0" smtClean="0">
                <a:solidFill>
                  <a:schemeClr val="tx1"/>
                </a:solidFill>
              </a:rPr>
              <a:t>5</a:t>
            </a:r>
          </a:p>
          <a:p>
            <a:pPr>
              <a:defRPr/>
            </a:pPr>
            <a:endParaRPr lang="it-IT" sz="2300" dirty="0">
              <a:solidFill>
                <a:schemeClr val="tx1"/>
              </a:solidFill>
            </a:endParaRPr>
          </a:p>
          <a:p>
            <a:pPr marL="514350" indent="-514350" algn="l">
              <a:spcAft>
                <a:spcPts val="0"/>
              </a:spcAft>
              <a:buFont typeface="Times New Roman" pitchFamily="16" charset="0"/>
              <a:buAutoNum type="alphaUcPeriod"/>
              <a:defRPr/>
            </a:pPr>
            <a:r>
              <a:rPr lang="it-IT" sz="2300" dirty="0" err="1">
                <a:solidFill>
                  <a:schemeClr val="tx1"/>
                </a:solidFill>
              </a:rPr>
              <a:t>Personnel</a:t>
            </a:r>
            <a:r>
              <a:rPr lang="it-IT" sz="2300" dirty="0">
                <a:solidFill>
                  <a:schemeClr val="tx1"/>
                </a:solidFill>
              </a:rPr>
              <a:t> </a:t>
            </a:r>
            <a:r>
              <a:rPr lang="it-IT" sz="2300" dirty="0" err="1">
                <a:solidFill>
                  <a:schemeClr val="tx1"/>
                </a:solidFill>
              </a:rPr>
              <a:t>Costs</a:t>
            </a:r>
            <a:r>
              <a:rPr lang="it-IT" sz="2300" dirty="0">
                <a:solidFill>
                  <a:schemeClr val="tx1"/>
                </a:solidFill>
              </a:rPr>
              <a:t> (A.1 PI – A.1.1 </a:t>
            </a:r>
            <a:r>
              <a:rPr lang="it-IT" sz="2300" dirty="0" err="1">
                <a:solidFill>
                  <a:schemeClr val="tx1"/>
                </a:solidFill>
              </a:rPr>
              <a:t>contract</a:t>
            </a:r>
            <a:r>
              <a:rPr lang="it-IT" sz="2300" dirty="0">
                <a:solidFill>
                  <a:schemeClr val="tx1"/>
                </a:solidFill>
              </a:rPr>
              <a:t> PI, A.1.2 </a:t>
            </a:r>
            <a:r>
              <a:rPr lang="it-IT" sz="2300" dirty="0" err="1">
                <a:solidFill>
                  <a:schemeClr val="tx1"/>
                </a:solidFill>
              </a:rPr>
              <a:t>Timesheet</a:t>
            </a:r>
            <a:r>
              <a:rPr lang="it-IT" sz="2300" dirty="0">
                <a:solidFill>
                  <a:schemeClr val="tx1"/>
                </a:solidFill>
              </a:rPr>
              <a:t> of PI – A.1.2.1 </a:t>
            </a:r>
            <a:r>
              <a:rPr lang="it-IT" sz="2300" dirty="0" err="1">
                <a:solidFill>
                  <a:schemeClr val="tx1"/>
                </a:solidFill>
              </a:rPr>
              <a:t>timesheet</a:t>
            </a:r>
            <a:r>
              <a:rPr lang="it-IT" sz="2300" dirty="0">
                <a:solidFill>
                  <a:schemeClr val="tx1"/>
                </a:solidFill>
              </a:rPr>
              <a:t> </a:t>
            </a:r>
            <a:r>
              <a:rPr lang="it-IT" sz="2300" dirty="0" err="1">
                <a:solidFill>
                  <a:schemeClr val="tx1"/>
                </a:solidFill>
              </a:rPr>
              <a:t>year</a:t>
            </a:r>
            <a:r>
              <a:rPr lang="it-IT" sz="2300" dirty="0">
                <a:solidFill>
                  <a:schemeClr val="tx1"/>
                </a:solidFill>
              </a:rPr>
              <a:t> 1 - A.1.2.2 </a:t>
            </a:r>
            <a:r>
              <a:rPr lang="it-IT" sz="2300" dirty="0" err="1">
                <a:solidFill>
                  <a:schemeClr val="tx1"/>
                </a:solidFill>
              </a:rPr>
              <a:t>timesheet</a:t>
            </a:r>
            <a:r>
              <a:rPr lang="it-IT" sz="2300" dirty="0">
                <a:solidFill>
                  <a:schemeClr val="tx1"/>
                </a:solidFill>
              </a:rPr>
              <a:t> </a:t>
            </a:r>
            <a:r>
              <a:rPr lang="it-IT" sz="2300" dirty="0" err="1">
                <a:solidFill>
                  <a:schemeClr val="tx1"/>
                </a:solidFill>
              </a:rPr>
              <a:t>year</a:t>
            </a:r>
            <a:r>
              <a:rPr lang="it-IT" sz="2300" dirty="0">
                <a:solidFill>
                  <a:schemeClr val="tx1"/>
                </a:solidFill>
              </a:rPr>
              <a:t> 2, ; A.2 Mr. X – full professor…)</a:t>
            </a:r>
          </a:p>
          <a:p>
            <a:pPr marL="514350" indent="-514350" algn="l">
              <a:spcAft>
                <a:spcPts val="0"/>
              </a:spcAft>
              <a:buFont typeface="Times New Roman" pitchFamily="16" charset="0"/>
              <a:buAutoNum type="alphaUcPeriod"/>
              <a:defRPr/>
            </a:pPr>
            <a:r>
              <a:rPr lang="it-IT" sz="2300" dirty="0" err="1">
                <a:solidFill>
                  <a:schemeClr val="tx1"/>
                </a:solidFill>
              </a:rPr>
              <a:t>Subcontracting</a:t>
            </a:r>
            <a:r>
              <a:rPr lang="it-IT" sz="2300" dirty="0">
                <a:solidFill>
                  <a:schemeClr val="tx1"/>
                </a:solidFill>
              </a:rPr>
              <a:t> (B.1 </a:t>
            </a:r>
            <a:r>
              <a:rPr lang="it-IT" sz="2300" dirty="0" err="1">
                <a:solidFill>
                  <a:schemeClr val="tx1"/>
                </a:solidFill>
              </a:rPr>
              <a:t>Subcontract</a:t>
            </a:r>
            <a:r>
              <a:rPr lang="it-IT" sz="2300" dirty="0">
                <a:solidFill>
                  <a:schemeClr val="tx1"/>
                </a:solidFill>
              </a:rPr>
              <a:t> Z – B.1.1 </a:t>
            </a:r>
            <a:r>
              <a:rPr lang="it-IT" sz="2300" dirty="0" err="1">
                <a:solidFill>
                  <a:schemeClr val="tx1"/>
                </a:solidFill>
              </a:rPr>
              <a:t>Selection</a:t>
            </a:r>
            <a:r>
              <a:rPr lang="it-IT" sz="2300" dirty="0">
                <a:solidFill>
                  <a:schemeClr val="tx1"/>
                </a:solidFill>
              </a:rPr>
              <a:t> </a:t>
            </a:r>
            <a:r>
              <a:rPr lang="it-IT" sz="2300" dirty="0" err="1">
                <a:solidFill>
                  <a:schemeClr val="tx1"/>
                </a:solidFill>
              </a:rPr>
              <a:t>Documents</a:t>
            </a:r>
            <a:r>
              <a:rPr lang="it-IT" sz="2300" dirty="0">
                <a:solidFill>
                  <a:schemeClr val="tx1"/>
                </a:solidFill>
              </a:rPr>
              <a:t> – B.1.2 </a:t>
            </a:r>
            <a:r>
              <a:rPr lang="it-IT" sz="2300" dirty="0" err="1">
                <a:solidFill>
                  <a:schemeClr val="tx1"/>
                </a:solidFill>
              </a:rPr>
              <a:t>Contract</a:t>
            </a:r>
            <a:r>
              <a:rPr lang="it-IT" sz="2300" dirty="0">
                <a:solidFill>
                  <a:schemeClr val="tx1"/>
                </a:solidFill>
              </a:rPr>
              <a:t> – B.1.3 </a:t>
            </a:r>
            <a:r>
              <a:rPr lang="it-IT" sz="2300" dirty="0" err="1">
                <a:solidFill>
                  <a:schemeClr val="tx1"/>
                </a:solidFill>
              </a:rPr>
              <a:t>Invoice</a:t>
            </a:r>
            <a:r>
              <a:rPr lang="it-IT" sz="2300" dirty="0">
                <a:solidFill>
                  <a:schemeClr val="tx1"/>
                </a:solidFill>
              </a:rPr>
              <a:t> – B.1.4 </a:t>
            </a:r>
            <a:r>
              <a:rPr lang="it-IT" sz="2300" dirty="0" err="1">
                <a:solidFill>
                  <a:schemeClr val="tx1"/>
                </a:solidFill>
              </a:rPr>
              <a:t>Payment</a:t>
            </a:r>
            <a:r>
              <a:rPr lang="it-IT" sz="2300" dirty="0">
                <a:solidFill>
                  <a:schemeClr val="tx1"/>
                </a:solidFill>
              </a:rPr>
              <a:t> </a:t>
            </a:r>
            <a:r>
              <a:rPr lang="it-IT" sz="2300" dirty="0" err="1">
                <a:solidFill>
                  <a:schemeClr val="tx1"/>
                </a:solidFill>
              </a:rPr>
              <a:t>receipts</a:t>
            </a:r>
            <a:r>
              <a:rPr lang="it-IT" sz="2300" dirty="0">
                <a:solidFill>
                  <a:schemeClr val="tx1"/>
                </a:solidFill>
              </a:rPr>
              <a:t>, …) </a:t>
            </a:r>
          </a:p>
          <a:p>
            <a:pPr marL="514350" indent="-514350" algn="l">
              <a:spcAft>
                <a:spcPts val="0"/>
              </a:spcAft>
              <a:buFont typeface="Times New Roman" pitchFamily="16" charset="0"/>
              <a:buAutoNum type="alphaUcPeriod"/>
              <a:defRPr/>
            </a:pPr>
            <a:r>
              <a:rPr lang="it-IT" sz="2300" dirty="0">
                <a:solidFill>
                  <a:schemeClr val="tx1"/>
                </a:solidFill>
              </a:rPr>
              <a:t>Third Parties (</a:t>
            </a:r>
            <a:r>
              <a:rPr lang="it-IT" sz="2300" dirty="0" err="1">
                <a:solidFill>
                  <a:schemeClr val="tx1"/>
                </a:solidFill>
              </a:rPr>
              <a:t>if</a:t>
            </a:r>
            <a:r>
              <a:rPr lang="it-IT" sz="2300" dirty="0">
                <a:solidFill>
                  <a:schemeClr val="tx1"/>
                </a:solidFill>
              </a:rPr>
              <a:t> </a:t>
            </a:r>
            <a:r>
              <a:rPr lang="it-IT" sz="2300" dirty="0" err="1">
                <a:solidFill>
                  <a:schemeClr val="tx1"/>
                </a:solidFill>
              </a:rPr>
              <a:t>any</a:t>
            </a:r>
            <a:r>
              <a:rPr lang="it-IT" sz="2300" dirty="0">
                <a:solidFill>
                  <a:schemeClr val="tx1"/>
                </a:solidFill>
              </a:rPr>
              <a:t>)</a:t>
            </a:r>
          </a:p>
          <a:p>
            <a:pPr marL="514350" indent="-514350" algn="l">
              <a:spcAft>
                <a:spcPts val="0"/>
              </a:spcAft>
              <a:buFont typeface="Times New Roman" pitchFamily="16" charset="0"/>
              <a:buAutoNum type="alphaUcPeriod"/>
              <a:defRPr/>
            </a:pPr>
            <a:r>
              <a:rPr lang="it-IT" sz="2300" dirty="0" err="1">
                <a:solidFill>
                  <a:schemeClr val="tx1"/>
                </a:solidFill>
              </a:rPr>
              <a:t>Other</a:t>
            </a:r>
            <a:r>
              <a:rPr lang="it-IT" sz="2300" dirty="0">
                <a:solidFill>
                  <a:schemeClr val="tx1"/>
                </a:solidFill>
              </a:rPr>
              <a:t> Direct </a:t>
            </a:r>
            <a:r>
              <a:rPr lang="it-IT" sz="2300" dirty="0" err="1">
                <a:solidFill>
                  <a:schemeClr val="tx1"/>
                </a:solidFill>
              </a:rPr>
              <a:t>Costs</a:t>
            </a:r>
            <a:r>
              <a:rPr lang="it-IT" sz="2300" dirty="0">
                <a:solidFill>
                  <a:schemeClr val="tx1"/>
                </a:solidFill>
              </a:rPr>
              <a:t>:</a:t>
            </a:r>
          </a:p>
          <a:p>
            <a:pPr marL="400050" lvl="1" algn="l">
              <a:defRPr/>
            </a:pPr>
            <a:r>
              <a:rPr lang="it-IT" sz="2300" dirty="0">
                <a:solidFill>
                  <a:schemeClr val="tx1"/>
                </a:solidFill>
              </a:rPr>
              <a:t>D.1 </a:t>
            </a:r>
            <a:r>
              <a:rPr lang="it-IT" sz="2300" dirty="0" err="1">
                <a:solidFill>
                  <a:schemeClr val="tx1"/>
                </a:solidFill>
              </a:rPr>
              <a:t>Travels</a:t>
            </a:r>
            <a:r>
              <a:rPr lang="it-IT" sz="2300" dirty="0">
                <a:solidFill>
                  <a:schemeClr val="tx1"/>
                </a:solidFill>
              </a:rPr>
              <a:t> </a:t>
            </a:r>
          </a:p>
          <a:p>
            <a:pPr marL="400050" lvl="1" algn="l">
              <a:defRPr/>
            </a:pPr>
            <a:r>
              <a:rPr lang="it-IT" sz="2300" dirty="0">
                <a:solidFill>
                  <a:schemeClr val="tx1"/>
                </a:solidFill>
              </a:rPr>
              <a:t>D.2 </a:t>
            </a:r>
            <a:r>
              <a:rPr lang="it-IT" sz="2300" dirty="0" err="1">
                <a:solidFill>
                  <a:schemeClr val="tx1"/>
                </a:solidFill>
              </a:rPr>
              <a:t>Equipment</a:t>
            </a:r>
            <a:endParaRPr lang="it-IT" sz="2300" dirty="0">
              <a:solidFill>
                <a:schemeClr val="tx1"/>
              </a:solidFill>
            </a:endParaRPr>
          </a:p>
          <a:p>
            <a:pPr marL="400050" lvl="1" algn="l">
              <a:defRPr/>
            </a:pPr>
            <a:r>
              <a:rPr lang="it-IT" sz="2300" dirty="0">
                <a:solidFill>
                  <a:schemeClr val="tx1"/>
                </a:solidFill>
              </a:rPr>
              <a:t>D.3 </a:t>
            </a:r>
            <a:r>
              <a:rPr lang="it-IT" sz="2300" dirty="0" err="1">
                <a:solidFill>
                  <a:schemeClr val="tx1"/>
                </a:solidFill>
              </a:rPr>
              <a:t>Other</a:t>
            </a:r>
            <a:r>
              <a:rPr lang="it-IT" sz="2300" dirty="0">
                <a:solidFill>
                  <a:schemeClr val="tx1"/>
                </a:solidFill>
              </a:rPr>
              <a:t> </a:t>
            </a:r>
            <a:r>
              <a:rPr lang="it-IT" sz="2300" dirty="0" err="1">
                <a:solidFill>
                  <a:schemeClr val="tx1"/>
                </a:solidFill>
              </a:rPr>
              <a:t>goods</a:t>
            </a:r>
            <a:r>
              <a:rPr lang="it-IT" sz="2300" dirty="0">
                <a:solidFill>
                  <a:schemeClr val="tx1"/>
                </a:solidFill>
              </a:rPr>
              <a:t> and Services  </a:t>
            </a:r>
          </a:p>
          <a:p>
            <a:pPr>
              <a:defRPr/>
            </a:pPr>
            <a:endParaRPr lang="it-IT" sz="2400" dirty="0" smtClean="0">
              <a:solidFill>
                <a:schemeClr val="tx1"/>
              </a:solidFill>
            </a:endParaRPr>
          </a:p>
          <a:p>
            <a:pPr>
              <a:defRPr/>
            </a:pPr>
            <a:endParaRPr lang="it-IT" dirty="0"/>
          </a:p>
        </p:txBody>
      </p:sp>
    </p:spTree>
    <p:extLst>
      <p:ext uri="{BB962C8B-B14F-4D97-AF65-F5344CB8AC3E}">
        <p14:creationId xmlns:p14="http://schemas.microsoft.com/office/powerpoint/2010/main" val="649670043"/>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data 2"/>
          <p:cNvSpPr>
            <a:spLocks noGrp="1"/>
          </p:cNvSpPr>
          <p:nvPr>
            <p:ph type="dt" sz="half" idx="10"/>
          </p:nvPr>
        </p:nvSpPr>
        <p:spPr/>
        <p:txBody>
          <a:bodyPr/>
          <a:lstStyle/>
          <a:p>
            <a:r>
              <a:rPr lang="it-IT" smtClean="0"/>
              <a:t>Mirella Collini - Servizi Amministrativi per la Didattica e la Ricerca - Polo Collina</a:t>
            </a:r>
            <a:endParaRPr lang="it-IT"/>
          </a:p>
        </p:txBody>
      </p:sp>
      <p:sp>
        <p:nvSpPr>
          <p:cNvPr id="4" name="Segnaposto piè di pagina 3"/>
          <p:cNvSpPr>
            <a:spLocks noGrp="1"/>
          </p:cNvSpPr>
          <p:nvPr>
            <p:ph type="ftr" sz="quarter" idx="11"/>
          </p:nvPr>
        </p:nvSpPr>
        <p:spPr/>
        <p:txBody>
          <a:bodyPr/>
          <a:lstStyle/>
          <a:p>
            <a:r>
              <a:rPr lang="it-IT" smtClean="0"/>
              <a:t>Sotto-gruppo Progetti UE ed internazionali - Gruppo Codau Ricerca  Roma, 24 maggio 2017</a:t>
            </a:r>
            <a:endParaRPr lang="it-IT"/>
          </a:p>
        </p:txBody>
      </p:sp>
      <p:sp>
        <p:nvSpPr>
          <p:cNvPr id="5" name="Segnaposto numero diapositiva 4"/>
          <p:cNvSpPr>
            <a:spLocks noGrp="1"/>
          </p:cNvSpPr>
          <p:nvPr>
            <p:ph type="sldNum" sz="quarter" idx="12"/>
          </p:nvPr>
        </p:nvSpPr>
        <p:spPr/>
        <p:txBody>
          <a:bodyPr/>
          <a:lstStyle/>
          <a:p>
            <a:fld id="{3A8D51FD-037B-428C-9EBE-4E3D6C6DC43D}" type="slidenum">
              <a:rPr lang="it-IT" smtClean="0"/>
              <a:t>23</a:t>
            </a:fld>
            <a:endParaRPr lang="it-IT"/>
          </a:p>
        </p:txBody>
      </p:sp>
      <p:sp>
        <p:nvSpPr>
          <p:cNvPr id="7" name="CasellaDiTesto 6"/>
          <p:cNvSpPr txBox="1"/>
          <p:nvPr/>
        </p:nvSpPr>
        <p:spPr>
          <a:xfrm>
            <a:off x="251520" y="116632"/>
            <a:ext cx="6696744" cy="523220"/>
          </a:xfrm>
          <a:prstGeom prst="rect">
            <a:avLst/>
          </a:prstGeom>
          <a:noFill/>
        </p:spPr>
        <p:txBody>
          <a:bodyPr wrap="square" rtlCol="0">
            <a:spAutoFit/>
          </a:bodyPr>
          <a:lstStyle/>
          <a:p>
            <a:r>
              <a:rPr lang="it-IT" sz="2800" b="1" dirty="0" smtClean="0">
                <a:solidFill>
                  <a:schemeClr val="bg1"/>
                </a:solidFill>
              </a:rPr>
              <a:t>A conclusione del processo di audit … </a:t>
            </a:r>
            <a:endParaRPr lang="it-IT" sz="2600" b="1" dirty="0">
              <a:solidFill>
                <a:schemeClr val="bg1"/>
              </a:solidFill>
            </a:endParaRPr>
          </a:p>
        </p:txBody>
      </p:sp>
      <p:sp>
        <p:nvSpPr>
          <p:cNvPr id="10" name="CasellaDiTesto 9"/>
          <p:cNvSpPr txBox="1"/>
          <p:nvPr/>
        </p:nvSpPr>
        <p:spPr>
          <a:xfrm>
            <a:off x="2051720" y="2525415"/>
            <a:ext cx="4176464" cy="615553"/>
          </a:xfrm>
          <a:prstGeom prst="rect">
            <a:avLst/>
          </a:prstGeom>
          <a:noFill/>
        </p:spPr>
        <p:txBody>
          <a:bodyPr wrap="square" rtlCol="0">
            <a:spAutoFit/>
          </a:bodyPr>
          <a:lstStyle/>
          <a:p>
            <a:pPr lvl="1" algn="ctr"/>
            <a:r>
              <a:rPr lang="it-IT" sz="1700" b="1" dirty="0">
                <a:solidFill>
                  <a:schemeClr val="bg1"/>
                </a:solidFill>
              </a:rPr>
              <a:t>Attenzione all’organizzazione della documentazione</a:t>
            </a:r>
          </a:p>
        </p:txBody>
      </p:sp>
      <p:sp>
        <p:nvSpPr>
          <p:cNvPr id="13" name="Segnaposto contenuto 2"/>
          <p:cNvSpPr txBox="1">
            <a:spLocks/>
          </p:cNvSpPr>
          <p:nvPr/>
        </p:nvSpPr>
        <p:spPr>
          <a:xfrm>
            <a:off x="457200" y="1124744"/>
            <a:ext cx="8228013" cy="4896544"/>
          </a:xfrm>
          <a:prstGeom prst="rect">
            <a:avLst/>
          </a:prstGeom>
        </p:spPr>
        <p:txBody>
          <a:bodyPr vert="horz" lIns="91440" tIns="45720" rIns="91440" bIns="45720" rtlCol="0" anchor="ctr">
            <a:normAutofit fontScale="70000" lnSpcReduction="20000"/>
          </a:bodyPr>
          <a:lstStyle>
            <a:lvl1pPr marL="0" indent="0" algn="ctr" defTabSz="914400" rtl="0" eaLnBrk="1" latinLnBrk="0" hangingPunct="1">
              <a:spcBef>
                <a:spcPct val="20000"/>
              </a:spcBef>
              <a:buFont typeface="Arial" panose="020B0604020202020204"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pPr>
              <a:defRPr/>
            </a:pPr>
            <a:endParaRPr lang="it-IT" sz="2400" dirty="0" smtClean="0">
              <a:solidFill>
                <a:schemeClr val="accent6">
                  <a:lumMod val="75000"/>
                </a:schemeClr>
              </a:solidFill>
            </a:endParaRPr>
          </a:p>
          <a:p>
            <a:pPr algn="l">
              <a:lnSpc>
                <a:spcPct val="100000"/>
              </a:lnSpc>
              <a:spcAft>
                <a:spcPts val="0"/>
              </a:spcAft>
              <a:defRPr/>
            </a:pPr>
            <a:endParaRPr lang="it-IT" sz="2800" b="1" dirty="0" smtClean="0">
              <a:solidFill>
                <a:schemeClr val="tx1"/>
              </a:solidFill>
            </a:endParaRPr>
          </a:p>
          <a:p>
            <a:pPr marL="457200" indent="-457200" algn="l">
              <a:lnSpc>
                <a:spcPct val="100000"/>
              </a:lnSpc>
              <a:spcAft>
                <a:spcPts val="0"/>
              </a:spcAft>
              <a:buFont typeface="Wingdings" panose="05000000000000000000" pitchFamily="2" charset="2"/>
              <a:buChar char="Ø"/>
              <a:defRPr/>
            </a:pPr>
            <a:r>
              <a:rPr lang="it-IT" sz="2800" b="1" dirty="0" smtClean="0">
                <a:solidFill>
                  <a:schemeClr val="tx1"/>
                </a:solidFill>
              </a:rPr>
              <a:t>Al termine di ogni progetto</a:t>
            </a:r>
            <a:r>
              <a:rPr lang="it-IT" sz="2800" dirty="0" smtClean="0">
                <a:solidFill>
                  <a:schemeClr val="tx1"/>
                </a:solidFill>
              </a:rPr>
              <a:t>, assieme all’auditor si risponde ai vari punti del «</a:t>
            </a:r>
            <a:r>
              <a:rPr lang="it-IT" sz="2800" dirty="0" err="1" smtClean="0">
                <a:solidFill>
                  <a:schemeClr val="tx1"/>
                </a:solidFill>
              </a:rPr>
              <a:t>Annex</a:t>
            </a:r>
            <a:r>
              <a:rPr lang="it-IT" sz="2800" dirty="0" smtClean="0">
                <a:solidFill>
                  <a:schemeClr val="tx1"/>
                </a:solidFill>
              </a:rPr>
              <a:t> 1» al contratto dell’auditor con UE (</a:t>
            </a:r>
            <a:r>
              <a:rPr lang="it-IT" sz="2800" b="1" dirty="0" smtClean="0">
                <a:solidFill>
                  <a:schemeClr val="tx1"/>
                </a:solidFill>
              </a:rPr>
              <a:t>Indicative audit </a:t>
            </a:r>
            <a:r>
              <a:rPr lang="it-IT" sz="2800" b="1" dirty="0" err="1" smtClean="0">
                <a:solidFill>
                  <a:schemeClr val="tx1"/>
                </a:solidFill>
              </a:rPr>
              <a:t>programme</a:t>
            </a:r>
            <a:r>
              <a:rPr lang="it-IT" sz="2800" dirty="0" smtClean="0">
                <a:solidFill>
                  <a:schemeClr val="tx1"/>
                </a:solidFill>
              </a:rPr>
              <a:t>)</a:t>
            </a:r>
          </a:p>
          <a:p>
            <a:pPr marL="914400" lvl="1" indent="-457200" algn="l">
              <a:buFont typeface="Arial" panose="020B0604020202020204" pitchFamily="34" charset="0"/>
              <a:buChar char="•"/>
              <a:defRPr/>
            </a:pPr>
            <a:r>
              <a:rPr lang="it-IT" sz="2400" dirty="0" smtClean="0">
                <a:solidFill>
                  <a:schemeClr val="tx1"/>
                </a:solidFill>
              </a:rPr>
              <a:t>Per ogni voce di costo, riferimento specifico agli articoli del GA e dettagliata descrizione delle «procedure to be </a:t>
            </a:r>
            <a:r>
              <a:rPr lang="it-IT" sz="2400" dirty="0" err="1" smtClean="0">
                <a:solidFill>
                  <a:schemeClr val="tx1"/>
                </a:solidFill>
              </a:rPr>
              <a:t>performed</a:t>
            </a:r>
            <a:r>
              <a:rPr lang="it-IT" sz="2400" dirty="0" smtClean="0">
                <a:solidFill>
                  <a:schemeClr val="tx1"/>
                </a:solidFill>
              </a:rPr>
              <a:t>»</a:t>
            </a:r>
          </a:p>
          <a:p>
            <a:pPr lvl="1" algn="l">
              <a:defRPr/>
            </a:pPr>
            <a:r>
              <a:rPr lang="it-IT" sz="2400" dirty="0" smtClean="0">
                <a:solidFill>
                  <a:schemeClr val="tx1"/>
                </a:solidFill>
              </a:rPr>
              <a:t> </a:t>
            </a:r>
          </a:p>
          <a:p>
            <a:pPr marL="457200" indent="-457200" algn="l">
              <a:buFont typeface="Wingdings" panose="05000000000000000000" pitchFamily="2" charset="2"/>
              <a:buChar char="Ø"/>
              <a:defRPr/>
            </a:pPr>
            <a:r>
              <a:rPr lang="it-IT" sz="2800" dirty="0">
                <a:solidFill>
                  <a:schemeClr val="tx1"/>
                </a:solidFill>
              </a:rPr>
              <a:t>Stesura e lettura </a:t>
            </a:r>
            <a:r>
              <a:rPr lang="it-IT" sz="2800" b="1" dirty="0">
                <a:solidFill>
                  <a:schemeClr val="tx1"/>
                </a:solidFill>
              </a:rPr>
              <a:t>verbale di audit </a:t>
            </a:r>
            <a:r>
              <a:rPr lang="it-IT" sz="2800" dirty="0">
                <a:solidFill>
                  <a:schemeClr val="tx1"/>
                </a:solidFill>
              </a:rPr>
              <a:t>con indicazione puntuale della </a:t>
            </a:r>
            <a:r>
              <a:rPr lang="it-IT" sz="2800" b="1" dirty="0">
                <a:solidFill>
                  <a:schemeClr val="tx1"/>
                </a:solidFill>
              </a:rPr>
              <a:t>documentazione aggiuntiva </a:t>
            </a:r>
            <a:r>
              <a:rPr lang="it-IT" sz="2800" b="1" dirty="0" smtClean="0">
                <a:solidFill>
                  <a:schemeClr val="tx1"/>
                </a:solidFill>
              </a:rPr>
              <a:t>da inviare </a:t>
            </a:r>
            <a:r>
              <a:rPr lang="it-IT" sz="2800" b="1" dirty="0">
                <a:solidFill>
                  <a:schemeClr val="tx1"/>
                </a:solidFill>
              </a:rPr>
              <a:t>entro 7 gg </a:t>
            </a:r>
            <a:endParaRPr lang="it-IT" sz="2800" b="1" dirty="0" smtClean="0">
              <a:solidFill>
                <a:schemeClr val="tx1"/>
              </a:solidFill>
            </a:endParaRPr>
          </a:p>
          <a:p>
            <a:pPr marL="457200" indent="-457200" algn="l">
              <a:buFont typeface="Wingdings" panose="05000000000000000000" pitchFamily="2" charset="2"/>
              <a:buChar char="Ø"/>
              <a:defRPr/>
            </a:pPr>
            <a:endParaRPr lang="it-IT" sz="2800" dirty="0">
              <a:solidFill>
                <a:schemeClr val="tx1"/>
              </a:solidFill>
            </a:endParaRPr>
          </a:p>
          <a:p>
            <a:pPr marL="457200" indent="-457200" algn="l">
              <a:buFont typeface="Wingdings" panose="05000000000000000000" pitchFamily="2" charset="2"/>
              <a:buChar char="Ø"/>
              <a:defRPr/>
            </a:pPr>
            <a:r>
              <a:rPr lang="it-IT" sz="2800" b="1" dirty="0">
                <a:solidFill>
                  <a:schemeClr val="tx1"/>
                </a:solidFill>
              </a:rPr>
              <a:t>Meeting conclusivo </a:t>
            </a:r>
            <a:r>
              <a:rPr lang="it-IT" sz="2800" dirty="0">
                <a:solidFill>
                  <a:schemeClr val="tx1"/>
                </a:solidFill>
              </a:rPr>
              <a:t>in cui a voce sintetizzano cosa riporteranno nel report di audit </a:t>
            </a:r>
            <a:endParaRPr lang="it-IT" sz="2800" dirty="0" smtClean="0">
              <a:solidFill>
                <a:schemeClr val="tx1"/>
              </a:solidFill>
            </a:endParaRPr>
          </a:p>
          <a:p>
            <a:pPr marL="457200" indent="-457200" algn="l">
              <a:buFont typeface="Wingdings" panose="05000000000000000000" pitchFamily="2" charset="2"/>
              <a:buChar char="Ø"/>
              <a:defRPr/>
            </a:pPr>
            <a:endParaRPr lang="it-IT" sz="2800" dirty="0" smtClean="0">
              <a:solidFill>
                <a:schemeClr val="tx1"/>
              </a:solidFill>
            </a:endParaRPr>
          </a:p>
          <a:p>
            <a:pPr marL="457200" indent="-457200" algn="l">
              <a:buFont typeface="Wingdings" panose="05000000000000000000" pitchFamily="2" charset="2"/>
              <a:buChar char="Ø"/>
              <a:defRPr/>
            </a:pPr>
            <a:endParaRPr lang="it-IT" sz="2800" dirty="0" smtClean="0">
              <a:solidFill>
                <a:schemeClr val="tx1"/>
              </a:solidFill>
            </a:endParaRPr>
          </a:p>
          <a:p>
            <a:pPr>
              <a:defRPr/>
            </a:pPr>
            <a:r>
              <a:rPr lang="it-IT" dirty="0" smtClean="0">
                <a:solidFill>
                  <a:schemeClr val="tx1"/>
                </a:solidFill>
              </a:rPr>
              <a:t>bozza </a:t>
            </a:r>
            <a:r>
              <a:rPr lang="it-IT" dirty="0">
                <a:solidFill>
                  <a:schemeClr val="tx1"/>
                </a:solidFill>
              </a:rPr>
              <a:t>report giunta in data </a:t>
            </a:r>
            <a:r>
              <a:rPr lang="it-IT" dirty="0" smtClean="0">
                <a:solidFill>
                  <a:schemeClr val="tx1"/>
                </a:solidFill>
              </a:rPr>
              <a:t>22/05/2017 – </a:t>
            </a:r>
          </a:p>
          <a:p>
            <a:pPr>
              <a:defRPr/>
            </a:pPr>
            <a:r>
              <a:rPr lang="it-IT" dirty="0" smtClean="0">
                <a:solidFill>
                  <a:schemeClr val="tx1"/>
                </a:solidFill>
              </a:rPr>
              <a:t>entro 16/06/2017 eventuali osservazioni </a:t>
            </a:r>
            <a:endParaRPr lang="it-IT" dirty="0"/>
          </a:p>
        </p:txBody>
      </p:sp>
      <p:sp>
        <p:nvSpPr>
          <p:cNvPr id="2" name="Freccia in giù 1"/>
          <p:cNvSpPr/>
          <p:nvPr/>
        </p:nvSpPr>
        <p:spPr>
          <a:xfrm>
            <a:off x="4355579" y="4725144"/>
            <a:ext cx="431254" cy="432048"/>
          </a:xfrm>
          <a:prstGeom prst="downArrow">
            <a:avLst/>
          </a:prstGeom>
          <a:solidFill>
            <a:srgbClr val="0086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Tree>
    <p:extLst>
      <p:ext uri="{BB962C8B-B14F-4D97-AF65-F5344CB8AC3E}">
        <p14:creationId xmlns:p14="http://schemas.microsoft.com/office/powerpoint/2010/main" val="64967004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data 2"/>
          <p:cNvSpPr>
            <a:spLocks noGrp="1"/>
          </p:cNvSpPr>
          <p:nvPr>
            <p:ph type="dt" sz="half" idx="10"/>
          </p:nvPr>
        </p:nvSpPr>
        <p:spPr/>
        <p:txBody>
          <a:bodyPr/>
          <a:lstStyle/>
          <a:p>
            <a:r>
              <a:rPr lang="it-IT" smtClean="0"/>
              <a:t>Mirella Collini - Servizi Amministrativi per la Didattica e la Ricerca - Polo Collina</a:t>
            </a:r>
            <a:endParaRPr lang="it-IT"/>
          </a:p>
        </p:txBody>
      </p:sp>
      <p:sp>
        <p:nvSpPr>
          <p:cNvPr id="4" name="Segnaposto piè di pagina 3"/>
          <p:cNvSpPr>
            <a:spLocks noGrp="1"/>
          </p:cNvSpPr>
          <p:nvPr>
            <p:ph type="ftr" sz="quarter" idx="11"/>
          </p:nvPr>
        </p:nvSpPr>
        <p:spPr/>
        <p:txBody>
          <a:bodyPr/>
          <a:lstStyle/>
          <a:p>
            <a:r>
              <a:rPr lang="it-IT" smtClean="0"/>
              <a:t>Sotto-gruppo Progetti UE ed internazionali - Gruppo Codau Ricerca  Roma, 24 maggio 2017</a:t>
            </a:r>
            <a:endParaRPr lang="it-IT"/>
          </a:p>
        </p:txBody>
      </p:sp>
      <p:sp>
        <p:nvSpPr>
          <p:cNvPr id="5" name="Segnaposto numero diapositiva 4"/>
          <p:cNvSpPr>
            <a:spLocks noGrp="1"/>
          </p:cNvSpPr>
          <p:nvPr>
            <p:ph type="sldNum" sz="quarter" idx="12"/>
          </p:nvPr>
        </p:nvSpPr>
        <p:spPr/>
        <p:txBody>
          <a:bodyPr/>
          <a:lstStyle/>
          <a:p>
            <a:fld id="{3A8D51FD-037B-428C-9EBE-4E3D6C6DC43D}" type="slidenum">
              <a:rPr lang="it-IT" smtClean="0"/>
              <a:t>24</a:t>
            </a:fld>
            <a:endParaRPr lang="it-IT"/>
          </a:p>
        </p:txBody>
      </p:sp>
      <p:sp>
        <p:nvSpPr>
          <p:cNvPr id="7" name="CasellaDiTesto 6"/>
          <p:cNvSpPr txBox="1"/>
          <p:nvPr/>
        </p:nvSpPr>
        <p:spPr>
          <a:xfrm>
            <a:off x="251520" y="116632"/>
            <a:ext cx="6696744" cy="523220"/>
          </a:xfrm>
          <a:prstGeom prst="rect">
            <a:avLst/>
          </a:prstGeom>
          <a:noFill/>
        </p:spPr>
        <p:txBody>
          <a:bodyPr wrap="square" rtlCol="0">
            <a:spAutoFit/>
          </a:bodyPr>
          <a:lstStyle/>
          <a:p>
            <a:r>
              <a:rPr lang="it-IT" sz="2800" b="1" dirty="0" smtClean="0">
                <a:solidFill>
                  <a:schemeClr val="bg1"/>
                </a:solidFill>
              </a:rPr>
              <a:t>Particolarità … COSTI DEL PERSONALE</a:t>
            </a:r>
            <a:endParaRPr lang="it-IT" sz="2600" b="1" dirty="0">
              <a:solidFill>
                <a:schemeClr val="bg1"/>
              </a:solidFill>
            </a:endParaRPr>
          </a:p>
        </p:txBody>
      </p:sp>
      <p:sp>
        <p:nvSpPr>
          <p:cNvPr id="10" name="CasellaDiTesto 9"/>
          <p:cNvSpPr txBox="1"/>
          <p:nvPr/>
        </p:nvSpPr>
        <p:spPr>
          <a:xfrm>
            <a:off x="2051720" y="2525415"/>
            <a:ext cx="4176464" cy="615553"/>
          </a:xfrm>
          <a:prstGeom prst="rect">
            <a:avLst/>
          </a:prstGeom>
          <a:noFill/>
        </p:spPr>
        <p:txBody>
          <a:bodyPr wrap="square" rtlCol="0">
            <a:spAutoFit/>
          </a:bodyPr>
          <a:lstStyle/>
          <a:p>
            <a:pPr lvl="1" algn="ctr"/>
            <a:r>
              <a:rPr lang="it-IT" sz="1700" b="1" dirty="0">
                <a:solidFill>
                  <a:schemeClr val="bg1"/>
                </a:solidFill>
              </a:rPr>
              <a:t>Attenzione all’organizzazione della documentazione</a:t>
            </a:r>
          </a:p>
        </p:txBody>
      </p:sp>
      <p:sp>
        <p:nvSpPr>
          <p:cNvPr id="13" name="Segnaposto contenuto 2"/>
          <p:cNvSpPr txBox="1">
            <a:spLocks/>
          </p:cNvSpPr>
          <p:nvPr/>
        </p:nvSpPr>
        <p:spPr>
          <a:xfrm>
            <a:off x="457200" y="1124744"/>
            <a:ext cx="8228013" cy="4896544"/>
          </a:xfrm>
          <a:prstGeom prst="rect">
            <a:avLst/>
          </a:prstGeom>
        </p:spPr>
        <p:txBody>
          <a:bodyPr vert="horz" lIns="91440" tIns="45720" rIns="91440" bIns="45720" rtlCol="0" anchor="ctr">
            <a:normAutofit/>
          </a:bodyPr>
          <a:lstStyle>
            <a:lvl1pPr marL="0" indent="0" algn="ctr" defTabSz="914400" rtl="0" eaLnBrk="1" latinLnBrk="0" hangingPunct="1">
              <a:spcBef>
                <a:spcPct val="20000"/>
              </a:spcBef>
              <a:buFont typeface="Arial" panose="020B0604020202020204"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pPr marL="457200" indent="-457200" algn="l">
              <a:buFont typeface="Wingdings" panose="05000000000000000000" pitchFamily="2" charset="2"/>
              <a:buChar char="Ø"/>
              <a:defRPr/>
            </a:pPr>
            <a:r>
              <a:rPr lang="it-IT" sz="2800" dirty="0" smtClean="0">
                <a:solidFill>
                  <a:schemeClr val="tx1"/>
                </a:solidFill>
              </a:rPr>
              <a:t>L’Audit ha avuto luogo nel marzo 2017 e per gli auditor era già implicito lo spostamento di co.co.co. ed assegni alla voce del personale (AGA v. 4) </a:t>
            </a:r>
          </a:p>
          <a:p>
            <a:pPr marL="914400" lvl="1" indent="-457200" algn="l">
              <a:buFont typeface="Wingdings" panose="05000000000000000000" pitchFamily="2" charset="2"/>
              <a:buChar char="Ø"/>
              <a:defRPr/>
            </a:pPr>
            <a:r>
              <a:rPr lang="it-IT" sz="2400" b="1" dirty="0" smtClean="0">
                <a:solidFill>
                  <a:schemeClr val="tx1"/>
                </a:solidFill>
              </a:rPr>
              <a:t>TRE PROGETTI IN AUDIT – TRE DIVERSE TIPOLOGIE DI PERSONALE COINVOLTO </a:t>
            </a:r>
          </a:p>
          <a:p>
            <a:pPr marL="1371600" lvl="2" indent="-457200" algn="l">
              <a:buFont typeface="+mj-lt"/>
              <a:buAutoNum type="arabicPeriod"/>
              <a:defRPr/>
            </a:pPr>
            <a:r>
              <a:rPr lang="it-IT" sz="2000" dirty="0" smtClean="0">
                <a:solidFill>
                  <a:schemeClr val="tx1"/>
                </a:solidFill>
              </a:rPr>
              <a:t>solo personale strutturato</a:t>
            </a:r>
          </a:p>
          <a:p>
            <a:pPr marL="1371600" lvl="2" indent="-457200" algn="l">
              <a:buFont typeface="+mj-lt"/>
              <a:buAutoNum type="arabicPeriod"/>
              <a:defRPr/>
            </a:pPr>
            <a:r>
              <a:rPr lang="it-IT" sz="2000" dirty="0" smtClean="0">
                <a:solidFill>
                  <a:schemeClr val="tx1"/>
                </a:solidFill>
              </a:rPr>
              <a:t>personale strutturato e </a:t>
            </a:r>
            <a:r>
              <a:rPr lang="it-IT" sz="2000" dirty="0" err="1" smtClean="0">
                <a:solidFill>
                  <a:schemeClr val="tx1"/>
                </a:solidFill>
              </a:rPr>
              <a:t>phd</a:t>
            </a:r>
            <a:r>
              <a:rPr lang="it-IT" sz="2000" dirty="0" smtClean="0">
                <a:solidFill>
                  <a:schemeClr val="tx1"/>
                </a:solidFill>
              </a:rPr>
              <a:t>  alla voce personale ed assegni di ricerca in </a:t>
            </a:r>
            <a:r>
              <a:rPr lang="it-IT" sz="2000" dirty="0" err="1" smtClean="0">
                <a:solidFill>
                  <a:schemeClr val="tx1"/>
                </a:solidFill>
              </a:rPr>
              <a:t>subcontracting</a:t>
            </a:r>
            <a:r>
              <a:rPr lang="it-IT" sz="2000" dirty="0" smtClean="0">
                <a:solidFill>
                  <a:schemeClr val="tx1"/>
                </a:solidFill>
              </a:rPr>
              <a:t> – senza </a:t>
            </a:r>
            <a:r>
              <a:rPr lang="it-IT" sz="2000" dirty="0" err="1" smtClean="0">
                <a:solidFill>
                  <a:schemeClr val="tx1"/>
                </a:solidFill>
              </a:rPr>
              <a:t>amendment</a:t>
            </a:r>
            <a:r>
              <a:rPr lang="it-IT" sz="2000" dirty="0" smtClean="0">
                <a:solidFill>
                  <a:schemeClr val="tx1"/>
                </a:solidFill>
              </a:rPr>
              <a:t> </a:t>
            </a:r>
            <a:r>
              <a:rPr lang="it-IT" sz="2000" dirty="0" err="1" smtClean="0">
                <a:solidFill>
                  <a:schemeClr val="tx1"/>
                </a:solidFill>
              </a:rPr>
              <a:t>annex</a:t>
            </a:r>
            <a:r>
              <a:rPr lang="it-IT" sz="2000" dirty="0" smtClean="0">
                <a:solidFill>
                  <a:schemeClr val="tx1"/>
                </a:solidFill>
              </a:rPr>
              <a:t> 1 </a:t>
            </a:r>
          </a:p>
          <a:p>
            <a:pPr marL="1371600" lvl="2" indent="-457200" algn="l">
              <a:buFont typeface="+mj-lt"/>
              <a:buAutoNum type="arabicPeriod"/>
              <a:defRPr/>
            </a:pPr>
            <a:r>
              <a:rPr lang="it-IT" sz="2000" dirty="0" smtClean="0">
                <a:solidFill>
                  <a:schemeClr val="tx1"/>
                </a:solidFill>
              </a:rPr>
              <a:t>personale strutturato alla voce personale ed assegni di ricerca in </a:t>
            </a:r>
            <a:r>
              <a:rPr lang="it-IT" sz="2000" dirty="0" err="1" smtClean="0">
                <a:solidFill>
                  <a:schemeClr val="tx1"/>
                </a:solidFill>
              </a:rPr>
              <a:t>subcontracting</a:t>
            </a:r>
            <a:r>
              <a:rPr lang="it-IT" sz="2000" dirty="0" smtClean="0">
                <a:solidFill>
                  <a:schemeClr val="tx1"/>
                </a:solidFill>
              </a:rPr>
              <a:t> – con </a:t>
            </a:r>
            <a:r>
              <a:rPr lang="it-IT" sz="2000" dirty="0" err="1" smtClean="0">
                <a:solidFill>
                  <a:schemeClr val="tx1"/>
                </a:solidFill>
              </a:rPr>
              <a:t>amendment</a:t>
            </a:r>
            <a:r>
              <a:rPr lang="it-IT" sz="2000" dirty="0" smtClean="0">
                <a:solidFill>
                  <a:schemeClr val="tx1"/>
                </a:solidFill>
              </a:rPr>
              <a:t> </a:t>
            </a:r>
            <a:r>
              <a:rPr lang="it-IT" sz="2000" dirty="0" err="1" smtClean="0">
                <a:solidFill>
                  <a:schemeClr val="tx1"/>
                </a:solidFill>
              </a:rPr>
              <a:t>annex</a:t>
            </a:r>
            <a:r>
              <a:rPr lang="it-IT" sz="2000" dirty="0" smtClean="0">
                <a:solidFill>
                  <a:schemeClr val="tx1"/>
                </a:solidFill>
              </a:rPr>
              <a:t> 1 approvato </a:t>
            </a:r>
          </a:p>
        </p:txBody>
      </p:sp>
    </p:spTree>
    <p:extLst>
      <p:ext uri="{BB962C8B-B14F-4D97-AF65-F5344CB8AC3E}">
        <p14:creationId xmlns:p14="http://schemas.microsoft.com/office/powerpoint/2010/main" val="1511026933"/>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data 2"/>
          <p:cNvSpPr>
            <a:spLocks noGrp="1"/>
          </p:cNvSpPr>
          <p:nvPr>
            <p:ph type="dt" sz="half" idx="10"/>
          </p:nvPr>
        </p:nvSpPr>
        <p:spPr/>
        <p:txBody>
          <a:bodyPr/>
          <a:lstStyle/>
          <a:p>
            <a:r>
              <a:rPr lang="it-IT" smtClean="0"/>
              <a:t>Mirella Collini - Servizi Amministrativi per la Didattica e la Ricerca - Polo Collina</a:t>
            </a:r>
            <a:endParaRPr lang="it-IT"/>
          </a:p>
        </p:txBody>
      </p:sp>
      <p:sp>
        <p:nvSpPr>
          <p:cNvPr id="4" name="Segnaposto piè di pagina 3"/>
          <p:cNvSpPr>
            <a:spLocks noGrp="1"/>
          </p:cNvSpPr>
          <p:nvPr>
            <p:ph type="ftr" sz="quarter" idx="11"/>
          </p:nvPr>
        </p:nvSpPr>
        <p:spPr/>
        <p:txBody>
          <a:bodyPr/>
          <a:lstStyle/>
          <a:p>
            <a:r>
              <a:rPr lang="it-IT" smtClean="0"/>
              <a:t>Sotto-gruppo Progetti UE ed internazionali - Gruppo Codau Ricerca  Roma, 24 maggio 2017</a:t>
            </a:r>
            <a:endParaRPr lang="it-IT"/>
          </a:p>
        </p:txBody>
      </p:sp>
      <p:sp>
        <p:nvSpPr>
          <p:cNvPr id="5" name="Segnaposto numero diapositiva 4"/>
          <p:cNvSpPr>
            <a:spLocks noGrp="1"/>
          </p:cNvSpPr>
          <p:nvPr>
            <p:ph type="sldNum" sz="quarter" idx="12"/>
          </p:nvPr>
        </p:nvSpPr>
        <p:spPr/>
        <p:txBody>
          <a:bodyPr/>
          <a:lstStyle/>
          <a:p>
            <a:fld id="{3A8D51FD-037B-428C-9EBE-4E3D6C6DC43D}" type="slidenum">
              <a:rPr lang="it-IT" smtClean="0"/>
              <a:t>25</a:t>
            </a:fld>
            <a:endParaRPr lang="it-IT"/>
          </a:p>
        </p:txBody>
      </p:sp>
      <p:sp>
        <p:nvSpPr>
          <p:cNvPr id="7" name="CasellaDiTesto 6"/>
          <p:cNvSpPr txBox="1"/>
          <p:nvPr/>
        </p:nvSpPr>
        <p:spPr>
          <a:xfrm>
            <a:off x="251520" y="116632"/>
            <a:ext cx="6696744" cy="523220"/>
          </a:xfrm>
          <a:prstGeom prst="rect">
            <a:avLst/>
          </a:prstGeom>
          <a:noFill/>
        </p:spPr>
        <p:txBody>
          <a:bodyPr wrap="square" rtlCol="0">
            <a:spAutoFit/>
          </a:bodyPr>
          <a:lstStyle/>
          <a:p>
            <a:r>
              <a:rPr lang="it-IT" sz="2800" b="1" dirty="0" smtClean="0">
                <a:solidFill>
                  <a:schemeClr val="bg1"/>
                </a:solidFill>
              </a:rPr>
              <a:t>Particolarità … COSTI DEL PERSONALE</a:t>
            </a:r>
            <a:endParaRPr lang="it-IT" sz="2600" b="1" dirty="0">
              <a:solidFill>
                <a:schemeClr val="bg1"/>
              </a:solidFill>
            </a:endParaRPr>
          </a:p>
        </p:txBody>
      </p:sp>
      <p:sp>
        <p:nvSpPr>
          <p:cNvPr id="10" name="CasellaDiTesto 9"/>
          <p:cNvSpPr txBox="1"/>
          <p:nvPr/>
        </p:nvSpPr>
        <p:spPr>
          <a:xfrm>
            <a:off x="2051720" y="2525415"/>
            <a:ext cx="4176464" cy="615553"/>
          </a:xfrm>
          <a:prstGeom prst="rect">
            <a:avLst/>
          </a:prstGeom>
          <a:noFill/>
        </p:spPr>
        <p:txBody>
          <a:bodyPr wrap="square" rtlCol="0">
            <a:spAutoFit/>
          </a:bodyPr>
          <a:lstStyle/>
          <a:p>
            <a:pPr lvl="1" algn="ctr"/>
            <a:r>
              <a:rPr lang="it-IT" sz="1700" b="1" dirty="0">
                <a:solidFill>
                  <a:schemeClr val="bg1"/>
                </a:solidFill>
              </a:rPr>
              <a:t>Attenzione all’organizzazione della documentazione</a:t>
            </a:r>
          </a:p>
        </p:txBody>
      </p:sp>
      <p:sp>
        <p:nvSpPr>
          <p:cNvPr id="13" name="Segnaposto contenuto 2"/>
          <p:cNvSpPr txBox="1">
            <a:spLocks/>
          </p:cNvSpPr>
          <p:nvPr/>
        </p:nvSpPr>
        <p:spPr>
          <a:xfrm>
            <a:off x="457200" y="908720"/>
            <a:ext cx="8228013" cy="5112568"/>
          </a:xfrm>
          <a:prstGeom prst="rect">
            <a:avLst/>
          </a:prstGeom>
        </p:spPr>
        <p:txBody>
          <a:bodyPr vert="horz" lIns="91440" tIns="45720" rIns="91440" bIns="45720" rtlCol="0" anchor="ctr">
            <a:normAutofit lnSpcReduction="10000"/>
          </a:bodyPr>
          <a:lstStyle>
            <a:lvl1pPr marL="0" indent="0" algn="ctr" defTabSz="914400" rtl="0" eaLnBrk="1" latinLnBrk="0" hangingPunct="1">
              <a:spcBef>
                <a:spcPct val="20000"/>
              </a:spcBef>
              <a:buFont typeface="Arial" panose="020B0604020202020204"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pPr marL="457200" indent="-457200" algn="l">
              <a:buFont typeface="Wingdings" panose="05000000000000000000" pitchFamily="2" charset="2"/>
              <a:buChar char="Ø"/>
              <a:defRPr/>
            </a:pPr>
            <a:r>
              <a:rPr lang="it-IT" sz="2000" dirty="0" smtClean="0">
                <a:solidFill>
                  <a:schemeClr val="tx1"/>
                </a:solidFill>
              </a:rPr>
              <a:t>Tra i documenti aggiuntivi hanno richiesto di </a:t>
            </a:r>
            <a:r>
              <a:rPr lang="it-IT" sz="2000" b="1" dirty="0" smtClean="0">
                <a:solidFill>
                  <a:schemeClr val="tx1"/>
                </a:solidFill>
              </a:rPr>
              <a:t>inviare i CV aggiornati </a:t>
            </a:r>
            <a:r>
              <a:rPr lang="it-IT" sz="2000" dirty="0" smtClean="0">
                <a:solidFill>
                  <a:schemeClr val="tx1"/>
                </a:solidFill>
              </a:rPr>
              <a:t>di ogni componente il gruppo di ricerca – suggerimento: chiedere a tutti in anticipo (soprattutto al personale docente)</a:t>
            </a:r>
            <a:endParaRPr lang="it-IT" sz="2000" dirty="0" smtClean="0">
              <a:solidFill>
                <a:schemeClr val="tx1"/>
              </a:solidFill>
            </a:endParaRPr>
          </a:p>
          <a:p>
            <a:pPr marL="457200" indent="-457200" algn="just">
              <a:buFont typeface="Wingdings" panose="05000000000000000000" pitchFamily="2" charset="2"/>
              <a:buChar char="Ø"/>
              <a:defRPr/>
            </a:pPr>
            <a:r>
              <a:rPr lang="it-IT" sz="2000" dirty="0" smtClean="0">
                <a:solidFill>
                  <a:schemeClr val="tx1"/>
                </a:solidFill>
              </a:rPr>
              <a:t>«</a:t>
            </a:r>
            <a:r>
              <a:rPr lang="it-IT" sz="2000" b="1" dirty="0" smtClean="0">
                <a:solidFill>
                  <a:schemeClr val="tx1"/>
                </a:solidFill>
              </a:rPr>
              <a:t>The auditor </a:t>
            </a:r>
            <a:r>
              <a:rPr lang="it-IT" sz="2000" b="1" dirty="0" err="1" smtClean="0">
                <a:solidFill>
                  <a:schemeClr val="tx1"/>
                </a:solidFill>
              </a:rPr>
              <a:t>reclassified</a:t>
            </a:r>
            <a:r>
              <a:rPr lang="it-IT" sz="2000" b="1" dirty="0" smtClean="0">
                <a:solidFill>
                  <a:schemeClr val="tx1"/>
                </a:solidFill>
              </a:rPr>
              <a:t> </a:t>
            </a:r>
            <a:r>
              <a:rPr lang="it-IT" sz="2000" b="1" dirty="0" err="1" smtClean="0">
                <a:solidFill>
                  <a:schemeClr val="tx1"/>
                </a:solidFill>
              </a:rPr>
              <a:t>costs</a:t>
            </a:r>
            <a:r>
              <a:rPr lang="it-IT" sz="2000" b="1" dirty="0" smtClean="0">
                <a:solidFill>
                  <a:schemeClr val="tx1"/>
                </a:solidFill>
              </a:rPr>
              <a:t> </a:t>
            </a:r>
            <a:r>
              <a:rPr lang="it-IT" sz="2000" b="1" dirty="0" err="1" smtClean="0">
                <a:solidFill>
                  <a:schemeClr val="tx1"/>
                </a:solidFill>
              </a:rPr>
              <a:t>related</a:t>
            </a:r>
            <a:r>
              <a:rPr lang="it-IT" sz="2000" b="1" dirty="0" smtClean="0">
                <a:solidFill>
                  <a:schemeClr val="tx1"/>
                </a:solidFill>
              </a:rPr>
              <a:t> the </a:t>
            </a:r>
            <a:r>
              <a:rPr lang="it-IT" sz="2000" b="1" dirty="0" err="1" smtClean="0">
                <a:solidFill>
                  <a:schemeClr val="tx1"/>
                </a:solidFill>
              </a:rPr>
              <a:t>two</a:t>
            </a:r>
            <a:r>
              <a:rPr lang="it-IT" sz="2000" b="1" dirty="0" smtClean="0">
                <a:solidFill>
                  <a:schemeClr val="tx1"/>
                </a:solidFill>
              </a:rPr>
              <a:t> </a:t>
            </a:r>
            <a:r>
              <a:rPr lang="it-IT" sz="2000" b="1" dirty="0" err="1" smtClean="0">
                <a:solidFill>
                  <a:schemeClr val="tx1"/>
                </a:solidFill>
              </a:rPr>
              <a:t>research</a:t>
            </a:r>
            <a:r>
              <a:rPr lang="it-IT" sz="2000" b="1" dirty="0" smtClean="0">
                <a:solidFill>
                  <a:schemeClr val="tx1"/>
                </a:solidFill>
              </a:rPr>
              <a:t> </a:t>
            </a:r>
            <a:r>
              <a:rPr lang="it-IT" sz="2000" b="1" dirty="0" err="1" smtClean="0">
                <a:solidFill>
                  <a:schemeClr val="tx1"/>
                </a:solidFill>
              </a:rPr>
              <a:t>contracts</a:t>
            </a:r>
            <a:r>
              <a:rPr lang="it-IT" sz="2000" b="1" dirty="0" smtClean="0">
                <a:solidFill>
                  <a:schemeClr val="tx1"/>
                </a:solidFill>
              </a:rPr>
              <a:t> </a:t>
            </a:r>
            <a:r>
              <a:rPr lang="it-IT" sz="2000" dirty="0" smtClean="0">
                <a:solidFill>
                  <a:schemeClr val="tx1"/>
                </a:solidFill>
              </a:rPr>
              <a:t>from the </a:t>
            </a:r>
            <a:r>
              <a:rPr lang="it-IT" sz="2000" dirty="0" err="1" smtClean="0">
                <a:solidFill>
                  <a:schemeClr val="tx1"/>
                </a:solidFill>
              </a:rPr>
              <a:t>subcontracting</a:t>
            </a:r>
            <a:r>
              <a:rPr lang="it-IT" sz="2000" dirty="0" smtClean="0">
                <a:solidFill>
                  <a:schemeClr val="tx1"/>
                </a:solidFill>
              </a:rPr>
              <a:t> </a:t>
            </a:r>
            <a:r>
              <a:rPr lang="it-IT" sz="2000" dirty="0" err="1" smtClean="0">
                <a:solidFill>
                  <a:schemeClr val="tx1"/>
                </a:solidFill>
              </a:rPr>
              <a:t>category</a:t>
            </a:r>
            <a:r>
              <a:rPr lang="it-IT" sz="2000" dirty="0" smtClean="0">
                <a:solidFill>
                  <a:schemeClr val="tx1"/>
                </a:solidFill>
              </a:rPr>
              <a:t> to </a:t>
            </a:r>
            <a:r>
              <a:rPr lang="it-IT" sz="2000" dirty="0" err="1" smtClean="0">
                <a:solidFill>
                  <a:schemeClr val="tx1"/>
                </a:solidFill>
              </a:rPr>
              <a:t>personnel</a:t>
            </a:r>
            <a:r>
              <a:rPr lang="it-IT" sz="2000" dirty="0" smtClean="0">
                <a:solidFill>
                  <a:schemeClr val="tx1"/>
                </a:solidFill>
              </a:rPr>
              <a:t> </a:t>
            </a:r>
            <a:r>
              <a:rPr lang="it-IT" sz="2000" dirty="0" err="1" smtClean="0">
                <a:solidFill>
                  <a:schemeClr val="tx1"/>
                </a:solidFill>
              </a:rPr>
              <a:t>costs</a:t>
            </a:r>
            <a:r>
              <a:rPr lang="it-IT" sz="2000" dirty="0" smtClean="0">
                <a:solidFill>
                  <a:schemeClr val="tx1"/>
                </a:solidFill>
              </a:rPr>
              <a:t>, </a:t>
            </a:r>
            <a:r>
              <a:rPr lang="it-IT" sz="2000" dirty="0" err="1" smtClean="0">
                <a:solidFill>
                  <a:schemeClr val="tx1"/>
                </a:solidFill>
              </a:rPr>
              <a:t>as</a:t>
            </a:r>
            <a:r>
              <a:rPr lang="it-IT" sz="2000" dirty="0" smtClean="0">
                <a:solidFill>
                  <a:schemeClr val="tx1"/>
                </a:solidFill>
              </a:rPr>
              <a:t> </a:t>
            </a:r>
            <a:r>
              <a:rPr lang="it-IT" sz="2000" dirty="0" err="1" smtClean="0">
                <a:solidFill>
                  <a:schemeClr val="tx1"/>
                </a:solidFill>
              </a:rPr>
              <a:t>they</a:t>
            </a:r>
            <a:r>
              <a:rPr lang="it-IT" sz="2000" dirty="0" smtClean="0">
                <a:solidFill>
                  <a:schemeClr val="tx1"/>
                </a:solidFill>
              </a:rPr>
              <a:t> </a:t>
            </a:r>
            <a:r>
              <a:rPr lang="it-IT" sz="2000" b="1" dirty="0" err="1" smtClean="0">
                <a:solidFill>
                  <a:schemeClr val="tx1"/>
                </a:solidFill>
              </a:rPr>
              <a:t>fulfilled</a:t>
            </a:r>
            <a:r>
              <a:rPr lang="it-IT" sz="2000" b="1" dirty="0" smtClean="0">
                <a:solidFill>
                  <a:schemeClr val="tx1"/>
                </a:solidFill>
              </a:rPr>
              <a:t> </a:t>
            </a:r>
            <a:r>
              <a:rPr lang="it-IT" sz="2000" b="1" dirty="0" smtClean="0">
                <a:solidFill>
                  <a:schemeClr val="tx1"/>
                </a:solidFill>
              </a:rPr>
              <a:t>the </a:t>
            </a:r>
            <a:r>
              <a:rPr lang="it-IT" sz="2000" b="1" dirty="0" err="1" smtClean="0">
                <a:solidFill>
                  <a:schemeClr val="tx1"/>
                </a:solidFill>
              </a:rPr>
              <a:t>conditions</a:t>
            </a:r>
            <a:r>
              <a:rPr lang="it-IT" sz="2000" dirty="0" smtClean="0">
                <a:solidFill>
                  <a:schemeClr val="tx1"/>
                </a:solidFill>
              </a:rPr>
              <a:t> set out in the Model Grant Agreement </a:t>
            </a:r>
            <a:r>
              <a:rPr lang="it-IT" sz="2000" dirty="0" err="1" smtClean="0">
                <a:solidFill>
                  <a:schemeClr val="tx1"/>
                </a:solidFill>
              </a:rPr>
              <a:t>version</a:t>
            </a:r>
            <a:r>
              <a:rPr lang="it-IT" sz="2000" dirty="0" smtClean="0">
                <a:solidFill>
                  <a:schemeClr val="tx1"/>
                </a:solidFill>
              </a:rPr>
              <a:t> 4.0 (</a:t>
            </a:r>
            <a:r>
              <a:rPr lang="it-IT" sz="2000" dirty="0" err="1" smtClean="0">
                <a:solidFill>
                  <a:schemeClr val="tx1"/>
                </a:solidFill>
              </a:rPr>
              <a:t>Article</a:t>
            </a:r>
            <a:r>
              <a:rPr lang="it-IT" sz="2000" dirty="0" smtClean="0">
                <a:solidFill>
                  <a:schemeClr val="tx1"/>
                </a:solidFill>
              </a:rPr>
              <a:t> 6.2.A.2) for </a:t>
            </a:r>
            <a:r>
              <a:rPr lang="it-IT" sz="2000" dirty="0" err="1" smtClean="0">
                <a:solidFill>
                  <a:schemeClr val="tx1"/>
                </a:solidFill>
              </a:rPr>
              <a:t>being</a:t>
            </a:r>
            <a:r>
              <a:rPr lang="it-IT" sz="2000" dirty="0" smtClean="0">
                <a:solidFill>
                  <a:schemeClr val="tx1"/>
                </a:solidFill>
              </a:rPr>
              <a:t> </a:t>
            </a:r>
            <a:r>
              <a:rPr lang="it-IT" sz="2000" dirty="0" err="1" smtClean="0">
                <a:solidFill>
                  <a:schemeClr val="tx1"/>
                </a:solidFill>
              </a:rPr>
              <a:t>eligible</a:t>
            </a:r>
            <a:r>
              <a:rPr lang="it-IT" sz="2000" dirty="0" smtClean="0">
                <a:solidFill>
                  <a:schemeClr val="tx1"/>
                </a:solidFill>
              </a:rPr>
              <a:t> </a:t>
            </a:r>
            <a:r>
              <a:rPr lang="it-IT" sz="2000" b="1" dirty="0" err="1" smtClean="0">
                <a:solidFill>
                  <a:schemeClr val="tx1"/>
                </a:solidFill>
              </a:rPr>
              <a:t>as</a:t>
            </a:r>
            <a:r>
              <a:rPr lang="it-IT" sz="2000" b="1" dirty="0" smtClean="0">
                <a:solidFill>
                  <a:schemeClr val="tx1"/>
                </a:solidFill>
              </a:rPr>
              <a:t> </a:t>
            </a:r>
            <a:r>
              <a:rPr lang="it-IT" sz="2000" b="1" dirty="0" err="1" smtClean="0">
                <a:solidFill>
                  <a:schemeClr val="tx1"/>
                </a:solidFill>
              </a:rPr>
              <a:t>personnel</a:t>
            </a:r>
            <a:r>
              <a:rPr lang="it-IT" sz="2000" b="1" dirty="0" smtClean="0">
                <a:solidFill>
                  <a:schemeClr val="tx1"/>
                </a:solidFill>
              </a:rPr>
              <a:t> </a:t>
            </a:r>
            <a:r>
              <a:rPr lang="it-IT" sz="2000" b="1" dirty="0" err="1" smtClean="0">
                <a:solidFill>
                  <a:schemeClr val="tx1"/>
                </a:solidFill>
              </a:rPr>
              <a:t>cost</a:t>
            </a:r>
            <a:r>
              <a:rPr lang="it-IT" sz="2000" dirty="0" smtClean="0">
                <a:solidFill>
                  <a:schemeClr val="tx1"/>
                </a:solidFill>
              </a:rPr>
              <a:t>…». </a:t>
            </a:r>
          </a:p>
          <a:p>
            <a:pPr marL="457200" indent="-457200" algn="just">
              <a:buFont typeface="Wingdings" panose="05000000000000000000" pitchFamily="2" charset="2"/>
              <a:buChar char="Ø"/>
              <a:defRPr/>
            </a:pPr>
            <a:r>
              <a:rPr lang="it-IT" sz="2000" dirty="0" smtClean="0">
                <a:solidFill>
                  <a:schemeClr val="tx1"/>
                </a:solidFill>
              </a:rPr>
              <a:t>«</a:t>
            </a:r>
            <a:r>
              <a:rPr lang="it-IT" sz="2000" dirty="0" err="1" smtClean="0">
                <a:solidFill>
                  <a:schemeClr val="tx1"/>
                </a:solidFill>
              </a:rPr>
              <a:t>As</a:t>
            </a:r>
            <a:r>
              <a:rPr lang="it-IT" sz="2000" dirty="0" smtClean="0">
                <a:solidFill>
                  <a:schemeClr val="tx1"/>
                </a:solidFill>
              </a:rPr>
              <a:t> the </a:t>
            </a:r>
            <a:r>
              <a:rPr lang="it-IT" sz="2000" dirty="0" err="1" smtClean="0">
                <a:solidFill>
                  <a:schemeClr val="tx1"/>
                </a:solidFill>
              </a:rPr>
              <a:t>contract</a:t>
            </a:r>
            <a:r>
              <a:rPr lang="it-IT" sz="2000" dirty="0" smtClean="0">
                <a:solidFill>
                  <a:schemeClr val="tx1"/>
                </a:solidFill>
              </a:rPr>
              <a:t> sets </a:t>
            </a:r>
            <a:r>
              <a:rPr lang="it-IT" sz="2000" b="1" dirty="0" smtClean="0">
                <a:solidFill>
                  <a:schemeClr val="tx1"/>
                </a:solidFill>
              </a:rPr>
              <a:t>a </a:t>
            </a:r>
            <a:r>
              <a:rPr lang="it-IT" sz="2000" b="1" dirty="0" err="1" smtClean="0">
                <a:solidFill>
                  <a:schemeClr val="tx1"/>
                </a:solidFill>
              </a:rPr>
              <a:t>fixed</a:t>
            </a:r>
            <a:r>
              <a:rPr lang="it-IT" sz="2000" b="1" dirty="0" smtClean="0">
                <a:solidFill>
                  <a:schemeClr val="tx1"/>
                </a:solidFill>
              </a:rPr>
              <a:t> </a:t>
            </a:r>
            <a:r>
              <a:rPr lang="it-IT" sz="2000" b="1" dirty="0" err="1" smtClean="0">
                <a:solidFill>
                  <a:schemeClr val="tx1"/>
                </a:solidFill>
              </a:rPr>
              <a:t>amount</a:t>
            </a:r>
            <a:r>
              <a:rPr lang="it-IT" sz="2000" b="1" dirty="0" smtClean="0">
                <a:solidFill>
                  <a:schemeClr val="tx1"/>
                </a:solidFill>
              </a:rPr>
              <a:t> for the work </a:t>
            </a:r>
            <a:r>
              <a:rPr lang="it-IT" sz="2000" dirty="0" err="1" smtClean="0">
                <a:solidFill>
                  <a:schemeClr val="tx1"/>
                </a:solidFill>
              </a:rPr>
              <a:t>but</a:t>
            </a:r>
            <a:r>
              <a:rPr lang="it-IT" sz="2000" dirty="0" smtClean="0">
                <a:solidFill>
                  <a:schemeClr val="tx1"/>
                </a:solidFill>
              </a:rPr>
              <a:t> </a:t>
            </a:r>
            <a:r>
              <a:rPr lang="it-IT" sz="2000" dirty="0" err="1" smtClean="0">
                <a:solidFill>
                  <a:schemeClr val="tx1"/>
                </a:solidFill>
              </a:rPr>
              <a:t>does</a:t>
            </a:r>
            <a:r>
              <a:rPr lang="it-IT" sz="2000" dirty="0" smtClean="0">
                <a:solidFill>
                  <a:schemeClr val="tx1"/>
                </a:solidFill>
              </a:rPr>
              <a:t> </a:t>
            </a:r>
            <a:r>
              <a:rPr lang="it-IT" sz="2000" dirty="0" err="1" smtClean="0">
                <a:solidFill>
                  <a:schemeClr val="tx1"/>
                </a:solidFill>
              </a:rPr>
              <a:t>not</a:t>
            </a:r>
            <a:r>
              <a:rPr lang="it-IT" sz="2000" dirty="0" smtClean="0">
                <a:solidFill>
                  <a:schemeClr val="tx1"/>
                </a:solidFill>
              </a:rPr>
              <a:t> </a:t>
            </a:r>
            <a:r>
              <a:rPr lang="it-IT" sz="2000" dirty="0" err="1" smtClean="0">
                <a:solidFill>
                  <a:schemeClr val="tx1"/>
                </a:solidFill>
              </a:rPr>
              <a:t>specify</a:t>
            </a:r>
            <a:r>
              <a:rPr lang="it-IT" sz="2000" dirty="0" smtClean="0">
                <a:solidFill>
                  <a:schemeClr val="tx1"/>
                </a:solidFill>
              </a:rPr>
              <a:t> the </a:t>
            </a:r>
            <a:r>
              <a:rPr lang="it-IT" sz="2000" dirty="0" err="1" smtClean="0">
                <a:solidFill>
                  <a:schemeClr val="tx1"/>
                </a:solidFill>
              </a:rPr>
              <a:t>number</a:t>
            </a:r>
            <a:r>
              <a:rPr lang="it-IT" sz="2000" dirty="0" smtClean="0">
                <a:solidFill>
                  <a:schemeClr val="tx1"/>
                </a:solidFill>
              </a:rPr>
              <a:t> of hours to be </a:t>
            </a:r>
            <a:r>
              <a:rPr lang="it-IT" sz="2000" dirty="0" err="1" smtClean="0">
                <a:solidFill>
                  <a:schemeClr val="tx1"/>
                </a:solidFill>
              </a:rPr>
              <a:t>worked</a:t>
            </a:r>
            <a:r>
              <a:rPr lang="it-IT" sz="2000" dirty="0" smtClean="0">
                <a:solidFill>
                  <a:schemeClr val="tx1"/>
                </a:solidFill>
              </a:rPr>
              <a:t>, </a:t>
            </a:r>
            <a:r>
              <a:rPr lang="it-IT" sz="2000" b="1" dirty="0" smtClean="0">
                <a:solidFill>
                  <a:schemeClr val="tx1"/>
                </a:solidFill>
              </a:rPr>
              <a:t>the auditors </a:t>
            </a:r>
            <a:r>
              <a:rPr lang="it-IT" sz="2000" b="1" dirty="0" err="1" smtClean="0">
                <a:solidFill>
                  <a:schemeClr val="tx1"/>
                </a:solidFill>
              </a:rPr>
              <a:t>calculated</a:t>
            </a:r>
            <a:r>
              <a:rPr lang="it-IT" sz="2000" b="1" dirty="0" smtClean="0">
                <a:solidFill>
                  <a:schemeClr val="tx1"/>
                </a:solidFill>
              </a:rPr>
              <a:t> the </a:t>
            </a:r>
            <a:r>
              <a:rPr lang="it-IT" sz="2000" b="1" dirty="0" err="1" smtClean="0">
                <a:solidFill>
                  <a:schemeClr val="tx1"/>
                </a:solidFill>
              </a:rPr>
              <a:t>hourly</a:t>
            </a:r>
            <a:r>
              <a:rPr lang="it-IT" sz="2000" b="1" dirty="0" smtClean="0">
                <a:solidFill>
                  <a:schemeClr val="tx1"/>
                </a:solidFill>
              </a:rPr>
              <a:t> rate</a:t>
            </a:r>
            <a:r>
              <a:rPr lang="it-IT" sz="2000" dirty="0" smtClean="0">
                <a:solidFill>
                  <a:schemeClr val="tx1"/>
                </a:solidFill>
              </a:rPr>
              <a:t> by </a:t>
            </a:r>
            <a:r>
              <a:rPr lang="it-IT" sz="2000" dirty="0" err="1" smtClean="0">
                <a:solidFill>
                  <a:schemeClr val="tx1"/>
                </a:solidFill>
              </a:rPr>
              <a:t>dividing</a:t>
            </a:r>
            <a:r>
              <a:rPr lang="it-IT" sz="2000" dirty="0" smtClean="0">
                <a:solidFill>
                  <a:schemeClr val="tx1"/>
                </a:solidFill>
              </a:rPr>
              <a:t> the global </a:t>
            </a:r>
            <a:r>
              <a:rPr lang="it-IT" sz="2000" dirty="0" err="1" smtClean="0">
                <a:solidFill>
                  <a:schemeClr val="tx1"/>
                </a:solidFill>
              </a:rPr>
              <a:t>amount</a:t>
            </a:r>
            <a:r>
              <a:rPr lang="it-IT" sz="2000" dirty="0" smtClean="0">
                <a:solidFill>
                  <a:schemeClr val="tx1"/>
                </a:solidFill>
              </a:rPr>
              <a:t> for the work by the </a:t>
            </a:r>
            <a:r>
              <a:rPr lang="it-IT" sz="2000" b="1" dirty="0" smtClean="0">
                <a:solidFill>
                  <a:schemeClr val="tx1"/>
                </a:solidFill>
              </a:rPr>
              <a:t>pro-rata of 1720 </a:t>
            </a:r>
            <a:r>
              <a:rPr lang="it-IT" sz="2000" dirty="0" err="1" smtClean="0">
                <a:solidFill>
                  <a:schemeClr val="tx1"/>
                </a:solidFill>
              </a:rPr>
              <a:t>annual</a:t>
            </a:r>
            <a:r>
              <a:rPr lang="it-IT" sz="2000" dirty="0" smtClean="0">
                <a:solidFill>
                  <a:schemeClr val="tx1"/>
                </a:solidFill>
              </a:rPr>
              <a:t> </a:t>
            </a:r>
            <a:r>
              <a:rPr lang="it-IT" sz="2000" dirty="0" err="1" smtClean="0">
                <a:solidFill>
                  <a:schemeClr val="tx1"/>
                </a:solidFill>
              </a:rPr>
              <a:t>productive</a:t>
            </a:r>
            <a:r>
              <a:rPr lang="it-IT" sz="2000" dirty="0" smtClean="0">
                <a:solidFill>
                  <a:schemeClr val="tx1"/>
                </a:solidFill>
              </a:rPr>
              <a:t> hours </a:t>
            </a:r>
            <a:r>
              <a:rPr lang="it-IT" sz="2000" dirty="0" err="1" smtClean="0">
                <a:solidFill>
                  <a:schemeClr val="tx1"/>
                </a:solidFill>
              </a:rPr>
              <a:t>which</a:t>
            </a:r>
            <a:r>
              <a:rPr lang="it-IT" sz="2000" dirty="0" smtClean="0">
                <a:solidFill>
                  <a:schemeClr val="tx1"/>
                </a:solidFill>
              </a:rPr>
              <a:t> </a:t>
            </a:r>
            <a:r>
              <a:rPr lang="it-IT" sz="2000" dirty="0" err="1" smtClean="0">
                <a:solidFill>
                  <a:schemeClr val="tx1"/>
                </a:solidFill>
              </a:rPr>
              <a:t>corrisponds</a:t>
            </a:r>
            <a:r>
              <a:rPr lang="it-IT" sz="2000" dirty="0" smtClean="0">
                <a:solidFill>
                  <a:schemeClr val="tx1"/>
                </a:solidFill>
              </a:rPr>
              <a:t> to the </a:t>
            </a:r>
            <a:r>
              <a:rPr lang="it-IT" sz="2000" dirty="0" err="1" smtClean="0">
                <a:solidFill>
                  <a:schemeClr val="tx1"/>
                </a:solidFill>
              </a:rPr>
              <a:t>duration</a:t>
            </a:r>
            <a:r>
              <a:rPr lang="it-IT" sz="2000" dirty="0" smtClean="0">
                <a:solidFill>
                  <a:schemeClr val="tx1"/>
                </a:solidFill>
              </a:rPr>
              <a:t> of the </a:t>
            </a:r>
            <a:r>
              <a:rPr lang="it-IT" sz="2000" dirty="0" err="1" smtClean="0">
                <a:solidFill>
                  <a:schemeClr val="tx1"/>
                </a:solidFill>
              </a:rPr>
              <a:t>contract</a:t>
            </a:r>
            <a:r>
              <a:rPr lang="it-IT" sz="2000" dirty="0" smtClean="0">
                <a:solidFill>
                  <a:schemeClr val="tx1"/>
                </a:solidFill>
              </a:rPr>
              <a:t> over the </a:t>
            </a:r>
            <a:r>
              <a:rPr lang="it-IT" sz="2000" dirty="0" err="1" smtClean="0">
                <a:solidFill>
                  <a:schemeClr val="tx1"/>
                </a:solidFill>
              </a:rPr>
              <a:t>financial</a:t>
            </a:r>
            <a:r>
              <a:rPr lang="it-IT" sz="2000" dirty="0" smtClean="0">
                <a:solidFill>
                  <a:schemeClr val="tx1"/>
                </a:solidFill>
              </a:rPr>
              <a:t> </a:t>
            </a:r>
            <a:r>
              <a:rPr lang="it-IT" sz="2000" dirty="0" err="1" smtClean="0">
                <a:solidFill>
                  <a:schemeClr val="tx1"/>
                </a:solidFill>
              </a:rPr>
              <a:t>year</a:t>
            </a:r>
            <a:r>
              <a:rPr lang="it-IT" sz="2000" dirty="0" smtClean="0">
                <a:solidFill>
                  <a:schemeClr val="tx1"/>
                </a:solidFill>
              </a:rPr>
              <a:t>. The </a:t>
            </a:r>
            <a:r>
              <a:rPr lang="it-IT" sz="2000" dirty="0" err="1" smtClean="0">
                <a:solidFill>
                  <a:schemeClr val="tx1"/>
                </a:solidFill>
              </a:rPr>
              <a:t>hourly</a:t>
            </a:r>
            <a:r>
              <a:rPr lang="it-IT" sz="2000" dirty="0" smtClean="0">
                <a:solidFill>
                  <a:schemeClr val="tx1"/>
                </a:solidFill>
              </a:rPr>
              <a:t> rate </a:t>
            </a:r>
            <a:r>
              <a:rPr lang="it-IT" sz="2000" dirty="0" err="1" smtClean="0">
                <a:solidFill>
                  <a:schemeClr val="tx1"/>
                </a:solidFill>
              </a:rPr>
              <a:t>was</a:t>
            </a:r>
            <a:r>
              <a:rPr lang="it-IT" sz="2000" dirty="0" smtClean="0">
                <a:solidFill>
                  <a:schemeClr val="tx1"/>
                </a:solidFill>
              </a:rPr>
              <a:t> the </a:t>
            </a:r>
            <a:r>
              <a:rPr lang="it-IT" sz="2000" dirty="0" err="1" smtClean="0">
                <a:solidFill>
                  <a:schemeClr val="tx1"/>
                </a:solidFill>
              </a:rPr>
              <a:t>multiplied</a:t>
            </a:r>
            <a:r>
              <a:rPr lang="it-IT" sz="2000" dirty="0" smtClean="0">
                <a:solidFill>
                  <a:schemeClr val="tx1"/>
                </a:solidFill>
              </a:rPr>
              <a:t> by the </a:t>
            </a:r>
            <a:r>
              <a:rPr lang="it-IT" sz="2000" b="1" dirty="0" err="1" smtClean="0">
                <a:solidFill>
                  <a:schemeClr val="tx1"/>
                </a:solidFill>
              </a:rPr>
              <a:t>number</a:t>
            </a:r>
            <a:r>
              <a:rPr lang="it-IT" sz="2000" b="1" dirty="0" smtClean="0">
                <a:solidFill>
                  <a:schemeClr val="tx1"/>
                </a:solidFill>
              </a:rPr>
              <a:t> of </a:t>
            </a:r>
            <a:r>
              <a:rPr lang="it-IT" sz="2000" b="1" dirty="0" err="1" smtClean="0">
                <a:solidFill>
                  <a:schemeClr val="tx1"/>
                </a:solidFill>
              </a:rPr>
              <a:t>actual</a:t>
            </a:r>
            <a:r>
              <a:rPr lang="it-IT" sz="2000" b="1" dirty="0" smtClean="0">
                <a:solidFill>
                  <a:schemeClr val="tx1"/>
                </a:solidFill>
              </a:rPr>
              <a:t> hours </a:t>
            </a:r>
            <a:r>
              <a:rPr lang="it-IT" sz="2000" b="1" dirty="0" err="1" smtClean="0">
                <a:solidFill>
                  <a:schemeClr val="tx1"/>
                </a:solidFill>
              </a:rPr>
              <a:t>worked</a:t>
            </a:r>
            <a:r>
              <a:rPr lang="it-IT" sz="2000" b="1" dirty="0" smtClean="0">
                <a:solidFill>
                  <a:schemeClr val="tx1"/>
                </a:solidFill>
              </a:rPr>
              <a:t> on the </a:t>
            </a:r>
            <a:r>
              <a:rPr lang="it-IT" sz="2000" b="1" dirty="0" err="1" smtClean="0">
                <a:solidFill>
                  <a:schemeClr val="tx1"/>
                </a:solidFill>
              </a:rPr>
              <a:t>action</a:t>
            </a:r>
            <a:r>
              <a:rPr lang="it-IT" sz="2000" dirty="0" smtClean="0">
                <a:solidFill>
                  <a:schemeClr val="tx1"/>
                </a:solidFill>
              </a:rPr>
              <a:t> </a:t>
            </a:r>
            <a:r>
              <a:rPr lang="it-IT" sz="2000" dirty="0" err="1" smtClean="0">
                <a:solidFill>
                  <a:schemeClr val="tx1"/>
                </a:solidFill>
              </a:rPr>
              <a:t>as</a:t>
            </a:r>
            <a:r>
              <a:rPr lang="it-IT" sz="2000" dirty="0" smtClean="0">
                <a:solidFill>
                  <a:schemeClr val="tx1"/>
                </a:solidFill>
              </a:rPr>
              <a:t> </a:t>
            </a:r>
            <a:r>
              <a:rPr lang="it-IT" sz="2000" dirty="0" err="1" smtClean="0">
                <a:solidFill>
                  <a:schemeClr val="tx1"/>
                </a:solidFill>
              </a:rPr>
              <a:t>registered</a:t>
            </a:r>
            <a:r>
              <a:rPr lang="it-IT" sz="2000" dirty="0" smtClean="0">
                <a:solidFill>
                  <a:schemeClr val="tx1"/>
                </a:solidFill>
              </a:rPr>
              <a:t> in </a:t>
            </a:r>
            <a:r>
              <a:rPr lang="it-IT" sz="2000" b="1" dirty="0" err="1" smtClean="0">
                <a:solidFill>
                  <a:schemeClr val="tx1"/>
                </a:solidFill>
              </a:rPr>
              <a:t>timesheets</a:t>
            </a:r>
            <a:r>
              <a:rPr lang="it-IT" sz="2000" b="1" dirty="0" smtClean="0">
                <a:solidFill>
                  <a:schemeClr val="tx1"/>
                </a:solidFill>
              </a:rPr>
              <a:t> </a:t>
            </a:r>
            <a:r>
              <a:rPr lang="it-IT" sz="2000" dirty="0" smtClean="0">
                <a:solidFill>
                  <a:schemeClr val="tx1"/>
                </a:solidFill>
              </a:rPr>
              <a:t>of the </a:t>
            </a:r>
            <a:r>
              <a:rPr lang="it-IT" sz="2000" dirty="0" err="1" smtClean="0">
                <a:solidFill>
                  <a:schemeClr val="tx1"/>
                </a:solidFill>
              </a:rPr>
              <a:t>person</a:t>
            </a:r>
            <a:r>
              <a:rPr lang="it-IT" sz="2000" dirty="0" smtClean="0">
                <a:solidFill>
                  <a:schemeClr val="tx1"/>
                </a:solidFill>
              </a:rPr>
              <a:t> </a:t>
            </a:r>
            <a:r>
              <a:rPr lang="it-IT" sz="2000" dirty="0" err="1" smtClean="0">
                <a:solidFill>
                  <a:schemeClr val="tx1"/>
                </a:solidFill>
              </a:rPr>
              <a:t>involved</a:t>
            </a:r>
            <a:r>
              <a:rPr lang="it-IT" sz="2000" dirty="0" smtClean="0">
                <a:solidFill>
                  <a:schemeClr val="tx1"/>
                </a:solidFill>
              </a:rPr>
              <a:t> in the EU </a:t>
            </a:r>
            <a:r>
              <a:rPr lang="it-IT" sz="2000" dirty="0" err="1" smtClean="0">
                <a:solidFill>
                  <a:schemeClr val="tx1"/>
                </a:solidFill>
              </a:rPr>
              <a:t>action</a:t>
            </a:r>
            <a:r>
              <a:rPr lang="it-IT" sz="2000" dirty="0" smtClean="0">
                <a:solidFill>
                  <a:schemeClr val="tx1"/>
                </a:solidFill>
              </a:rPr>
              <a:t>.»  </a:t>
            </a:r>
          </a:p>
          <a:p>
            <a:pPr marL="457200" indent="-457200" algn="just">
              <a:buFont typeface="Wingdings" panose="05000000000000000000" pitchFamily="2" charset="2"/>
              <a:buChar char="Ø"/>
              <a:defRPr/>
            </a:pPr>
            <a:r>
              <a:rPr lang="it-IT" sz="2000" dirty="0" smtClean="0">
                <a:solidFill>
                  <a:schemeClr val="tx1"/>
                </a:solidFill>
              </a:rPr>
              <a:t>Attenzione </a:t>
            </a:r>
            <a:r>
              <a:rPr lang="it-IT" sz="2000" dirty="0" err="1" smtClean="0">
                <a:solidFill>
                  <a:schemeClr val="tx1"/>
                </a:solidFill>
              </a:rPr>
              <a:t>PhD</a:t>
            </a:r>
            <a:r>
              <a:rPr lang="it-IT" sz="2000" dirty="0" smtClean="0">
                <a:solidFill>
                  <a:schemeClr val="tx1"/>
                </a:solidFill>
              </a:rPr>
              <a:t> </a:t>
            </a:r>
            <a:r>
              <a:rPr lang="it-IT" sz="2000" dirty="0" err="1" smtClean="0">
                <a:solidFill>
                  <a:schemeClr val="tx1"/>
                </a:solidFill>
              </a:rPr>
              <a:t>student</a:t>
            </a:r>
            <a:r>
              <a:rPr lang="it-IT" sz="2000" dirty="0">
                <a:solidFill>
                  <a:schemeClr val="tx1"/>
                </a:solidFill>
              </a:rPr>
              <a:t> </a:t>
            </a:r>
            <a:r>
              <a:rPr lang="it-IT" sz="2000" dirty="0" smtClean="0">
                <a:solidFill>
                  <a:schemeClr val="tx1"/>
                </a:solidFill>
              </a:rPr>
              <a:t>– assegni e </a:t>
            </a:r>
            <a:r>
              <a:rPr lang="it-IT" sz="2000" dirty="0" err="1" smtClean="0">
                <a:solidFill>
                  <a:schemeClr val="tx1"/>
                </a:solidFill>
              </a:rPr>
              <a:t>cococo</a:t>
            </a:r>
            <a:r>
              <a:rPr lang="it-IT" sz="2000" dirty="0" smtClean="0">
                <a:solidFill>
                  <a:schemeClr val="tx1"/>
                </a:solidFill>
              </a:rPr>
              <a:t>: </a:t>
            </a:r>
            <a:r>
              <a:rPr lang="it-IT" sz="2000" b="1" dirty="0" smtClean="0">
                <a:solidFill>
                  <a:schemeClr val="tx1"/>
                </a:solidFill>
              </a:rPr>
              <a:t>oneri anno concluso </a:t>
            </a:r>
            <a:r>
              <a:rPr lang="it-IT" sz="2000" dirty="0" smtClean="0">
                <a:solidFill>
                  <a:schemeClr val="tx1"/>
                </a:solidFill>
              </a:rPr>
              <a:t>(se contratto ancora in essere ed anno solare non ancora concluso, si prende a riferimento il costo dell’anno precedente)! </a:t>
            </a:r>
            <a:endParaRPr lang="it-IT" sz="2000" dirty="0" smtClean="0">
              <a:solidFill>
                <a:schemeClr val="tx1"/>
              </a:solidFill>
            </a:endParaRPr>
          </a:p>
        </p:txBody>
      </p:sp>
    </p:spTree>
    <p:extLst>
      <p:ext uri="{BB962C8B-B14F-4D97-AF65-F5344CB8AC3E}">
        <p14:creationId xmlns:p14="http://schemas.microsoft.com/office/powerpoint/2010/main" val="1476479331"/>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data 2"/>
          <p:cNvSpPr>
            <a:spLocks noGrp="1"/>
          </p:cNvSpPr>
          <p:nvPr>
            <p:ph type="dt" sz="half" idx="10"/>
          </p:nvPr>
        </p:nvSpPr>
        <p:spPr/>
        <p:txBody>
          <a:bodyPr/>
          <a:lstStyle/>
          <a:p>
            <a:r>
              <a:rPr lang="it-IT" smtClean="0"/>
              <a:t>Mirella Collini - Servizi Amministrativi per la Didattica e la Ricerca - Polo Collina</a:t>
            </a:r>
            <a:endParaRPr lang="it-IT"/>
          </a:p>
        </p:txBody>
      </p:sp>
      <p:sp>
        <p:nvSpPr>
          <p:cNvPr id="4" name="Segnaposto piè di pagina 3"/>
          <p:cNvSpPr>
            <a:spLocks noGrp="1"/>
          </p:cNvSpPr>
          <p:nvPr>
            <p:ph type="ftr" sz="quarter" idx="11"/>
          </p:nvPr>
        </p:nvSpPr>
        <p:spPr/>
        <p:txBody>
          <a:bodyPr/>
          <a:lstStyle/>
          <a:p>
            <a:r>
              <a:rPr lang="it-IT" smtClean="0"/>
              <a:t>Sotto-gruppo Progetti UE ed internazionali - Gruppo Codau Ricerca  Roma, 24 maggio 2017</a:t>
            </a:r>
            <a:endParaRPr lang="it-IT"/>
          </a:p>
        </p:txBody>
      </p:sp>
      <p:sp>
        <p:nvSpPr>
          <p:cNvPr id="5" name="Segnaposto numero diapositiva 4"/>
          <p:cNvSpPr>
            <a:spLocks noGrp="1"/>
          </p:cNvSpPr>
          <p:nvPr>
            <p:ph type="sldNum" sz="quarter" idx="12"/>
          </p:nvPr>
        </p:nvSpPr>
        <p:spPr/>
        <p:txBody>
          <a:bodyPr/>
          <a:lstStyle/>
          <a:p>
            <a:fld id="{3A8D51FD-037B-428C-9EBE-4E3D6C6DC43D}" type="slidenum">
              <a:rPr lang="it-IT" smtClean="0"/>
              <a:t>26</a:t>
            </a:fld>
            <a:endParaRPr lang="it-IT"/>
          </a:p>
        </p:txBody>
      </p:sp>
      <p:sp>
        <p:nvSpPr>
          <p:cNvPr id="7" name="CasellaDiTesto 6"/>
          <p:cNvSpPr txBox="1"/>
          <p:nvPr/>
        </p:nvSpPr>
        <p:spPr>
          <a:xfrm>
            <a:off x="251520" y="116632"/>
            <a:ext cx="6696744" cy="523220"/>
          </a:xfrm>
          <a:prstGeom prst="rect">
            <a:avLst/>
          </a:prstGeom>
          <a:noFill/>
        </p:spPr>
        <p:txBody>
          <a:bodyPr wrap="square" rtlCol="0">
            <a:spAutoFit/>
          </a:bodyPr>
          <a:lstStyle/>
          <a:p>
            <a:r>
              <a:rPr lang="it-IT" sz="2800" b="1" dirty="0" smtClean="0">
                <a:solidFill>
                  <a:schemeClr val="bg1"/>
                </a:solidFill>
              </a:rPr>
              <a:t>Particolarità … COSTI DEL PERSONALE</a:t>
            </a:r>
            <a:endParaRPr lang="it-IT" sz="2600" b="1" dirty="0">
              <a:solidFill>
                <a:schemeClr val="bg1"/>
              </a:solidFill>
            </a:endParaRPr>
          </a:p>
        </p:txBody>
      </p:sp>
      <p:sp>
        <p:nvSpPr>
          <p:cNvPr id="10" name="CasellaDiTesto 9"/>
          <p:cNvSpPr txBox="1"/>
          <p:nvPr/>
        </p:nvSpPr>
        <p:spPr>
          <a:xfrm>
            <a:off x="2051720" y="2525415"/>
            <a:ext cx="4176464" cy="615553"/>
          </a:xfrm>
          <a:prstGeom prst="rect">
            <a:avLst/>
          </a:prstGeom>
          <a:noFill/>
        </p:spPr>
        <p:txBody>
          <a:bodyPr wrap="square" rtlCol="0">
            <a:spAutoFit/>
          </a:bodyPr>
          <a:lstStyle/>
          <a:p>
            <a:pPr lvl="1" algn="ctr"/>
            <a:r>
              <a:rPr lang="it-IT" sz="1700" b="1" dirty="0">
                <a:solidFill>
                  <a:schemeClr val="bg1"/>
                </a:solidFill>
              </a:rPr>
              <a:t>Attenzione all’organizzazione della documentazione</a:t>
            </a:r>
          </a:p>
        </p:txBody>
      </p:sp>
      <p:sp>
        <p:nvSpPr>
          <p:cNvPr id="13" name="Segnaposto contenuto 2"/>
          <p:cNvSpPr txBox="1">
            <a:spLocks/>
          </p:cNvSpPr>
          <p:nvPr/>
        </p:nvSpPr>
        <p:spPr>
          <a:xfrm>
            <a:off x="457200" y="908720"/>
            <a:ext cx="8228013" cy="5112568"/>
          </a:xfrm>
          <a:prstGeom prst="rect">
            <a:avLst/>
          </a:prstGeom>
        </p:spPr>
        <p:txBody>
          <a:bodyPr vert="horz" lIns="91440" tIns="45720" rIns="91440" bIns="45720" rtlCol="0" anchor="ctr">
            <a:normAutofit lnSpcReduction="10000"/>
          </a:bodyPr>
          <a:lstStyle>
            <a:lvl1pPr marL="0" indent="0" algn="ctr" defTabSz="914400" rtl="0" eaLnBrk="1" latinLnBrk="0" hangingPunct="1">
              <a:spcBef>
                <a:spcPct val="20000"/>
              </a:spcBef>
              <a:buFont typeface="Arial" panose="020B0604020202020204"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pPr marL="457200" indent="-457200" algn="l">
              <a:buFont typeface="Wingdings" panose="05000000000000000000" pitchFamily="2" charset="2"/>
              <a:buChar char="Ø"/>
              <a:defRPr/>
            </a:pPr>
            <a:r>
              <a:rPr lang="it-IT" sz="2500" dirty="0" smtClean="0">
                <a:solidFill>
                  <a:schemeClr val="tx1"/>
                </a:solidFill>
              </a:rPr>
              <a:t>Tra i documenti aggiuntivi hanno richiesto di </a:t>
            </a:r>
            <a:r>
              <a:rPr lang="it-IT" sz="2500" b="1" dirty="0" smtClean="0">
                <a:solidFill>
                  <a:schemeClr val="tx1"/>
                </a:solidFill>
              </a:rPr>
              <a:t>inviare i CV aggiornati </a:t>
            </a:r>
            <a:r>
              <a:rPr lang="it-IT" sz="2500" dirty="0" smtClean="0">
                <a:solidFill>
                  <a:schemeClr val="tx1"/>
                </a:solidFill>
              </a:rPr>
              <a:t>di ogni componente il gruppo di ricerca – suggerimento: chiedere a tutti in anticipo (soprattutto al personale docente)</a:t>
            </a:r>
            <a:endParaRPr lang="it-IT" sz="2500" dirty="0" smtClean="0">
              <a:solidFill>
                <a:schemeClr val="tx1"/>
              </a:solidFill>
            </a:endParaRPr>
          </a:p>
          <a:p>
            <a:pPr marL="457200" indent="-457200" algn="just">
              <a:buFont typeface="Wingdings" panose="05000000000000000000" pitchFamily="2" charset="2"/>
              <a:buChar char="Ø"/>
              <a:defRPr/>
            </a:pPr>
            <a:r>
              <a:rPr lang="it-IT" sz="2500" dirty="0" smtClean="0">
                <a:solidFill>
                  <a:schemeClr val="tx1"/>
                </a:solidFill>
              </a:rPr>
              <a:t>Attenzione </a:t>
            </a:r>
            <a:r>
              <a:rPr lang="it-IT" sz="2500" dirty="0" err="1" smtClean="0">
                <a:solidFill>
                  <a:schemeClr val="tx1"/>
                </a:solidFill>
              </a:rPr>
              <a:t>PhD</a:t>
            </a:r>
            <a:r>
              <a:rPr lang="it-IT" sz="2500" dirty="0" smtClean="0">
                <a:solidFill>
                  <a:schemeClr val="tx1"/>
                </a:solidFill>
              </a:rPr>
              <a:t> </a:t>
            </a:r>
            <a:r>
              <a:rPr lang="it-IT" sz="2500" dirty="0" err="1" smtClean="0">
                <a:solidFill>
                  <a:schemeClr val="tx1"/>
                </a:solidFill>
              </a:rPr>
              <a:t>student</a:t>
            </a:r>
            <a:r>
              <a:rPr lang="it-IT" sz="2500" dirty="0">
                <a:solidFill>
                  <a:schemeClr val="tx1"/>
                </a:solidFill>
              </a:rPr>
              <a:t> </a:t>
            </a:r>
            <a:r>
              <a:rPr lang="it-IT" sz="2500" dirty="0" smtClean="0">
                <a:solidFill>
                  <a:schemeClr val="tx1"/>
                </a:solidFill>
              </a:rPr>
              <a:t>– assegni e </a:t>
            </a:r>
            <a:r>
              <a:rPr lang="it-IT" sz="2500" dirty="0" err="1" smtClean="0">
                <a:solidFill>
                  <a:schemeClr val="tx1"/>
                </a:solidFill>
              </a:rPr>
              <a:t>cococo</a:t>
            </a:r>
            <a:r>
              <a:rPr lang="it-IT" sz="2500" dirty="0" smtClean="0">
                <a:solidFill>
                  <a:schemeClr val="tx1"/>
                </a:solidFill>
              </a:rPr>
              <a:t>: </a:t>
            </a:r>
            <a:r>
              <a:rPr lang="it-IT" sz="2500" b="1" dirty="0" smtClean="0">
                <a:solidFill>
                  <a:schemeClr val="tx1"/>
                </a:solidFill>
              </a:rPr>
              <a:t>oneri anno concluso </a:t>
            </a:r>
            <a:r>
              <a:rPr lang="it-IT" sz="2500" dirty="0" smtClean="0">
                <a:solidFill>
                  <a:schemeClr val="tx1"/>
                </a:solidFill>
              </a:rPr>
              <a:t>(se contratto ancora in essere ed anno finanziario non ancora concluso, si prende a riferimento il costo dell’anno precedente)! </a:t>
            </a:r>
          </a:p>
          <a:p>
            <a:pPr marL="457200" indent="-457200" algn="just">
              <a:buFont typeface="Wingdings" panose="05000000000000000000" pitchFamily="2" charset="2"/>
              <a:buChar char="Ø"/>
              <a:defRPr/>
            </a:pPr>
            <a:r>
              <a:rPr lang="it-IT" sz="2500" dirty="0" smtClean="0">
                <a:solidFill>
                  <a:schemeClr val="tx1"/>
                </a:solidFill>
              </a:rPr>
              <a:t>«</a:t>
            </a:r>
            <a:r>
              <a:rPr lang="it-IT" sz="2500" dirty="0" err="1" smtClean="0">
                <a:solidFill>
                  <a:schemeClr val="tx1"/>
                </a:solidFill>
              </a:rPr>
              <a:t>During</a:t>
            </a:r>
            <a:r>
              <a:rPr lang="it-IT" sz="2500" dirty="0" smtClean="0">
                <a:solidFill>
                  <a:schemeClr val="tx1"/>
                </a:solidFill>
              </a:rPr>
              <a:t> the </a:t>
            </a:r>
            <a:r>
              <a:rPr lang="it-IT" sz="2500" dirty="0" err="1" smtClean="0">
                <a:solidFill>
                  <a:schemeClr val="tx1"/>
                </a:solidFill>
              </a:rPr>
              <a:t>course</a:t>
            </a:r>
            <a:r>
              <a:rPr lang="it-IT" sz="2500" dirty="0" smtClean="0">
                <a:solidFill>
                  <a:schemeClr val="tx1"/>
                </a:solidFill>
              </a:rPr>
              <a:t> of audit </a:t>
            </a:r>
            <a:r>
              <a:rPr lang="it-IT" sz="2500" dirty="0" err="1" smtClean="0">
                <a:solidFill>
                  <a:schemeClr val="tx1"/>
                </a:solidFill>
              </a:rPr>
              <a:t>we</a:t>
            </a:r>
            <a:r>
              <a:rPr lang="it-IT" sz="2500" dirty="0" smtClean="0">
                <a:solidFill>
                  <a:schemeClr val="tx1"/>
                </a:solidFill>
              </a:rPr>
              <a:t> </a:t>
            </a:r>
            <a:r>
              <a:rPr lang="it-IT" sz="2500" b="1" dirty="0" err="1" smtClean="0">
                <a:solidFill>
                  <a:schemeClr val="tx1"/>
                </a:solidFill>
              </a:rPr>
              <a:t>reviewed</a:t>
            </a:r>
            <a:r>
              <a:rPr lang="it-IT" sz="2500" b="1" dirty="0" smtClean="0">
                <a:solidFill>
                  <a:schemeClr val="tx1"/>
                </a:solidFill>
              </a:rPr>
              <a:t> the </a:t>
            </a:r>
            <a:r>
              <a:rPr lang="it-IT" sz="2500" b="1" dirty="0" err="1" smtClean="0">
                <a:solidFill>
                  <a:schemeClr val="tx1"/>
                </a:solidFill>
              </a:rPr>
              <a:t>timesheet</a:t>
            </a:r>
            <a:r>
              <a:rPr lang="it-IT" sz="2500" b="1" dirty="0" smtClean="0">
                <a:solidFill>
                  <a:schemeClr val="tx1"/>
                </a:solidFill>
              </a:rPr>
              <a:t> </a:t>
            </a:r>
            <a:r>
              <a:rPr lang="it-IT" sz="2500" dirty="0" smtClean="0">
                <a:solidFill>
                  <a:schemeClr val="tx1"/>
                </a:solidFill>
              </a:rPr>
              <a:t>of the </a:t>
            </a:r>
            <a:r>
              <a:rPr lang="it-IT" sz="2500" dirty="0" err="1" smtClean="0">
                <a:solidFill>
                  <a:schemeClr val="tx1"/>
                </a:solidFill>
              </a:rPr>
              <a:t>sampled</a:t>
            </a:r>
            <a:r>
              <a:rPr lang="it-IT" sz="2500" dirty="0" smtClean="0">
                <a:solidFill>
                  <a:schemeClr val="tx1"/>
                </a:solidFill>
              </a:rPr>
              <a:t> </a:t>
            </a:r>
            <a:r>
              <a:rPr lang="it-IT" sz="2500" dirty="0" err="1" smtClean="0">
                <a:solidFill>
                  <a:schemeClr val="tx1"/>
                </a:solidFill>
              </a:rPr>
              <a:t>personnel</a:t>
            </a:r>
            <a:r>
              <a:rPr lang="it-IT" sz="2500" dirty="0" smtClean="0">
                <a:solidFill>
                  <a:schemeClr val="tx1"/>
                </a:solidFill>
              </a:rPr>
              <a:t> </a:t>
            </a:r>
            <a:r>
              <a:rPr lang="it-IT" sz="2500" b="1" dirty="0" smtClean="0">
                <a:solidFill>
                  <a:schemeClr val="tx1"/>
                </a:solidFill>
              </a:rPr>
              <a:t>in </a:t>
            </a:r>
            <a:r>
              <a:rPr lang="it-IT" sz="2500" b="1" dirty="0" err="1" smtClean="0">
                <a:solidFill>
                  <a:schemeClr val="tx1"/>
                </a:solidFill>
              </a:rPr>
              <a:t>order</a:t>
            </a:r>
            <a:r>
              <a:rPr lang="it-IT" sz="2500" b="1" dirty="0" smtClean="0">
                <a:solidFill>
                  <a:schemeClr val="tx1"/>
                </a:solidFill>
              </a:rPr>
              <a:t> to </a:t>
            </a:r>
            <a:r>
              <a:rPr lang="it-IT" sz="2500" b="1" dirty="0" err="1" smtClean="0">
                <a:solidFill>
                  <a:schemeClr val="tx1"/>
                </a:solidFill>
              </a:rPr>
              <a:t>ensure</a:t>
            </a:r>
            <a:r>
              <a:rPr lang="it-IT" sz="2500" b="1" dirty="0" smtClean="0">
                <a:solidFill>
                  <a:schemeClr val="tx1"/>
                </a:solidFill>
              </a:rPr>
              <a:t> </a:t>
            </a:r>
            <a:r>
              <a:rPr lang="it-IT" sz="2500" b="1" dirty="0" err="1" smtClean="0">
                <a:solidFill>
                  <a:schemeClr val="tx1"/>
                </a:solidFill>
              </a:rPr>
              <a:t>that</a:t>
            </a:r>
            <a:r>
              <a:rPr lang="it-IT" sz="2500" b="1" dirty="0" smtClean="0">
                <a:solidFill>
                  <a:schemeClr val="tx1"/>
                </a:solidFill>
              </a:rPr>
              <a:t> the staff </a:t>
            </a:r>
            <a:r>
              <a:rPr lang="it-IT" sz="2500" b="1" dirty="0" err="1" smtClean="0">
                <a:solidFill>
                  <a:schemeClr val="tx1"/>
                </a:solidFill>
              </a:rPr>
              <a:t>did</a:t>
            </a:r>
            <a:r>
              <a:rPr lang="it-IT" sz="2500" b="1" dirty="0" smtClean="0">
                <a:solidFill>
                  <a:schemeClr val="tx1"/>
                </a:solidFill>
              </a:rPr>
              <a:t> </a:t>
            </a:r>
            <a:r>
              <a:rPr lang="it-IT" sz="2500" b="1" dirty="0" err="1" smtClean="0">
                <a:solidFill>
                  <a:schemeClr val="tx1"/>
                </a:solidFill>
              </a:rPr>
              <a:t>not</a:t>
            </a:r>
            <a:r>
              <a:rPr lang="it-IT" sz="2500" b="1" dirty="0" smtClean="0">
                <a:solidFill>
                  <a:schemeClr val="tx1"/>
                </a:solidFill>
              </a:rPr>
              <a:t> </a:t>
            </a:r>
            <a:r>
              <a:rPr lang="it-IT" sz="2500" b="1" dirty="0" err="1" smtClean="0">
                <a:solidFill>
                  <a:schemeClr val="tx1"/>
                </a:solidFill>
              </a:rPr>
              <a:t>claim</a:t>
            </a:r>
            <a:r>
              <a:rPr lang="it-IT" sz="2500" b="1" dirty="0" smtClean="0">
                <a:solidFill>
                  <a:schemeClr val="tx1"/>
                </a:solidFill>
              </a:rPr>
              <a:t> more </a:t>
            </a:r>
            <a:r>
              <a:rPr lang="it-IT" sz="2500" b="1" dirty="0" err="1" smtClean="0">
                <a:solidFill>
                  <a:schemeClr val="tx1"/>
                </a:solidFill>
              </a:rPr>
              <a:t>than</a:t>
            </a:r>
            <a:r>
              <a:rPr lang="it-IT" sz="2500" b="1" dirty="0" smtClean="0">
                <a:solidFill>
                  <a:schemeClr val="tx1"/>
                </a:solidFill>
              </a:rPr>
              <a:t> 1720 </a:t>
            </a:r>
            <a:r>
              <a:rPr lang="it-IT" sz="2500" dirty="0" smtClean="0">
                <a:solidFill>
                  <a:schemeClr val="tx1"/>
                </a:solidFill>
              </a:rPr>
              <a:t>hours and </a:t>
            </a:r>
            <a:r>
              <a:rPr lang="it-IT" sz="2500" dirty="0" err="1" smtClean="0">
                <a:solidFill>
                  <a:schemeClr val="tx1"/>
                </a:solidFill>
              </a:rPr>
              <a:t>recalculated</a:t>
            </a:r>
            <a:r>
              <a:rPr lang="it-IT" sz="2500" dirty="0" smtClean="0">
                <a:solidFill>
                  <a:schemeClr val="tx1"/>
                </a:solidFill>
              </a:rPr>
              <a:t> the hours </a:t>
            </a:r>
            <a:r>
              <a:rPr lang="it-IT" sz="2500" dirty="0" err="1" smtClean="0">
                <a:solidFill>
                  <a:schemeClr val="tx1"/>
                </a:solidFill>
              </a:rPr>
              <a:t>charged</a:t>
            </a:r>
            <a:r>
              <a:rPr lang="it-IT" sz="2500" dirty="0" smtClean="0">
                <a:solidFill>
                  <a:schemeClr val="tx1"/>
                </a:solidFill>
              </a:rPr>
              <a:t> </a:t>
            </a:r>
            <a:r>
              <a:rPr lang="it-IT" sz="2500" dirty="0" err="1" smtClean="0">
                <a:solidFill>
                  <a:schemeClr val="tx1"/>
                </a:solidFill>
              </a:rPr>
              <a:t>during</a:t>
            </a:r>
            <a:r>
              <a:rPr lang="it-IT" sz="2500" dirty="0" smtClean="0">
                <a:solidFill>
                  <a:schemeClr val="tx1"/>
                </a:solidFill>
              </a:rPr>
              <a:t> the reporting </a:t>
            </a:r>
            <a:r>
              <a:rPr lang="it-IT" sz="2500" dirty="0" err="1" smtClean="0">
                <a:solidFill>
                  <a:schemeClr val="tx1"/>
                </a:solidFill>
              </a:rPr>
              <a:t>periods</a:t>
            </a:r>
            <a:r>
              <a:rPr lang="it-IT" sz="2500" dirty="0" smtClean="0">
                <a:solidFill>
                  <a:schemeClr val="tx1"/>
                </a:solidFill>
              </a:rPr>
              <a:t> for the </a:t>
            </a:r>
            <a:r>
              <a:rPr lang="it-IT" sz="2500" dirty="0" err="1" smtClean="0">
                <a:solidFill>
                  <a:schemeClr val="tx1"/>
                </a:solidFill>
              </a:rPr>
              <a:t>actions</a:t>
            </a:r>
            <a:r>
              <a:rPr lang="it-IT" sz="2500" dirty="0" smtClean="0">
                <a:solidFill>
                  <a:schemeClr val="tx1"/>
                </a:solidFill>
              </a:rPr>
              <a:t> </a:t>
            </a:r>
            <a:r>
              <a:rPr lang="it-IT" sz="2500" dirty="0" err="1" smtClean="0">
                <a:solidFill>
                  <a:schemeClr val="tx1"/>
                </a:solidFill>
              </a:rPr>
              <a:t>considered</a:t>
            </a:r>
            <a:r>
              <a:rPr lang="it-IT" sz="2500" dirty="0" smtClean="0">
                <a:solidFill>
                  <a:schemeClr val="tx1"/>
                </a:solidFill>
              </a:rPr>
              <a:t>»</a:t>
            </a:r>
          </a:p>
          <a:p>
            <a:pPr marL="457200" indent="-457200" algn="just">
              <a:buFont typeface="Wingdings" panose="05000000000000000000" pitchFamily="2" charset="2"/>
              <a:buChar char="Ø"/>
              <a:defRPr/>
            </a:pPr>
            <a:endParaRPr lang="it-IT" sz="2000" dirty="0" smtClean="0">
              <a:solidFill>
                <a:schemeClr val="tx1"/>
              </a:solidFill>
            </a:endParaRPr>
          </a:p>
        </p:txBody>
      </p:sp>
    </p:spTree>
    <p:extLst>
      <p:ext uri="{BB962C8B-B14F-4D97-AF65-F5344CB8AC3E}">
        <p14:creationId xmlns:p14="http://schemas.microsoft.com/office/powerpoint/2010/main" val="307316975"/>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data 2"/>
          <p:cNvSpPr>
            <a:spLocks noGrp="1"/>
          </p:cNvSpPr>
          <p:nvPr>
            <p:ph type="dt" sz="half" idx="10"/>
          </p:nvPr>
        </p:nvSpPr>
        <p:spPr/>
        <p:txBody>
          <a:bodyPr/>
          <a:lstStyle/>
          <a:p>
            <a:r>
              <a:rPr lang="it-IT" smtClean="0"/>
              <a:t>Mirella Collini - Servizi Amministrativi per la Didattica e la Ricerca - Polo Collina</a:t>
            </a:r>
            <a:endParaRPr lang="it-IT"/>
          </a:p>
        </p:txBody>
      </p:sp>
      <p:sp>
        <p:nvSpPr>
          <p:cNvPr id="4" name="Segnaposto piè di pagina 3"/>
          <p:cNvSpPr>
            <a:spLocks noGrp="1"/>
          </p:cNvSpPr>
          <p:nvPr>
            <p:ph type="ftr" sz="quarter" idx="11"/>
          </p:nvPr>
        </p:nvSpPr>
        <p:spPr/>
        <p:txBody>
          <a:bodyPr/>
          <a:lstStyle/>
          <a:p>
            <a:r>
              <a:rPr lang="it-IT" smtClean="0"/>
              <a:t>Sotto-gruppo Progetti UE ed internazionali - Gruppo Codau Ricerca  Roma, 24 maggio 2017</a:t>
            </a:r>
            <a:endParaRPr lang="it-IT"/>
          </a:p>
        </p:txBody>
      </p:sp>
      <p:sp>
        <p:nvSpPr>
          <p:cNvPr id="5" name="Segnaposto numero diapositiva 4"/>
          <p:cNvSpPr>
            <a:spLocks noGrp="1"/>
          </p:cNvSpPr>
          <p:nvPr>
            <p:ph type="sldNum" sz="quarter" idx="12"/>
          </p:nvPr>
        </p:nvSpPr>
        <p:spPr/>
        <p:txBody>
          <a:bodyPr/>
          <a:lstStyle/>
          <a:p>
            <a:fld id="{3A8D51FD-037B-428C-9EBE-4E3D6C6DC43D}" type="slidenum">
              <a:rPr lang="it-IT" smtClean="0"/>
              <a:t>27</a:t>
            </a:fld>
            <a:endParaRPr lang="it-IT"/>
          </a:p>
        </p:txBody>
      </p:sp>
      <p:sp>
        <p:nvSpPr>
          <p:cNvPr id="7" name="CasellaDiTesto 6"/>
          <p:cNvSpPr txBox="1"/>
          <p:nvPr/>
        </p:nvSpPr>
        <p:spPr>
          <a:xfrm>
            <a:off x="251520" y="116632"/>
            <a:ext cx="6696744" cy="492443"/>
          </a:xfrm>
          <a:prstGeom prst="rect">
            <a:avLst/>
          </a:prstGeom>
          <a:noFill/>
        </p:spPr>
        <p:txBody>
          <a:bodyPr wrap="square" rtlCol="0">
            <a:spAutoFit/>
          </a:bodyPr>
          <a:lstStyle/>
          <a:p>
            <a:r>
              <a:rPr lang="it-IT" sz="2600" b="1" dirty="0" smtClean="0">
                <a:solidFill>
                  <a:schemeClr val="bg1"/>
                </a:solidFill>
              </a:rPr>
              <a:t>Particolarità … </a:t>
            </a:r>
            <a:r>
              <a:rPr lang="it-IT" sz="2600" b="1" dirty="0" smtClean="0">
                <a:solidFill>
                  <a:schemeClr val="bg1"/>
                </a:solidFill>
              </a:rPr>
              <a:t>EQUIPMENT e CONSUMABLES</a:t>
            </a:r>
            <a:endParaRPr lang="it-IT" sz="2600" b="1" dirty="0">
              <a:solidFill>
                <a:schemeClr val="bg1"/>
              </a:solidFill>
            </a:endParaRPr>
          </a:p>
        </p:txBody>
      </p:sp>
      <p:sp>
        <p:nvSpPr>
          <p:cNvPr id="10" name="CasellaDiTesto 9"/>
          <p:cNvSpPr txBox="1"/>
          <p:nvPr/>
        </p:nvSpPr>
        <p:spPr>
          <a:xfrm>
            <a:off x="2051720" y="2525415"/>
            <a:ext cx="4176464" cy="615553"/>
          </a:xfrm>
          <a:prstGeom prst="rect">
            <a:avLst/>
          </a:prstGeom>
          <a:noFill/>
        </p:spPr>
        <p:txBody>
          <a:bodyPr wrap="square" rtlCol="0">
            <a:spAutoFit/>
          </a:bodyPr>
          <a:lstStyle/>
          <a:p>
            <a:pPr lvl="1" algn="ctr"/>
            <a:r>
              <a:rPr lang="it-IT" sz="1700" b="1" dirty="0">
                <a:solidFill>
                  <a:schemeClr val="bg1"/>
                </a:solidFill>
              </a:rPr>
              <a:t>Attenzione all’organizzazione della documentazione</a:t>
            </a:r>
          </a:p>
        </p:txBody>
      </p:sp>
      <p:sp>
        <p:nvSpPr>
          <p:cNvPr id="13" name="Segnaposto contenuto 2"/>
          <p:cNvSpPr txBox="1">
            <a:spLocks/>
          </p:cNvSpPr>
          <p:nvPr/>
        </p:nvSpPr>
        <p:spPr>
          <a:xfrm>
            <a:off x="457200" y="1340768"/>
            <a:ext cx="8228013" cy="4680520"/>
          </a:xfrm>
          <a:prstGeom prst="rect">
            <a:avLst/>
          </a:prstGeom>
        </p:spPr>
        <p:txBody>
          <a:bodyPr vert="horz" lIns="91440" tIns="45720" rIns="91440" bIns="45720" rtlCol="0" anchor="ctr">
            <a:normAutofit/>
          </a:bodyPr>
          <a:lstStyle>
            <a:lvl1pPr marL="0" indent="0" algn="ctr" defTabSz="914400" rtl="0" eaLnBrk="1" latinLnBrk="0" hangingPunct="1">
              <a:spcBef>
                <a:spcPct val="20000"/>
              </a:spcBef>
              <a:buFont typeface="Arial" panose="020B0604020202020204"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pPr marL="457200" indent="-457200" algn="l">
              <a:buFont typeface="Wingdings" panose="05000000000000000000" pitchFamily="2" charset="2"/>
              <a:buChar char="Ø"/>
              <a:defRPr/>
            </a:pPr>
            <a:r>
              <a:rPr lang="it-IT" sz="2500" b="1" dirty="0" smtClean="0">
                <a:solidFill>
                  <a:schemeClr val="tx1"/>
                </a:solidFill>
              </a:rPr>
              <a:t>Visita ai laboratori </a:t>
            </a:r>
            <a:r>
              <a:rPr lang="it-IT" sz="2500" dirty="0" smtClean="0">
                <a:solidFill>
                  <a:schemeClr val="tx1"/>
                </a:solidFill>
              </a:rPr>
              <a:t>e richiesta chiarimenti sull’utilizzo dello strumento nel progetto</a:t>
            </a:r>
          </a:p>
          <a:p>
            <a:pPr marL="457200" indent="-457200" algn="l">
              <a:buFont typeface="Wingdings" panose="05000000000000000000" pitchFamily="2" charset="2"/>
              <a:buChar char="Ø"/>
              <a:defRPr/>
            </a:pPr>
            <a:r>
              <a:rPr lang="it-IT" sz="2500" dirty="0" smtClean="0">
                <a:solidFill>
                  <a:schemeClr val="tx1"/>
                </a:solidFill>
              </a:rPr>
              <a:t>Verifica della procedura di acquisto nel rispetto del principio </a:t>
            </a:r>
            <a:r>
              <a:rPr lang="it-IT" sz="2500" b="1" dirty="0" smtClean="0">
                <a:solidFill>
                  <a:schemeClr val="tx1"/>
                </a:solidFill>
              </a:rPr>
              <a:t>del «best </a:t>
            </a:r>
            <a:r>
              <a:rPr lang="it-IT" sz="2500" b="1" dirty="0" err="1" smtClean="0">
                <a:solidFill>
                  <a:schemeClr val="tx1"/>
                </a:solidFill>
              </a:rPr>
              <a:t>value</a:t>
            </a:r>
            <a:r>
              <a:rPr lang="it-IT" sz="2500" b="1" dirty="0" smtClean="0">
                <a:solidFill>
                  <a:schemeClr val="tx1"/>
                </a:solidFill>
              </a:rPr>
              <a:t> for </a:t>
            </a:r>
            <a:r>
              <a:rPr lang="it-IT" sz="2500" b="1" dirty="0" err="1" smtClean="0">
                <a:solidFill>
                  <a:schemeClr val="tx1"/>
                </a:solidFill>
              </a:rPr>
              <a:t>money</a:t>
            </a:r>
            <a:r>
              <a:rPr lang="it-IT" sz="2500" b="1" dirty="0" smtClean="0">
                <a:solidFill>
                  <a:schemeClr val="tx1"/>
                </a:solidFill>
              </a:rPr>
              <a:t>» </a:t>
            </a:r>
          </a:p>
          <a:p>
            <a:pPr marL="457200" indent="-457200" algn="l">
              <a:buFont typeface="Wingdings" panose="05000000000000000000" pitchFamily="2" charset="2"/>
              <a:buChar char="Ø"/>
              <a:defRPr/>
            </a:pPr>
            <a:r>
              <a:rPr lang="it-IT" sz="2500" dirty="0" smtClean="0">
                <a:solidFill>
                  <a:schemeClr val="tx1"/>
                </a:solidFill>
              </a:rPr>
              <a:t>Verifica </a:t>
            </a:r>
            <a:r>
              <a:rPr lang="it-IT" sz="2500" b="1" dirty="0" smtClean="0">
                <a:solidFill>
                  <a:schemeClr val="tx1"/>
                </a:solidFill>
              </a:rPr>
              <a:t>documentazione fiscale e pagamenti</a:t>
            </a:r>
          </a:p>
          <a:p>
            <a:pPr marL="457200" indent="-457200" algn="l">
              <a:buFont typeface="Wingdings" panose="05000000000000000000" pitchFamily="2" charset="2"/>
              <a:buChar char="Ø"/>
              <a:defRPr/>
            </a:pPr>
            <a:r>
              <a:rPr lang="it-IT" sz="2500" dirty="0" smtClean="0">
                <a:solidFill>
                  <a:schemeClr val="tx1"/>
                </a:solidFill>
              </a:rPr>
              <a:t>Verifica </a:t>
            </a:r>
            <a:r>
              <a:rPr lang="it-IT" sz="2500" b="1" dirty="0" smtClean="0">
                <a:solidFill>
                  <a:schemeClr val="tx1"/>
                </a:solidFill>
              </a:rPr>
              <a:t>applicazione ammortamento </a:t>
            </a:r>
            <a:r>
              <a:rPr lang="it-IT" sz="2500" dirty="0" smtClean="0">
                <a:solidFill>
                  <a:schemeClr val="tx1"/>
                </a:solidFill>
              </a:rPr>
              <a:t>nei rispetti della normativa vigente e del regolamento di contabilità</a:t>
            </a:r>
          </a:p>
          <a:p>
            <a:pPr marL="457200" indent="-457200" algn="l">
              <a:buFont typeface="Wingdings" panose="05000000000000000000" pitchFamily="2" charset="2"/>
              <a:buChar char="Ø"/>
              <a:defRPr/>
            </a:pPr>
            <a:r>
              <a:rPr lang="it-IT" sz="2500" b="1" dirty="0" smtClean="0">
                <a:solidFill>
                  <a:schemeClr val="tx1"/>
                </a:solidFill>
              </a:rPr>
              <a:t>Controllo nell’</a:t>
            </a:r>
            <a:r>
              <a:rPr lang="it-IT" sz="2500" b="1" dirty="0" err="1" smtClean="0">
                <a:solidFill>
                  <a:schemeClr val="tx1"/>
                </a:solidFill>
              </a:rPr>
              <a:t>Annex</a:t>
            </a:r>
            <a:r>
              <a:rPr lang="it-IT" sz="2500" b="1" dirty="0" smtClean="0">
                <a:solidFill>
                  <a:schemeClr val="tx1"/>
                </a:solidFill>
              </a:rPr>
              <a:t> 1 (</a:t>
            </a:r>
            <a:r>
              <a:rPr lang="it-IT" sz="2500" b="1" dirty="0" err="1" smtClean="0">
                <a:solidFill>
                  <a:schemeClr val="tx1"/>
                </a:solidFill>
              </a:rPr>
              <a:t>DoA</a:t>
            </a:r>
            <a:r>
              <a:rPr lang="it-IT" sz="2500" b="1" dirty="0" smtClean="0">
                <a:solidFill>
                  <a:schemeClr val="tx1"/>
                </a:solidFill>
              </a:rPr>
              <a:t>) </a:t>
            </a:r>
            <a:r>
              <a:rPr lang="it-IT" sz="2500" dirty="0" smtClean="0">
                <a:solidFill>
                  <a:schemeClr val="tx1"/>
                </a:solidFill>
              </a:rPr>
              <a:t>se per il beneficiario era stato previsto l’acquisto della specifica strumentazione o della categoria dei consumabili</a:t>
            </a:r>
            <a:endParaRPr lang="it-IT" sz="2500" dirty="0" smtClean="0">
              <a:solidFill>
                <a:schemeClr val="tx1"/>
              </a:solidFill>
            </a:endParaRPr>
          </a:p>
        </p:txBody>
      </p:sp>
    </p:spTree>
    <p:extLst>
      <p:ext uri="{BB962C8B-B14F-4D97-AF65-F5344CB8AC3E}">
        <p14:creationId xmlns:p14="http://schemas.microsoft.com/office/powerpoint/2010/main" val="3159548958"/>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data 2"/>
          <p:cNvSpPr>
            <a:spLocks noGrp="1"/>
          </p:cNvSpPr>
          <p:nvPr>
            <p:ph type="dt" sz="half" idx="10"/>
          </p:nvPr>
        </p:nvSpPr>
        <p:spPr/>
        <p:txBody>
          <a:bodyPr/>
          <a:lstStyle/>
          <a:p>
            <a:r>
              <a:rPr lang="it-IT" smtClean="0"/>
              <a:t>Mirella Collini - Servizi Amministrativi per la Didattica e la Ricerca - Polo Collina</a:t>
            </a:r>
            <a:endParaRPr lang="it-IT"/>
          </a:p>
        </p:txBody>
      </p:sp>
      <p:sp>
        <p:nvSpPr>
          <p:cNvPr id="4" name="Segnaposto piè di pagina 3"/>
          <p:cNvSpPr>
            <a:spLocks noGrp="1"/>
          </p:cNvSpPr>
          <p:nvPr>
            <p:ph type="ftr" sz="quarter" idx="11"/>
          </p:nvPr>
        </p:nvSpPr>
        <p:spPr/>
        <p:txBody>
          <a:bodyPr/>
          <a:lstStyle/>
          <a:p>
            <a:r>
              <a:rPr lang="it-IT" smtClean="0"/>
              <a:t>Sotto-gruppo Progetti UE ed internazionali - Gruppo Codau Ricerca  Roma, 24 maggio 2017</a:t>
            </a:r>
            <a:endParaRPr lang="it-IT"/>
          </a:p>
        </p:txBody>
      </p:sp>
      <p:sp>
        <p:nvSpPr>
          <p:cNvPr id="5" name="Segnaposto numero diapositiva 4"/>
          <p:cNvSpPr>
            <a:spLocks noGrp="1"/>
          </p:cNvSpPr>
          <p:nvPr>
            <p:ph type="sldNum" sz="quarter" idx="12"/>
          </p:nvPr>
        </p:nvSpPr>
        <p:spPr/>
        <p:txBody>
          <a:bodyPr/>
          <a:lstStyle/>
          <a:p>
            <a:fld id="{3A8D51FD-037B-428C-9EBE-4E3D6C6DC43D}" type="slidenum">
              <a:rPr lang="it-IT" smtClean="0"/>
              <a:t>28</a:t>
            </a:fld>
            <a:endParaRPr lang="it-IT"/>
          </a:p>
        </p:txBody>
      </p:sp>
      <p:sp>
        <p:nvSpPr>
          <p:cNvPr id="7" name="CasellaDiTesto 6"/>
          <p:cNvSpPr txBox="1"/>
          <p:nvPr/>
        </p:nvSpPr>
        <p:spPr>
          <a:xfrm>
            <a:off x="251520" y="116632"/>
            <a:ext cx="6696744" cy="523220"/>
          </a:xfrm>
          <a:prstGeom prst="rect">
            <a:avLst/>
          </a:prstGeom>
          <a:noFill/>
        </p:spPr>
        <p:txBody>
          <a:bodyPr wrap="square" rtlCol="0">
            <a:spAutoFit/>
          </a:bodyPr>
          <a:lstStyle/>
          <a:p>
            <a:r>
              <a:rPr lang="it-IT" sz="2800" b="1" dirty="0" smtClean="0">
                <a:solidFill>
                  <a:schemeClr val="bg1"/>
                </a:solidFill>
              </a:rPr>
              <a:t>Particolarità … </a:t>
            </a:r>
            <a:r>
              <a:rPr lang="it-IT" sz="2800" b="1" dirty="0" smtClean="0">
                <a:solidFill>
                  <a:schemeClr val="bg1"/>
                </a:solidFill>
              </a:rPr>
              <a:t>TRAVELS</a:t>
            </a:r>
            <a:endParaRPr lang="it-IT" sz="2600" b="1" dirty="0">
              <a:solidFill>
                <a:schemeClr val="bg1"/>
              </a:solidFill>
            </a:endParaRPr>
          </a:p>
        </p:txBody>
      </p:sp>
      <p:sp>
        <p:nvSpPr>
          <p:cNvPr id="10" name="CasellaDiTesto 9"/>
          <p:cNvSpPr txBox="1"/>
          <p:nvPr/>
        </p:nvSpPr>
        <p:spPr>
          <a:xfrm>
            <a:off x="2051720" y="2525415"/>
            <a:ext cx="4176464" cy="615553"/>
          </a:xfrm>
          <a:prstGeom prst="rect">
            <a:avLst/>
          </a:prstGeom>
          <a:noFill/>
        </p:spPr>
        <p:txBody>
          <a:bodyPr wrap="square" rtlCol="0">
            <a:spAutoFit/>
          </a:bodyPr>
          <a:lstStyle/>
          <a:p>
            <a:pPr lvl="1" algn="ctr"/>
            <a:r>
              <a:rPr lang="it-IT" sz="1700" b="1" dirty="0">
                <a:solidFill>
                  <a:schemeClr val="bg1"/>
                </a:solidFill>
              </a:rPr>
              <a:t>Attenzione all’organizzazione della documentazione</a:t>
            </a:r>
          </a:p>
        </p:txBody>
      </p:sp>
      <p:sp>
        <p:nvSpPr>
          <p:cNvPr id="13" name="Segnaposto contenuto 2"/>
          <p:cNvSpPr txBox="1">
            <a:spLocks/>
          </p:cNvSpPr>
          <p:nvPr/>
        </p:nvSpPr>
        <p:spPr>
          <a:xfrm>
            <a:off x="457200" y="1340768"/>
            <a:ext cx="8228013" cy="4680520"/>
          </a:xfrm>
          <a:prstGeom prst="rect">
            <a:avLst/>
          </a:prstGeom>
        </p:spPr>
        <p:txBody>
          <a:bodyPr vert="horz" lIns="91440" tIns="45720" rIns="91440" bIns="45720" rtlCol="0" anchor="ctr">
            <a:normAutofit/>
          </a:bodyPr>
          <a:lstStyle>
            <a:lvl1pPr marL="0" indent="0" algn="ctr" defTabSz="914400" rtl="0" eaLnBrk="1" latinLnBrk="0" hangingPunct="1">
              <a:spcBef>
                <a:spcPct val="20000"/>
              </a:spcBef>
              <a:buFont typeface="Arial" panose="020B0604020202020204"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pPr marL="457200" indent="-457200" algn="l">
              <a:buFont typeface="Wingdings" panose="05000000000000000000" pitchFamily="2" charset="2"/>
              <a:buChar char="Ø"/>
              <a:defRPr/>
            </a:pPr>
            <a:r>
              <a:rPr lang="it-IT" sz="2500" dirty="0" smtClean="0">
                <a:solidFill>
                  <a:schemeClr val="tx1"/>
                </a:solidFill>
              </a:rPr>
              <a:t>Verifica della procedura per le missioni</a:t>
            </a:r>
            <a:endParaRPr lang="it-IT" sz="2500" b="1" dirty="0" smtClean="0">
              <a:solidFill>
                <a:schemeClr val="tx1"/>
              </a:solidFill>
            </a:endParaRPr>
          </a:p>
          <a:p>
            <a:pPr marL="457200" indent="-457200" algn="l">
              <a:buFont typeface="Wingdings" panose="05000000000000000000" pitchFamily="2" charset="2"/>
              <a:buChar char="Ø"/>
              <a:defRPr/>
            </a:pPr>
            <a:r>
              <a:rPr lang="it-IT" sz="2500" dirty="0" smtClean="0">
                <a:solidFill>
                  <a:schemeClr val="tx1"/>
                </a:solidFill>
              </a:rPr>
              <a:t>Verifica </a:t>
            </a:r>
            <a:r>
              <a:rPr lang="it-IT" sz="2500" b="1" dirty="0" smtClean="0">
                <a:solidFill>
                  <a:schemeClr val="tx1"/>
                </a:solidFill>
              </a:rPr>
              <a:t>documentazione, autorizzazione, documentazione a supporto dei costi, presenza delle ore nei TS e pagamenti</a:t>
            </a:r>
          </a:p>
          <a:p>
            <a:pPr marL="457200" indent="-457200" algn="l">
              <a:buFont typeface="Wingdings" panose="05000000000000000000" pitchFamily="2" charset="2"/>
              <a:buChar char="Ø"/>
              <a:defRPr/>
            </a:pPr>
            <a:r>
              <a:rPr lang="it-IT" sz="2500" b="1" dirty="0" smtClean="0">
                <a:solidFill>
                  <a:schemeClr val="tx1"/>
                </a:solidFill>
              </a:rPr>
              <a:t>Controllo nell’</a:t>
            </a:r>
            <a:r>
              <a:rPr lang="it-IT" sz="2500" b="1" dirty="0" err="1" smtClean="0">
                <a:solidFill>
                  <a:schemeClr val="tx1"/>
                </a:solidFill>
              </a:rPr>
              <a:t>Annex</a:t>
            </a:r>
            <a:r>
              <a:rPr lang="it-IT" sz="2500" b="1" dirty="0" smtClean="0">
                <a:solidFill>
                  <a:schemeClr val="tx1"/>
                </a:solidFill>
              </a:rPr>
              <a:t> 1 (</a:t>
            </a:r>
            <a:r>
              <a:rPr lang="it-IT" sz="2500" b="1" dirty="0" err="1" smtClean="0">
                <a:solidFill>
                  <a:schemeClr val="tx1"/>
                </a:solidFill>
              </a:rPr>
              <a:t>DoA</a:t>
            </a:r>
            <a:r>
              <a:rPr lang="it-IT" sz="2500" b="1" dirty="0" smtClean="0">
                <a:solidFill>
                  <a:schemeClr val="tx1"/>
                </a:solidFill>
              </a:rPr>
              <a:t>) </a:t>
            </a:r>
            <a:r>
              <a:rPr lang="it-IT" sz="2500" dirty="0" smtClean="0">
                <a:solidFill>
                  <a:schemeClr val="tx1"/>
                </a:solidFill>
              </a:rPr>
              <a:t>se per il beneficiario era prevista la partecipazione a Congressi (o se era stato autorizzato il viaggio da PO per gli extra-continentali). Nessun problema per i meeting ufficiali di progetto.</a:t>
            </a:r>
          </a:p>
          <a:p>
            <a:pPr marL="457200" indent="-457200" algn="l">
              <a:buFont typeface="Wingdings" panose="05000000000000000000" pitchFamily="2" charset="2"/>
              <a:buChar char="Ø"/>
              <a:defRPr/>
            </a:pPr>
            <a:r>
              <a:rPr lang="it-IT" sz="2500" dirty="0" smtClean="0">
                <a:solidFill>
                  <a:schemeClr val="tx1"/>
                </a:solidFill>
              </a:rPr>
              <a:t>Attenzione alle </a:t>
            </a:r>
            <a:r>
              <a:rPr lang="it-IT" sz="2500" b="1" dirty="0" smtClean="0">
                <a:solidFill>
                  <a:schemeClr val="tx1"/>
                </a:solidFill>
              </a:rPr>
              <a:t>«private </a:t>
            </a:r>
            <a:r>
              <a:rPr lang="it-IT" sz="2500" b="1" dirty="0" err="1" smtClean="0">
                <a:solidFill>
                  <a:schemeClr val="tx1"/>
                </a:solidFill>
              </a:rPr>
              <a:t>expenses</a:t>
            </a:r>
            <a:r>
              <a:rPr lang="it-IT" sz="2500" b="1" dirty="0" smtClean="0">
                <a:solidFill>
                  <a:schemeClr val="tx1"/>
                </a:solidFill>
              </a:rPr>
              <a:t>» </a:t>
            </a:r>
            <a:r>
              <a:rPr lang="it-IT" sz="2500" dirty="0" smtClean="0">
                <a:solidFill>
                  <a:schemeClr val="tx1"/>
                </a:solidFill>
              </a:rPr>
              <a:t>(es. minibar)</a:t>
            </a:r>
            <a:endParaRPr lang="it-IT" sz="2500" dirty="0" smtClean="0">
              <a:solidFill>
                <a:schemeClr val="tx1"/>
              </a:solidFill>
            </a:endParaRPr>
          </a:p>
        </p:txBody>
      </p:sp>
    </p:spTree>
    <p:extLst>
      <p:ext uri="{BB962C8B-B14F-4D97-AF65-F5344CB8AC3E}">
        <p14:creationId xmlns:p14="http://schemas.microsoft.com/office/powerpoint/2010/main" val="1017155555"/>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olo 11"/>
          <p:cNvSpPr>
            <a:spLocks noGrp="1"/>
          </p:cNvSpPr>
          <p:nvPr>
            <p:ph type="ctrTitle" idx="4294967295"/>
          </p:nvPr>
        </p:nvSpPr>
        <p:spPr>
          <a:xfrm>
            <a:off x="683568" y="1052736"/>
            <a:ext cx="7772400" cy="1470025"/>
          </a:xfrm>
        </p:spPr>
        <p:txBody>
          <a:bodyPr/>
          <a:lstStyle/>
          <a:p>
            <a:r>
              <a:rPr lang="it-IT" dirty="0" smtClean="0"/>
              <a:t>Riferimenti</a:t>
            </a:r>
            <a:endParaRPr lang="it-IT" dirty="0"/>
          </a:p>
        </p:txBody>
      </p:sp>
      <p:sp>
        <p:nvSpPr>
          <p:cNvPr id="13" name="Sottotitolo 12"/>
          <p:cNvSpPr>
            <a:spLocks noGrp="1"/>
          </p:cNvSpPr>
          <p:nvPr>
            <p:ph type="subTitle" idx="4294967295"/>
          </p:nvPr>
        </p:nvSpPr>
        <p:spPr>
          <a:xfrm>
            <a:off x="611560" y="2348880"/>
            <a:ext cx="8136904" cy="3384376"/>
          </a:xfrm>
        </p:spPr>
        <p:txBody>
          <a:bodyPr>
            <a:normAutofit/>
          </a:bodyPr>
          <a:lstStyle/>
          <a:p>
            <a:pPr algn="l"/>
            <a:r>
              <a:rPr lang="it-IT" sz="2500" dirty="0">
                <a:hlinkClick r:id="rId2"/>
              </a:rPr>
              <a:t>http://</a:t>
            </a:r>
            <a:r>
              <a:rPr lang="it-IT" sz="2500" dirty="0" smtClean="0">
                <a:hlinkClick r:id="rId2"/>
              </a:rPr>
              <a:t>ec.europa.eu/research/participants/data/ref/h2020/grants_manual/amga/h2020-amga_en.pdf</a:t>
            </a:r>
            <a:r>
              <a:rPr lang="it-IT" sz="2500" dirty="0" smtClean="0"/>
              <a:t> </a:t>
            </a:r>
          </a:p>
          <a:p>
            <a:pPr algn="l"/>
            <a:endParaRPr lang="it-IT" sz="2500" dirty="0"/>
          </a:p>
          <a:p>
            <a:r>
              <a:rPr lang="it-IT" sz="2800" dirty="0" smtClean="0"/>
              <a:t> </a:t>
            </a:r>
            <a:r>
              <a:rPr lang="it-IT" sz="2500" dirty="0"/>
              <a:t>FRAMEWORK CONTRACT FOR SERVICES </a:t>
            </a:r>
            <a:r>
              <a:rPr lang="it-IT" sz="2500" dirty="0" smtClean="0"/>
              <a:t>2015/RTD/J2/OP/PP-03181-2015 – </a:t>
            </a:r>
            <a:r>
              <a:rPr lang="it-IT" sz="2500" dirty="0" err="1" smtClean="0"/>
              <a:t>Annex</a:t>
            </a:r>
            <a:r>
              <a:rPr lang="it-IT" sz="2500" dirty="0" smtClean="0"/>
              <a:t> 1</a:t>
            </a:r>
            <a:endParaRPr lang="it-IT" sz="2500" dirty="0"/>
          </a:p>
        </p:txBody>
      </p:sp>
      <p:sp>
        <p:nvSpPr>
          <p:cNvPr id="7" name="Segnaposto data 6"/>
          <p:cNvSpPr>
            <a:spLocks noGrp="1"/>
          </p:cNvSpPr>
          <p:nvPr>
            <p:ph type="dt" sz="half" idx="10"/>
          </p:nvPr>
        </p:nvSpPr>
        <p:spPr/>
        <p:txBody>
          <a:bodyPr/>
          <a:lstStyle/>
          <a:p>
            <a:r>
              <a:rPr lang="it-IT" smtClean="0"/>
              <a:t>Mirella Collini - Servizi Amministrativi per la Didattica e la Ricerca - Polo Collina</a:t>
            </a:r>
            <a:endParaRPr lang="it-IT"/>
          </a:p>
        </p:txBody>
      </p:sp>
      <p:sp>
        <p:nvSpPr>
          <p:cNvPr id="8" name="Segnaposto piè di pagina 7"/>
          <p:cNvSpPr>
            <a:spLocks noGrp="1"/>
          </p:cNvSpPr>
          <p:nvPr>
            <p:ph type="ftr" sz="quarter" idx="11"/>
          </p:nvPr>
        </p:nvSpPr>
        <p:spPr/>
        <p:txBody>
          <a:bodyPr/>
          <a:lstStyle/>
          <a:p>
            <a:r>
              <a:rPr lang="it-IT" smtClean="0"/>
              <a:t>Sotto-gruppo Progetti UE ed internazionali - Gruppo Codau Ricerca </a:t>
            </a:r>
          </a:p>
          <a:p>
            <a:r>
              <a:rPr lang="it-IT" smtClean="0"/>
              <a:t>Roma, 24 maggio 2017</a:t>
            </a:r>
            <a:endParaRPr lang="it-IT" dirty="0"/>
          </a:p>
        </p:txBody>
      </p:sp>
      <p:sp>
        <p:nvSpPr>
          <p:cNvPr id="9" name="Segnaposto numero diapositiva 8"/>
          <p:cNvSpPr>
            <a:spLocks noGrp="1"/>
          </p:cNvSpPr>
          <p:nvPr>
            <p:ph type="sldNum" sz="quarter" idx="12"/>
          </p:nvPr>
        </p:nvSpPr>
        <p:spPr/>
        <p:txBody>
          <a:bodyPr/>
          <a:lstStyle/>
          <a:p>
            <a:fld id="{3A8D51FD-037B-428C-9EBE-4E3D6C6DC43D}" type="slidenum">
              <a:rPr lang="it-IT" smtClean="0"/>
              <a:t>29</a:t>
            </a:fld>
            <a:endParaRPr lang="it-IT"/>
          </a:p>
        </p:txBody>
      </p:sp>
    </p:spTree>
    <p:extLst>
      <p:ext uri="{BB962C8B-B14F-4D97-AF65-F5344CB8AC3E}">
        <p14:creationId xmlns:p14="http://schemas.microsoft.com/office/powerpoint/2010/main" val="326560947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Sottotitolo 12"/>
          <p:cNvSpPr>
            <a:spLocks noGrp="1"/>
          </p:cNvSpPr>
          <p:nvPr>
            <p:ph type="subTitle" idx="4294967295"/>
          </p:nvPr>
        </p:nvSpPr>
        <p:spPr>
          <a:xfrm>
            <a:off x="251520" y="836712"/>
            <a:ext cx="8640960" cy="5328592"/>
          </a:xfrm>
        </p:spPr>
        <p:txBody>
          <a:bodyPr>
            <a:normAutofit fontScale="25000" lnSpcReduction="20000"/>
          </a:bodyPr>
          <a:lstStyle/>
          <a:p>
            <a:pPr algn="just">
              <a:lnSpc>
                <a:spcPct val="120000"/>
              </a:lnSpc>
              <a:spcBef>
                <a:spcPts val="0"/>
              </a:spcBef>
              <a:buSzPct val="150000"/>
              <a:buFont typeface="Wingdings" panose="05000000000000000000" pitchFamily="2" charset="2"/>
              <a:buChar char="Ø"/>
              <a:defRPr/>
            </a:pPr>
            <a:endParaRPr lang="en-US" altLang="it-IT" sz="6200" dirty="0" smtClean="0">
              <a:latin typeface="Arial" panose="020B0604020202020204" pitchFamily="34" charset="0"/>
              <a:cs typeface="Arial" panose="020B0604020202020204" pitchFamily="34" charset="0"/>
            </a:endParaRPr>
          </a:p>
          <a:p>
            <a:pPr algn="just">
              <a:lnSpc>
                <a:spcPct val="120000"/>
              </a:lnSpc>
              <a:spcBef>
                <a:spcPts val="0"/>
              </a:spcBef>
              <a:buSzPct val="150000"/>
              <a:buFont typeface="Wingdings" panose="05000000000000000000" pitchFamily="2" charset="2"/>
              <a:buChar char="Ø"/>
              <a:defRPr/>
            </a:pPr>
            <a:r>
              <a:rPr lang="en-US" altLang="it-IT" sz="7200" dirty="0" smtClean="0">
                <a:latin typeface="Arial" panose="020B0604020202020204" pitchFamily="34" charset="0"/>
                <a:cs typeface="Arial" panose="020B0604020202020204" pitchFamily="34" charset="0"/>
              </a:rPr>
              <a:t>CFS </a:t>
            </a:r>
            <a:r>
              <a:rPr lang="en-US" altLang="it-IT" sz="7200" dirty="0">
                <a:latin typeface="Arial" panose="020B0604020202020204" pitchFamily="34" charset="0"/>
                <a:cs typeface="Arial" panose="020B0604020202020204" pitchFamily="34" charset="0"/>
              </a:rPr>
              <a:t>– Certificate on the Financial Statement: is the Certificate that </a:t>
            </a:r>
            <a:r>
              <a:rPr lang="en-US" altLang="it-IT" sz="7200" dirty="0" smtClean="0">
                <a:latin typeface="Arial" panose="020B0604020202020204" pitchFamily="34" charset="0"/>
                <a:cs typeface="Arial" panose="020B0604020202020204" pitchFamily="34" charset="0"/>
              </a:rPr>
              <a:t> each </a:t>
            </a:r>
            <a:r>
              <a:rPr lang="en-US" altLang="it-IT" sz="7200" dirty="0">
                <a:latin typeface="Arial" panose="020B0604020202020204" pitchFamily="34" charset="0"/>
                <a:cs typeface="Arial" panose="020B0604020202020204" pitchFamily="34" charset="0"/>
              </a:rPr>
              <a:t>beneficiary has to </a:t>
            </a:r>
            <a:r>
              <a:rPr lang="en-US" altLang="it-IT" sz="7200" dirty="0" smtClean="0">
                <a:latin typeface="Arial" panose="020B0604020202020204" pitchFamily="34" charset="0"/>
                <a:cs typeface="Arial" panose="020B0604020202020204" pitchFamily="34" charset="0"/>
              </a:rPr>
              <a:t>present </a:t>
            </a:r>
            <a:r>
              <a:rPr lang="en-US" altLang="it-IT" sz="7200" b="1" dirty="0" smtClean="0">
                <a:latin typeface="Arial" panose="020B0604020202020204" pitchFamily="34" charset="0"/>
                <a:cs typeface="Arial" panose="020B0604020202020204" pitchFamily="34" charset="0"/>
              </a:rPr>
              <a:t>- at the end of the project  - </a:t>
            </a:r>
            <a:r>
              <a:rPr lang="en-US" altLang="it-IT" sz="7200" dirty="0" smtClean="0">
                <a:latin typeface="Arial" panose="020B0604020202020204" pitchFamily="34" charset="0"/>
                <a:cs typeface="Arial" panose="020B0604020202020204" pitchFamily="34" charset="0"/>
              </a:rPr>
              <a:t>if </a:t>
            </a:r>
            <a:r>
              <a:rPr lang="en-US" altLang="it-IT" sz="7200" dirty="0">
                <a:latin typeface="Arial" panose="020B0604020202020204" pitchFamily="34" charset="0"/>
                <a:cs typeface="Arial" panose="020B0604020202020204" pitchFamily="34" charset="0"/>
              </a:rPr>
              <a:t>the EU Contribution requested </a:t>
            </a:r>
            <a:r>
              <a:rPr lang="en-US" altLang="it-IT" sz="7200" b="1" dirty="0" smtClean="0">
                <a:latin typeface="Arial" panose="020B0604020202020204" pitchFamily="34" charset="0"/>
                <a:cs typeface="Arial" panose="020B0604020202020204" pitchFamily="34" charset="0"/>
              </a:rPr>
              <a:t>exceeds Euro </a:t>
            </a:r>
            <a:r>
              <a:rPr lang="en-US" altLang="it-IT" sz="7200" b="1" dirty="0">
                <a:latin typeface="Arial" panose="020B0604020202020204" pitchFamily="34" charset="0"/>
                <a:cs typeface="Arial" panose="020B0604020202020204" pitchFamily="34" charset="0"/>
              </a:rPr>
              <a:t>325.000,00 </a:t>
            </a:r>
            <a:r>
              <a:rPr lang="en-US" altLang="it-IT" sz="7200" dirty="0">
                <a:latin typeface="Arial" panose="020B0604020202020204" pitchFamily="34" charset="0"/>
                <a:cs typeface="Arial" panose="020B0604020202020204" pitchFamily="34" charset="0"/>
              </a:rPr>
              <a:t>(in H2020</a:t>
            </a:r>
            <a:r>
              <a:rPr lang="en-US" altLang="it-IT" sz="7200" dirty="0" smtClean="0">
                <a:latin typeface="Arial" panose="020B0604020202020204" pitchFamily="34" charset="0"/>
                <a:cs typeface="Arial" panose="020B0604020202020204" pitchFamily="34" charset="0"/>
              </a:rPr>
              <a:t>) (375K in FP7)  -(</a:t>
            </a:r>
            <a:r>
              <a:rPr lang="en-US" altLang="it-IT" sz="7200" b="1" dirty="0">
                <a:latin typeface="Arial" panose="020B0604020202020204" pitchFamily="34" charset="0"/>
                <a:cs typeface="Arial" panose="020B0604020202020204" pitchFamily="34" charset="0"/>
              </a:rPr>
              <a:t>art. 20.4 GA H2020 Annex </a:t>
            </a:r>
            <a:r>
              <a:rPr lang="en-US" altLang="it-IT" sz="7200" b="1" dirty="0" smtClean="0">
                <a:latin typeface="Arial" panose="020B0604020202020204" pitchFamily="34" charset="0"/>
                <a:cs typeface="Arial" panose="020B0604020202020204" pitchFamily="34" charset="0"/>
              </a:rPr>
              <a:t>5</a:t>
            </a:r>
            <a:r>
              <a:rPr lang="en-US" altLang="it-IT" sz="7200" dirty="0" smtClean="0">
                <a:latin typeface="Arial" panose="020B0604020202020204" pitchFamily="34" charset="0"/>
                <a:cs typeface="Arial" panose="020B0604020202020204" pitchFamily="34" charset="0"/>
              </a:rPr>
              <a:t>) –</a:t>
            </a:r>
            <a:r>
              <a:rPr lang="en-US" altLang="it-IT" sz="7200" b="1" dirty="0" smtClean="0">
                <a:latin typeface="Arial" panose="020B0604020202020204" pitchFamily="34" charset="0"/>
                <a:cs typeface="Arial" panose="020B0604020202020204" pitchFamily="34" charset="0"/>
              </a:rPr>
              <a:t> Audit of 1</a:t>
            </a:r>
            <a:r>
              <a:rPr lang="en-US" altLang="it-IT" sz="7200" b="1" baseline="30000" dirty="0" smtClean="0">
                <a:latin typeface="Arial" panose="020B0604020202020204" pitchFamily="34" charset="0"/>
                <a:cs typeface="Arial" panose="020B0604020202020204" pitchFamily="34" charset="0"/>
              </a:rPr>
              <a:t>ST</a:t>
            </a:r>
            <a:r>
              <a:rPr lang="en-US" altLang="it-IT" sz="7200" b="1" dirty="0" smtClean="0">
                <a:latin typeface="Arial" panose="020B0604020202020204" pitchFamily="34" charset="0"/>
                <a:cs typeface="Arial" panose="020B0604020202020204" pitchFamily="34" charset="0"/>
              </a:rPr>
              <a:t> Level</a:t>
            </a:r>
          </a:p>
          <a:p>
            <a:pPr algn="just">
              <a:lnSpc>
                <a:spcPct val="120000"/>
              </a:lnSpc>
              <a:spcBef>
                <a:spcPts val="0"/>
              </a:spcBef>
              <a:buSzPct val="150000"/>
              <a:buFont typeface="Wingdings" panose="05000000000000000000" pitchFamily="2" charset="2"/>
              <a:buChar char="Ø"/>
              <a:defRPr/>
            </a:pPr>
            <a:endParaRPr lang="en-US" altLang="it-IT" sz="7200" b="1" dirty="0">
              <a:latin typeface="Arial" panose="020B0604020202020204" pitchFamily="34" charset="0"/>
              <a:cs typeface="Arial" panose="020B0604020202020204" pitchFamily="34" charset="0"/>
            </a:endParaRPr>
          </a:p>
          <a:p>
            <a:pPr algn="just">
              <a:lnSpc>
                <a:spcPct val="120000"/>
              </a:lnSpc>
              <a:spcBef>
                <a:spcPts val="0"/>
              </a:spcBef>
              <a:buSzPct val="150000"/>
              <a:buFont typeface="Wingdings" panose="05000000000000000000" pitchFamily="2" charset="2"/>
              <a:buChar char="Ø"/>
              <a:defRPr/>
            </a:pPr>
            <a:r>
              <a:rPr lang="en-US" altLang="it-IT" sz="7200" dirty="0" smtClean="0">
                <a:latin typeface="Arial" panose="020B0604020202020204" pitchFamily="34" charset="0"/>
                <a:cs typeface="Arial" panose="020B0604020202020204" pitchFamily="34" charset="0"/>
              </a:rPr>
              <a:t>AUDIT </a:t>
            </a:r>
            <a:r>
              <a:rPr lang="en-US" altLang="it-IT" sz="7200" dirty="0">
                <a:latin typeface="Arial" panose="020B0604020202020204" pitchFamily="34" charset="0"/>
                <a:cs typeface="Arial" panose="020B0604020202020204" pitchFamily="34" charset="0"/>
              </a:rPr>
              <a:t>BY EU (</a:t>
            </a:r>
            <a:r>
              <a:rPr lang="en-US" altLang="it-IT" sz="7200" b="1" dirty="0">
                <a:latin typeface="Arial" panose="020B0604020202020204" pitchFamily="34" charset="0"/>
                <a:cs typeface="Arial" panose="020B0604020202020204" pitchFamily="34" charset="0"/>
              </a:rPr>
              <a:t>art. 22 GA H2020</a:t>
            </a:r>
            <a:r>
              <a:rPr lang="en-US" altLang="it-IT" sz="7200" dirty="0" smtClean="0">
                <a:latin typeface="Arial" panose="020B0604020202020204" pitchFamily="34" charset="0"/>
                <a:cs typeface="Arial" panose="020B0604020202020204" pitchFamily="34" charset="0"/>
              </a:rPr>
              <a:t>):   </a:t>
            </a:r>
            <a:r>
              <a:rPr lang="en-US" altLang="it-IT" sz="7200" dirty="0">
                <a:latin typeface="Arial" panose="020B0604020202020204" pitchFamily="34" charset="0"/>
                <a:cs typeface="Arial" panose="020B0604020202020204" pitchFamily="34" charset="0"/>
              </a:rPr>
              <a:t>it is the audit </a:t>
            </a:r>
            <a:r>
              <a:rPr lang="en-US" altLang="it-IT" sz="7200" dirty="0" smtClean="0">
                <a:latin typeface="Arial" panose="020B0604020202020204" pitchFamily="34" charset="0"/>
                <a:cs typeface="Arial" panose="020B0604020202020204" pitchFamily="34" charset="0"/>
              </a:rPr>
              <a:t>done by the </a:t>
            </a:r>
            <a:r>
              <a:rPr lang="en-US" altLang="it-IT" sz="7200" dirty="0">
                <a:latin typeface="Arial" panose="020B0604020202020204" pitchFamily="34" charset="0"/>
                <a:cs typeface="Arial" panose="020B0604020202020204" pitchFamily="34" charset="0"/>
              </a:rPr>
              <a:t>EU directly (using its own staff) or indirectly (using external persons or body appointed to do so). It could be possible during the implementation of the action or afterwards (</a:t>
            </a:r>
            <a:r>
              <a:rPr lang="en-US" altLang="it-IT" sz="7200" b="1" dirty="0">
                <a:latin typeface="Arial" panose="020B0604020202020204" pitchFamily="34" charset="0"/>
                <a:cs typeface="Arial" panose="020B0604020202020204" pitchFamily="34" charset="0"/>
              </a:rPr>
              <a:t>up to two years </a:t>
            </a:r>
            <a:r>
              <a:rPr lang="en-US" altLang="it-IT" sz="7200" dirty="0">
                <a:latin typeface="Arial" panose="020B0604020202020204" pitchFamily="34" charset="0"/>
                <a:cs typeface="Arial" panose="020B0604020202020204" pitchFamily="34" charset="0"/>
              </a:rPr>
              <a:t>after the payment of the balance) (5 years in FP7</a:t>
            </a:r>
            <a:r>
              <a:rPr lang="en-US" altLang="it-IT" sz="7200" dirty="0" smtClean="0">
                <a:latin typeface="Arial" panose="020B0604020202020204" pitchFamily="34" charset="0"/>
                <a:cs typeface="Arial" panose="020B0604020202020204" pitchFamily="34" charset="0"/>
              </a:rPr>
              <a:t>) </a:t>
            </a:r>
            <a:r>
              <a:rPr lang="en-US" altLang="it-IT" sz="7200" dirty="0">
                <a:latin typeface="Arial" panose="020B0604020202020204" pitchFamily="34" charset="0"/>
                <a:cs typeface="Arial" panose="020B0604020202020204" pitchFamily="34" charset="0"/>
              </a:rPr>
              <a:t>- </a:t>
            </a:r>
            <a:r>
              <a:rPr lang="en-US" altLang="it-IT" sz="7200" b="1" dirty="0">
                <a:latin typeface="Arial" panose="020B0604020202020204" pitchFamily="34" charset="0"/>
                <a:cs typeface="Arial" panose="020B0604020202020204" pitchFamily="34" charset="0"/>
              </a:rPr>
              <a:t>Audit of 2</a:t>
            </a:r>
            <a:r>
              <a:rPr lang="en-US" altLang="it-IT" sz="7200" b="1" baseline="30000" dirty="0">
                <a:latin typeface="Arial" panose="020B0604020202020204" pitchFamily="34" charset="0"/>
                <a:cs typeface="Arial" panose="020B0604020202020204" pitchFamily="34" charset="0"/>
              </a:rPr>
              <a:t>nd</a:t>
            </a:r>
            <a:r>
              <a:rPr lang="en-US" altLang="it-IT" sz="7200" b="1" dirty="0">
                <a:latin typeface="Arial" panose="020B0604020202020204" pitchFamily="34" charset="0"/>
                <a:cs typeface="Arial" panose="020B0604020202020204" pitchFamily="34" charset="0"/>
              </a:rPr>
              <a:t> level  </a:t>
            </a:r>
            <a:endParaRPr lang="en-US" altLang="it-IT" sz="7200" b="1" dirty="0" smtClean="0">
              <a:latin typeface="Arial" panose="020B0604020202020204" pitchFamily="34" charset="0"/>
              <a:cs typeface="Arial" panose="020B0604020202020204" pitchFamily="34" charset="0"/>
            </a:endParaRPr>
          </a:p>
          <a:p>
            <a:pPr marL="360363" indent="0" algn="just">
              <a:lnSpc>
                <a:spcPct val="120000"/>
              </a:lnSpc>
              <a:spcBef>
                <a:spcPts val="0"/>
              </a:spcBef>
              <a:buSzPct val="150000"/>
              <a:buNone/>
              <a:defRPr/>
            </a:pPr>
            <a:r>
              <a:rPr lang="en-US" sz="7200" dirty="0" smtClean="0">
                <a:latin typeface="Arial" panose="020B0604020202020204" pitchFamily="34" charset="0"/>
                <a:cs typeface="Arial" panose="020B0604020202020204" pitchFamily="34" charset="0"/>
              </a:rPr>
              <a:t>The </a:t>
            </a:r>
            <a:r>
              <a:rPr lang="en-US" sz="7200" dirty="0">
                <a:latin typeface="Arial" panose="020B0604020202020204" pitchFamily="34" charset="0"/>
                <a:cs typeface="Arial" panose="020B0604020202020204" pitchFamily="34" charset="0"/>
              </a:rPr>
              <a:t>audits can cover scientific, financial, technological and other aspects relating to the proper execution of the project and the </a:t>
            </a:r>
            <a:r>
              <a:rPr lang="en-US" sz="7200" dirty="0" smtClean="0">
                <a:latin typeface="Arial" panose="020B0604020202020204" pitchFamily="34" charset="0"/>
                <a:cs typeface="Arial" panose="020B0604020202020204" pitchFamily="34" charset="0"/>
              </a:rPr>
              <a:t>contract. There could be checks, interviews, audits, investigations.  </a:t>
            </a:r>
          </a:p>
          <a:p>
            <a:pPr marL="360363" indent="0" algn="just">
              <a:lnSpc>
                <a:spcPct val="120000"/>
              </a:lnSpc>
              <a:spcBef>
                <a:spcPts val="0"/>
              </a:spcBef>
              <a:buSzPct val="150000"/>
              <a:buNone/>
              <a:defRPr/>
            </a:pPr>
            <a:endParaRPr lang="en-US" altLang="it-IT" sz="7200" dirty="0">
              <a:latin typeface="Arial" panose="020B0604020202020204" pitchFamily="34" charset="0"/>
              <a:cs typeface="Arial" panose="020B0604020202020204" pitchFamily="34" charset="0"/>
            </a:endParaRPr>
          </a:p>
          <a:p>
            <a:pPr>
              <a:lnSpc>
                <a:spcPct val="120000"/>
              </a:lnSpc>
              <a:spcBef>
                <a:spcPts val="0"/>
              </a:spcBef>
              <a:buSzPct val="150000"/>
              <a:buFont typeface="Wingdings" panose="05000000000000000000" pitchFamily="2" charset="2"/>
              <a:buChar char="Ø"/>
              <a:defRPr/>
            </a:pPr>
            <a:r>
              <a:rPr lang="en-US" altLang="it-IT" sz="7200" dirty="0" smtClean="0">
                <a:latin typeface="Arial" panose="020B0604020202020204" pitchFamily="34" charset="0"/>
                <a:cs typeface="Arial" panose="020B0604020202020204" pitchFamily="34" charset="0"/>
              </a:rPr>
              <a:t>Other </a:t>
            </a:r>
            <a:r>
              <a:rPr lang="en-US" altLang="it-IT" sz="7200" dirty="0">
                <a:latin typeface="Arial" panose="020B0604020202020204" pitchFamily="34" charset="0"/>
                <a:cs typeface="Arial" panose="020B0604020202020204" pitchFamily="34" charset="0"/>
              </a:rPr>
              <a:t>types of audit  are also possible: </a:t>
            </a:r>
            <a:r>
              <a:rPr lang="en-US" altLang="it-IT" sz="7200" dirty="0" err="1">
                <a:latin typeface="Arial" panose="020B0604020202020204" pitchFamily="34" charset="0"/>
                <a:cs typeface="Arial" panose="020B0604020202020204" pitchFamily="34" charset="0"/>
              </a:rPr>
              <a:t>ie</a:t>
            </a:r>
            <a:r>
              <a:rPr lang="en-US" altLang="it-IT" sz="7200" dirty="0">
                <a:latin typeface="Arial" panose="020B0604020202020204" pitchFamily="34" charset="0"/>
                <a:cs typeface="Arial" panose="020B0604020202020204" pitchFamily="34" charset="0"/>
              </a:rPr>
              <a:t> </a:t>
            </a:r>
          </a:p>
          <a:p>
            <a:pPr lvl="1">
              <a:lnSpc>
                <a:spcPct val="120000"/>
              </a:lnSpc>
              <a:spcBef>
                <a:spcPts val="0"/>
              </a:spcBef>
              <a:buSzPct val="150000"/>
              <a:buFont typeface="Wingdings" panose="05000000000000000000" pitchFamily="2" charset="2"/>
              <a:buChar char="Ø"/>
              <a:defRPr/>
            </a:pPr>
            <a:r>
              <a:rPr lang="en-US" altLang="it-IT" sz="7200" dirty="0">
                <a:latin typeface="Arial" panose="020B0604020202020204" pitchFamily="34" charset="0"/>
                <a:cs typeface="Arial" panose="020B0604020202020204" pitchFamily="34" charset="0"/>
              </a:rPr>
              <a:t>OLAF for anti-fraud, corruption or any other illegal activity affecting the financial interests of the EU;</a:t>
            </a:r>
          </a:p>
          <a:p>
            <a:pPr lvl="1">
              <a:lnSpc>
                <a:spcPct val="120000"/>
              </a:lnSpc>
              <a:spcBef>
                <a:spcPts val="0"/>
              </a:spcBef>
              <a:buSzPct val="150000"/>
              <a:buFont typeface="Wingdings" panose="05000000000000000000" pitchFamily="2" charset="2"/>
              <a:buChar char="Ø"/>
              <a:defRPr/>
            </a:pPr>
            <a:r>
              <a:rPr lang="en-US" altLang="it-IT" sz="7200" dirty="0">
                <a:latin typeface="Arial" panose="020B0604020202020204" pitchFamily="34" charset="0"/>
                <a:cs typeface="Arial" panose="020B0604020202020204" pitchFamily="34" charset="0"/>
              </a:rPr>
              <a:t>ECA (European Court of Auditor) or other International </a:t>
            </a:r>
            <a:r>
              <a:rPr lang="en-US" altLang="it-IT" sz="7200" dirty="0" err="1">
                <a:latin typeface="Arial" panose="020B0604020202020204" pitchFamily="34" charset="0"/>
                <a:cs typeface="Arial" panose="020B0604020202020204" pitchFamily="34" charset="0"/>
              </a:rPr>
              <a:t>Organisations</a:t>
            </a:r>
            <a:r>
              <a:rPr lang="en-US" altLang="it-IT" sz="7200" dirty="0">
                <a:latin typeface="Arial" panose="020B0604020202020204" pitchFamily="34" charset="0"/>
                <a:cs typeface="Arial" panose="020B0604020202020204" pitchFamily="34" charset="0"/>
              </a:rPr>
              <a:t>     </a:t>
            </a:r>
            <a:endParaRPr lang="it-IT" sz="7200" dirty="0">
              <a:latin typeface="Arial" panose="020B0604020202020204" pitchFamily="34" charset="0"/>
              <a:cs typeface="Arial" panose="020B0604020202020204" pitchFamily="34" charset="0"/>
            </a:endParaRPr>
          </a:p>
        </p:txBody>
      </p:sp>
      <p:sp>
        <p:nvSpPr>
          <p:cNvPr id="7" name="Segnaposto data 6"/>
          <p:cNvSpPr>
            <a:spLocks noGrp="1"/>
          </p:cNvSpPr>
          <p:nvPr>
            <p:ph type="dt" sz="half" idx="10"/>
          </p:nvPr>
        </p:nvSpPr>
        <p:spPr/>
        <p:txBody>
          <a:bodyPr/>
          <a:lstStyle/>
          <a:p>
            <a:r>
              <a:rPr lang="it-IT" smtClean="0"/>
              <a:t>Mirella Collini - Servizi Amministrativi per la Didattica e la Ricerca - Polo Collina</a:t>
            </a:r>
            <a:endParaRPr lang="it-IT"/>
          </a:p>
        </p:txBody>
      </p:sp>
      <p:sp>
        <p:nvSpPr>
          <p:cNvPr id="8" name="Segnaposto piè di pagina 7"/>
          <p:cNvSpPr>
            <a:spLocks noGrp="1"/>
          </p:cNvSpPr>
          <p:nvPr>
            <p:ph type="ftr" sz="quarter" idx="11"/>
          </p:nvPr>
        </p:nvSpPr>
        <p:spPr/>
        <p:txBody>
          <a:bodyPr/>
          <a:lstStyle/>
          <a:p>
            <a:r>
              <a:rPr lang="it-IT" smtClean="0"/>
              <a:t>Sotto-gruppo Progetti UE ed internazionali - Gruppo Codau Ricerca </a:t>
            </a:r>
          </a:p>
          <a:p>
            <a:r>
              <a:rPr lang="it-IT" smtClean="0"/>
              <a:t>Roma, 24 maggio 2017</a:t>
            </a:r>
            <a:endParaRPr lang="it-IT" dirty="0"/>
          </a:p>
        </p:txBody>
      </p:sp>
      <p:sp>
        <p:nvSpPr>
          <p:cNvPr id="9" name="Segnaposto numero diapositiva 8"/>
          <p:cNvSpPr>
            <a:spLocks noGrp="1"/>
          </p:cNvSpPr>
          <p:nvPr>
            <p:ph type="sldNum" sz="quarter" idx="12"/>
          </p:nvPr>
        </p:nvSpPr>
        <p:spPr/>
        <p:txBody>
          <a:bodyPr/>
          <a:lstStyle/>
          <a:p>
            <a:fld id="{3A8D51FD-037B-428C-9EBE-4E3D6C6DC43D}" type="slidenum">
              <a:rPr lang="it-IT" smtClean="0"/>
              <a:t>3</a:t>
            </a:fld>
            <a:endParaRPr lang="it-IT"/>
          </a:p>
        </p:txBody>
      </p:sp>
      <p:sp>
        <p:nvSpPr>
          <p:cNvPr id="2" name="CasellaDiTesto 1"/>
          <p:cNvSpPr txBox="1"/>
          <p:nvPr/>
        </p:nvSpPr>
        <p:spPr>
          <a:xfrm>
            <a:off x="179512" y="66690"/>
            <a:ext cx="6264696" cy="553998"/>
          </a:xfrm>
          <a:prstGeom prst="rect">
            <a:avLst/>
          </a:prstGeom>
          <a:noFill/>
        </p:spPr>
        <p:txBody>
          <a:bodyPr wrap="square" rtlCol="0">
            <a:spAutoFit/>
          </a:bodyPr>
          <a:lstStyle/>
          <a:p>
            <a:pPr algn="ctr"/>
            <a:r>
              <a:rPr lang="en-US" sz="3000" b="1" dirty="0">
                <a:solidFill>
                  <a:schemeClr val="bg1"/>
                </a:solidFill>
                <a:latin typeface="Arial" panose="020B0604020202020204" pitchFamily="34" charset="0"/>
                <a:cs typeface="Arial" panose="020B0604020202020204" pitchFamily="34" charset="0"/>
              </a:rPr>
              <a:t>TYPES OF AUDIT IN </a:t>
            </a:r>
            <a:r>
              <a:rPr lang="en-US" sz="3000" b="1" dirty="0" smtClean="0">
                <a:solidFill>
                  <a:schemeClr val="bg1"/>
                </a:solidFill>
                <a:latin typeface="Arial" panose="020B0604020202020204" pitchFamily="34" charset="0"/>
                <a:cs typeface="Arial" panose="020B0604020202020204" pitchFamily="34" charset="0"/>
              </a:rPr>
              <a:t>H2020 </a:t>
            </a:r>
            <a:endParaRPr lang="it-IT" sz="3000" dirty="0">
              <a:solidFill>
                <a:schemeClr val="bg1"/>
              </a:solidFill>
            </a:endParaRPr>
          </a:p>
        </p:txBody>
      </p:sp>
    </p:spTree>
    <p:extLst>
      <p:ext uri="{BB962C8B-B14F-4D97-AF65-F5344CB8AC3E}">
        <p14:creationId xmlns:p14="http://schemas.microsoft.com/office/powerpoint/2010/main" val="3586926123"/>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olo 11"/>
          <p:cNvSpPr>
            <a:spLocks noGrp="1"/>
          </p:cNvSpPr>
          <p:nvPr>
            <p:ph type="ctrTitle" idx="4294967295"/>
          </p:nvPr>
        </p:nvSpPr>
        <p:spPr>
          <a:xfrm>
            <a:off x="685800" y="1124745"/>
            <a:ext cx="7772400" cy="4032448"/>
          </a:xfrm>
        </p:spPr>
        <p:txBody>
          <a:bodyPr>
            <a:normAutofit fontScale="90000"/>
          </a:bodyPr>
          <a:lstStyle/>
          <a:p>
            <a:r>
              <a:rPr lang="it-IT" sz="3000" dirty="0" smtClean="0"/>
              <a:t/>
            </a:r>
            <a:br>
              <a:rPr lang="it-IT" sz="3000" dirty="0" smtClean="0"/>
            </a:br>
            <a:r>
              <a:rPr lang="it-IT" sz="3000" dirty="0"/>
              <a:t/>
            </a:r>
            <a:br>
              <a:rPr lang="it-IT" sz="3000" dirty="0"/>
            </a:br>
            <a:r>
              <a:rPr lang="it-IT" sz="3000" dirty="0" smtClean="0"/>
              <a:t/>
            </a:r>
            <a:br>
              <a:rPr lang="it-IT" sz="3000" dirty="0" smtClean="0"/>
            </a:br>
            <a:r>
              <a:rPr lang="it-IT" sz="3000" dirty="0"/>
              <a:t/>
            </a:r>
            <a:br>
              <a:rPr lang="it-IT" sz="3000" dirty="0"/>
            </a:br>
            <a:r>
              <a:rPr lang="it-IT" sz="3000" dirty="0" smtClean="0"/>
              <a:t>Grazie per l’attenzione!</a:t>
            </a:r>
            <a:br>
              <a:rPr lang="it-IT" sz="3000" dirty="0" smtClean="0"/>
            </a:br>
            <a:r>
              <a:rPr lang="it-IT" sz="3000" dirty="0" smtClean="0"/>
              <a:t> </a:t>
            </a:r>
            <a:br>
              <a:rPr lang="it-IT" sz="3000" dirty="0" smtClean="0"/>
            </a:br>
            <a:r>
              <a:rPr lang="it-IT" sz="3000" dirty="0" smtClean="0"/>
              <a:t/>
            </a:r>
            <a:br>
              <a:rPr lang="it-IT" sz="3000" dirty="0" smtClean="0"/>
            </a:br>
            <a:r>
              <a:rPr lang="it-IT" sz="2200" dirty="0" smtClean="0"/>
              <a:t>dott.ssa Mirella </a:t>
            </a:r>
            <a:r>
              <a:rPr lang="it-IT" sz="2200" dirty="0" err="1" smtClean="0"/>
              <a:t>Collini</a:t>
            </a:r>
            <a:r>
              <a:rPr lang="it-IT" sz="2200" dirty="0" smtClean="0"/>
              <a:t/>
            </a:r>
            <a:br>
              <a:rPr lang="it-IT" sz="2200" dirty="0" smtClean="0"/>
            </a:br>
            <a:r>
              <a:rPr lang="it-IT" sz="2200" dirty="0">
                <a:hlinkClick r:id="rId2"/>
              </a:rPr>
              <a:t>mirella.collini@unitn.it</a:t>
            </a:r>
            <a:r>
              <a:rPr lang="it-IT" sz="2200" dirty="0"/>
              <a:t> </a:t>
            </a:r>
            <a:r>
              <a:rPr lang="it-IT" sz="2200" dirty="0" smtClean="0"/>
              <a:t/>
            </a:r>
            <a:br>
              <a:rPr lang="it-IT" sz="2200" dirty="0" smtClean="0"/>
            </a:br>
            <a:r>
              <a:rPr lang="it-IT" sz="2200" dirty="0" smtClean="0"/>
              <a:t> </a:t>
            </a:r>
            <a:br>
              <a:rPr lang="it-IT" sz="2200" dirty="0" smtClean="0"/>
            </a:br>
            <a:r>
              <a:rPr lang="it-IT" sz="2000" dirty="0" smtClean="0"/>
              <a:t>Responsabile Servizi Amministrativi </a:t>
            </a:r>
            <a:br>
              <a:rPr lang="it-IT" sz="2000" dirty="0" smtClean="0"/>
            </a:br>
            <a:r>
              <a:rPr lang="it-IT" sz="2000" dirty="0" smtClean="0"/>
              <a:t>per la Didattica e la Ricerca - Polo Collina</a:t>
            </a:r>
            <a:br>
              <a:rPr lang="it-IT" sz="2000" dirty="0" smtClean="0"/>
            </a:br>
            <a:r>
              <a:rPr lang="it-IT" sz="2000" dirty="0" smtClean="0"/>
              <a:t>Direzione Amministrazione Pianificazione Finanza</a:t>
            </a:r>
            <a:br>
              <a:rPr lang="it-IT" sz="2000" dirty="0" smtClean="0"/>
            </a:br>
            <a:r>
              <a:rPr lang="it-IT" sz="2000" dirty="0" smtClean="0"/>
              <a:t>Università degli Studi di Trento  </a:t>
            </a:r>
            <a:br>
              <a:rPr lang="it-IT" sz="2000" dirty="0" smtClean="0"/>
            </a:br>
            <a:endParaRPr lang="it-IT" sz="2000" dirty="0"/>
          </a:p>
        </p:txBody>
      </p:sp>
      <p:sp>
        <p:nvSpPr>
          <p:cNvPr id="7" name="Segnaposto data 6"/>
          <p:cNvSpPr>
            <a:spLocks noGrp="1"/>
          </p:cNvSpPr>
          <p:nvPr>
            <p:ph type="dt" sz="half" idx="10"/>
          </p:nvPr>
        </p:nvSpPr>
        <p:spPr/>
        <p:txBody>
          <a:bodyPr/>
          <a:lstStyle/>
          <a:p>
            <a:r>
              <a:rPr lang="it-IT" smtClean="0"/>
              <a:t>Mirella Collini - Servizi Amministrativi per la Didattica e la Ricerca - Polo Collina</a:t>
            </a:r>
            <a:endParaRPr lang="it-IT"/>
          </a:p>
        </p:txBody>
      </p:sp>
      <p:sp>
        <p:nvSpPr>
          <p:cNvPr id="8" name="Segnaposto piè di pagina 7"/>
          <p:cNvSpPr>
            <a:spLocks noGrp="1"/>
          </p:cNvSpPr>
          <p:nvPr>
            <p:ph type="ftr" sz="quarter" idx="11"/>
          </p:nvPr>
        </p:nvSpPr>
        <p:spPr/>
        <p:txBody>
          <a:bodyPr/>
          <a:lstStyle/>
          <a:p>
            <a:r>
              <a:rPr lang="it-IT" smtClean="0"/>
              <a:t>Sotto-gruppo Progetti UE ed internazionali - Gruppo Codau Ricerca </a:t>
            </a:r>
          </a:p>
          <a:p>
            <a:r>
              <a:rPr lang="it-IT" smtClean="0"/>
              <a:t>Roma, 24 maggio 2017</a:t>
            </a:r>
            <a:endParaRPr lang="it-IT" dirty="0"/>
          </a:p>
        </p:txBody>
      </p:sp>
      <p:sp>
        <p:nvSpPr>
          <p:cNvPr id="9" name="Segnaposto numero diapositiva 8"/>
          <p:cNvSpPr>
            <a:spLocks noGrp="1"/>
          </p:cNvSpPr>
          <p:nvPr>
            <p:ph type="sldNum" sz="quarter" idx="12"/>
          </p:nvPr>
        </p:nvSpPr>
        <p:spPr/>
        <p:txBody>
          <a:bodyPr/>
          <a:lstStyle/>
          <a:p>
            <a:fld id="{3A8D51FD-037B-428C-9EBE-4E3D6C6DC43D}" type="slidenum">
              <a:rPr lang="it-IT" smtClean="0"/>
              <a:t>30</a:t>
            </a:fld>
            <a:endParaRPr lang="it-IT"/>
          </a:p>
        </p:txBody>
      </p:sp>
    </p:spTree>
    <p:extLst>
      <p:ext uri="{BB962C8B-B14F-4D97-AF65-F5344CB8AC3E}">
        <p14:creationId xmlns:p14="http://schemas.microsoft.com/office/powerpoint/2010/main" val="326560947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egnaposto data 6"/>
          <p:cNvSpPr>
            <a:spLocks noGrp="1"/>
          </p:cNvSpPr>
          <p:nvPr>
            <p:ph type="dt" sz="half" idx="10"/>
          </p:nvPr>
        </p:nvSpPr>
        <p:spPr/>
        <p:txBody>
          <a:bodyPr/>
          <a:lstStyle/>
          <a:p>
            <a:r>
              <a:rPr lang="it-IT" smtClean="0"/>
              <a:t>Mirella Collini - Servizi Amministrativi per la Didattica e la Ricerca - Polo Collina</a:t>
            </a:r>
            <a:endParaRPr lang="it-IT"/>
          </a:p>
        </p:txBody>
      </p:sp>
      <p:sp>
        <p:nvSpPr>
          <p:cNvPr id="8" name="Segnaposto piè di pagina 7"/>
          <p:cNvSpPr>
            <a:spLocks noGrp="1"/>
          </p:cNvSpPr>
          <p:nvPr>
            <p:ph type="ftr" sz="quarter" idx="11"/>
          </p:nvPr>
        </p:nvSpPr>
        <p:spPr/>
        <p:txBody>
          <a:bodyPr/>
          <a:lstStyle/>
          <a:p>
            <a:r>
              <a:rPr lang="it-IT" smtClean="0"/>
              <a:t>Sotto-gruppo Progetti UE ed internazionali - Gruppo Codau Ricerca </a:t>
            </a:r>
          </a:p>
          <a:p>
            <a:r>
              <a:rPr lang="it-IT" smtClean="0"/>
              <a:t>Roma, 24 maggio 2017</a:t>
            </a:r>
            <a:endParaRPr lang="it-IT" dirty="0"/>
          </a:p>
        </p:txBody>
      </p:sp>
      <p:sp>
        <p:nvSpPr>
          <p:cNvPr id="9" name="Segnaposto numero diapositiva 8"/>
          <p:cNvSpPr>
            <a:spLocks noGrp="1"/>
          </p:cNvSpPr>
          <p:nvPr>
            <p:ph type="sldNum" sz="quarter" idx="12"/>
          </p:nvPr>
        </p:nvSpPr>
        <p:spPr/>
        <p:txBody>
          <a:bodyPr/>
          <a:lstStyle/>
          <a:p>
            <a:fld id="{3A8D51FD-037B-428C-9EBE-4E3D6C6DC43D}" type="slidenum">
              <a:rPr lang="it-IT" smtClean="0"/>
              <a:t>4</a:t>
            </a:fld>
            <a:endParaRPr lang="it-IT"/>
          </a:p>
        </p:txBody>
      </p:sp>
      <p:sp>
        <p:nvSpPr>
          <p:cNvPr id="4" name="CasellaDiTesto 3"/>
          <p:cNvSpPr txBox="1"/>
          <p:nvPr/>
        </p:nvSpPr>
        <p:spPr>
          <a:xfrm>
            <a:off x="251520" y="116632"/>
            <a:ext cx="6264696" cy="523220"/>
          </a:xfrm>
          <a:prstGeom prst="rect">
            <a:avLst/>
          </a:prstGeom>
          <a:noFill/>
        </p:spPr>
        <p:txBody>
          <a:bodyPr wrap="square" rtlCol="0">
            <a:spAutoFit/>
          </a:bodyPr>
          <a:lstStyle/>
          <a:p>
            <a:r>
              <a:rPr lang="it-IT" sz="2800" b="1" dirty="0" smtClean="0">
                <a:solidFill>
                  <a:schemeClr val="bg1"/>
                </a:solidFill>
              </a:rPr>
              <a:t>L’ESPERIENZA DI TRENTO – MARZO 2017</a:t>
            </a:r>
            <a:endParaRPr lang="it-IT" sz="2800" b="1" dirty="0">
              <a:solidFill>
                <a:schemeClr val="bg1"/>
              </a:solidFill>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764704"/>
            <a:ext cx="4991443" cy="53285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CasellaDiTesto 4"/>
          <p:cNvSpPr txBox="1"/>
          <p:nvPr/>
        </p:nvSpPr>
        <p:spPr>
          <a:xfrm>
            <a:off x="5292080" y="908720"/>
            <a:ext cx="3528392" cy="5632311"/>
          </a:xfrm>
          <a:prstGeom prst="rect">
            <a:avLst/>
          </a:prstGeom>
          <a:noFill/>
        </p:spPr>
        <p:txBody>
          <a:bodyPr wrap="square" rtlCol="0">
            <a:spAutoFit/>
          </a:bodyPr>
          <a:lstStyle/>
          <a:p>
            <a:pPr algn="ctr"/>
            <a:r>
              <a:rPr lang="it-IT" b="1" dirty="0" smtClean="0"/>
              <a:t>25/01/2017 – lettera ufficiale</a:t>
            </a:r>
            <a:r>
              <a:rPr lang="it-IT" dirty="0" smtClean="0"/>
              <a:t> </a:t>
            </a:r>
          </a:p>
          <a:p>
            <a:r>
              <a:rPr lang="it-IT" dirty="0" smtClean="0"/>
              <a:t>Punti di attenzione: </a:t>
            </a:r>
          </a:p>
          <a:p>
            <a:pPr marL="285750" indent="-285750">
              <a:buFontTx/>
              <a:buChar char="-"/>
            </a:pPr>
            <a:r>
              <a:rPr lang="it-IT" dirty="0" err="1" smtClean="0"/>
              <a:t>rif.</a:t>
            </a:r>
            <a:r>
              <a:rPr lang="it-IT" dirty="0" smtClean="0"/>
              <a:t> </a:t>
            </a:r>
            <a:r>
              <a:rPr lang="it-IT" b="1" dirty="0" smtClean="0"/>
              <a:t>Art. 22.1.3 del GA</a:t>
            </a:r>
          </a:p>
          <a:p>
            <a:pPr marL="285750" indent="-285750">
              <a:buFontTx/>
              <a:buChar char="-"/>
            </a:pPr>
            <a:r>
              <a:rPr lang="it-IT" b="1" dirty="0" smtClean="0"/>
              <a:t>Elenco progetti </a:t>
            </a:r>
          </a:p>
          <a:p>
            <a:pPr marL="285750" indent="-285750">
              <a:buFontTx/>
              <a:buChar char="-"/>
            </a:pPr>
            <a:r>
              <a:rPr lang="it-IT" b="1" dirty="0" smtClean="0"/>
              <a:t>Società</a:t>
            </a:r>
            <a:r>
              <a:rPr lang="it-IT" dirty="0" smtClean="0"/>
              <a:t> </a:t>
            </a:r>
            <a:r>
              <a:rPr lang="it-IT" b="1" dirty="0" smtClean="0"/>
              <a:t>incaricata</a:t>
            </a:r>
            <a:r>
              <a:rPr lang="it-IT" dirty="0" smtClean="0"/>
              <a:t> (KPMG AG)</a:t>
            </a:r>
          </a:p>
          <a:p>
            <a:pPr marL="285750" indent="-285750">
              <a:buFontTx/>
              <a:buChar char="-"/>
            </a:pPr>
            <a:r>
              <a:rPr lang="it-IT" b="1" dirty="0" smtClean="0"/>
              <a:t>Tempi:</a:t>
            </a:r>
            <a:r>
              <a:rPr lang="it-IT" dirty="0" smtClean="0"/>
              <a:t> </a:t>
            </a:r>
          </a:p>
          <a:p>
            <a:pPr marL="742950" lvl="1" indent="-285750">
              <a:buFontTx/>
              <a:buChar char="-"/>
            </a:pPr>
            <a:r>
              <a:rPr lang="it-IT" b="1" dirty="0" smtClean="0"/>
              <a:t>entro 1 settimana </a:t>
            </a:r>
            <a:r>
              <a:rPr lang="it-IT" dirty="0" smtClean="0"/>
              <a:t>comunicare persona di riferimento </a:t>
            </a:r>
          </a:p>
          <a:p>
            <a:pPr marL="742950" lvl="1" indent="-285750">
              <a:buFontTx/>
              <a:buChar char="-"/>
            </a:pPr>
            <a:r>
              <a:rPr lang="it-IT" dirty="0" smtClean="0"/>
              <a:t>permettere inizio audit </a:t>
            </a:r>
            <a:r>
              <a:rPr lang="it-IT" b="1" dirty="0" smtClean="0"/>
              <a:t>entro 20 gg </a:t>
            </a:r>
            <a:r>
              <a:rPr lang="it-IT" dirty="0" smtClean="0"/>
              <a:t>dal ricevimento della lettera</a:t>
            </a:r>
          </a:p>
          <a:p>
            <a:pPr marL="285750" indent="-285750">
              <a:buFontTx/>
              <a:buChar char="-"/>
            </a:pPr>
            <a:r>
              <a:rPr lang="it-IT" dirty="0" smtClean="0"/>
              <a:t>Allegato  </a:t>
            </a:r>
            <a:r>
              <a:rPr lang="it-IT" b="1" dirty="0" smtClean="0"/>
              <a:t>lista documenti </a:t>
            </a:r>
            <a:r>
              <a:rPr lang="it-IT" b="1" dirty="0" err="1" smtClean="0"/>
              <a:t>pre</a:t>
            </a:r>
            <a:r>
              <a:rPr lang="it-IT" b="1" dirty="0" smtClean="0"/>
              <a:t>-audit and on-site </a:t>
            </a:r>
          </a:p>
          <a:p>
            <a:pPr marL="285750" indent="-285750">
              <a:buFontTx/>
              <a:buChar char="-"/>
            </a:pPr>
            <a:r>
              <a:rPr lang="it-IT" dirty="0" smtClean="0"/>
              <a:t>Durante audit </a:t>
            </a:r>
            <a:r>
              <a:rPr lang="it-IT" b="1" dirty="0" smtClean="0"/>
              <a:t>mettere a disposizione una persona esperta di finanza, contabilità e registrazioni costi nel progetto </a:t>
            </a:r>
            <a:r>
              <a:rPr lang="it-IT" dirty="0" smtClean="0"/>
              <a:t> </a:t>
            </a:r>
          </a:p>
          <a:p>
            <a:pPr marL="285750" indent="-285750">
              <a:buFontTx/>
              <a:buChar char="-"/>
            </a:pPr>
            <a:endParaRPr lang="it-IT" dirty="0" smtClean="0"/>
          </a:p>
          <a:p>
            <a:pPr marL="285750" indent="-285750">
              <a:buFontTx/>
              <a:buChar char="-"/>
            </a:pPr>
            <a:endParaRPr lang="it-IT" dirty="0"/>
          </a:p>
        </p:txBody>
      </p:sp>
    </p:spTree>
    <p:extLst>
      <p:ext uri="{BB962C8B-B14F-4D97-AF65-F5344CB8AC3E}">
        <p14:creationId xmlns:p14="http://schemas.microsoft.com/office/powerpoint/2010/main" val="326560947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data 2"/>
          <p:cNvSpPr>
            <a:spLocks noGrp="1"/>
          </p:cNvSpPr>
          <p:nvPr>
            <p:ph type="dt" sz="half" idx="10"/>
          </p:nvPr>
        </p:nvSpPr>
        <p:spPr/>
        <p:txBody>
          <a:bodyPr/>
          <a:lstStyle/>
          <a:p>
            <a:r>
              <a:rPr lang="it-IT" smtClean="0"/>
              <a:t>Mirella Collini - Servizi Amministrativi per la Didattica e la Ricerca - Polo Collina</a:t>
            </a:r>
            <a:endParaRPr lang="it-IT"/>
          </a:p>
        </p:txBody>
      </p:sp>
      <p:sp>
        <p:nvSpPr>
          <p:cNvPr id="4" name="Segnaposto piè di pagina 3"/>
          <p:cNvSpPr>
            <a:spLocks noGrp="1"/>
          </p:cNvSpPr>
          <p:nvPr>
            <p:ph type="ftr" sz="quarter" idx="11"/>
          </p:nvPr>
        </p:nvSpPr>
        <p:spPr/>
        <p:txBody>
          <a:bodyPr/>
          <a:lstStyle/>
          <a:p>
            <a:r>
              <a:rPr lang="it-IT" smtClean="0"/>
              <a:t>Sotto-gruppo Progetti UE ed internazionali - Gruppo Codau Ricerca  Roma, 24 maggio 2017</a:t>
            </a:r>
            <a:endParaRPr lang="it-IT"/>
          </a:p>
        </p:txBody>
      </p:sp>
      <p:sp>
        <p:nvSpPr>
          <p:cNvPr id="5" name="Segnaposto numero diapositiva 4"/>
          <p:cNvSpPr>
            <a:spLocks noGrp="1"/>
          </p:cNvSpPr>
          <p:nvPr>
            <p:ph type="sldNum" sz="quarter" idx="12"/>
          </p:nvPr>
        </p:nvSpPr>
        <p:spPr/>
        <p:txBody>
          <a:bodyPr/>
          <a:lstStyle/>
          <a:p>
            <a:fld id="{3A8D51FD-037B-428C-9EBE-4E3D6C6DC43D}" type="slidenum">
              <a:rPr lang="it-IT" smtClean="0"/>
              <a:t>5</a:t>
            </a:fld>
            <a:endParaRPr lang="it-IT"/>
          </a:p>
        </p:txBody>
      </p:sp>
      <p:sp>
        <p:nvSpPr>
          <p:cNvPr id="7" name="CasellaDiTesto 6"/>
          <p:cNvSpPr txBox="1"/>
          <p:nvPr/>
        </p:nvSpPr>
        <p:spPr>
          <a:xfrm>
            <a:off x="251520" y="116632"/>
            <a:ext cx="6264696" cy="907941"/>
          </a:xfrm>
          <a:prstGeom prst="rect">
            <a:avLst/>
          </a:prstGeom>
          <a:noFill/>
        </p:spPr>
        <p:txBody>
          <a:bodyPr wrap="square" rtlCol="0">
            <a:spAutoFit/>
          </a:bodyPr>
          <a:lstStyle/>
          <a:p>
            <a:pPr algn="ctr"/>
            <a:r>
              <a:rPr lang="it-IT" sz="3500" b="1" dirty="0" smtClean="0">
                <a:solidFill>
                  <a:schemeClr val="bg1"/>
                </a:solidFill>
              </a:rPr>
              <a:t>BENEFICIARY INFORMATION</a:t>
            </a:r>
          </a:p>
          <a:p>
            <a:endParaRPr lang="it-IT" dirty="0">
              <a:solidFill>
                <a:schemeClr val="bg1"/>
              </a:solidFill>
            </a:endParaRPr>
          </a:p>
        </p:txBody>
      </p:sp>
      <p:pic>
        <p:nvPicPr>
          <p:cNvPr id="2052"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11561" y="992503"/>
            <a:ext cx="7488831" cy="55328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4990830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data 2"/>
          <p:cNvSpPr>
            <a:spLocks noGrp="1"/>
          </p:cNvSpPr>
          <p:nvPr>
            <p:ph type="dt" sz="half" idx="10"/>
          </p:nvPr>
        </p:nvSpPr>
        <p:spPr/>
        <p:txBody>
          <a:bodyPr/>
          <a:lstStyle/>
          <a:p>
            <a:r>
              <a:rPr lang="it-IT" smtClean="0"/>
              <a:t>Mirella Collini - Servizi Amministrativi per la Didattica e la Ricerca - Polo Collina</a:t>
            </a:r>
            <a:endParaRPr lang="it-IT"/>
          </a:p>
        </p:txBody>
      </p:sp>
      <p:sp>
        <p:nvSpPr>
          <p:cNvPr id="4" name="Segnaposto piè di pagina 3"/>
          <p:cNvSpPr>
            <a:spLocks noGrp="1"/>
          </p:cNvSpPr>
          <p:nvPr>
            <p:ph type="ftr" sz="quarter" idx="11"/>
          </p:nvPr>
        </p:nvSpPr>
        <p:spPr/>
        <p:txBody>
          <a:bodyPr/>
          <a:lstStyle/>
          <a:p>
            <a:r>
              <a:rPr lang="it-IT" smtClean="0"/>
              <a:t>Sotto-gruppo Progetti UE ed internazionali - Gruppo Codau Ricerca  Roma, 24 maggio 2017</a:t>
            </a:r>
            <a:endParaRPr lang="it-IT"/>
          </a:p>
        </p:txBody>
      </p:sp>
      <p:sp>
        <p:nvSpPr>
          <p:cNvPr id="5" name="Segnaposto numero diapositiva 4"/>
          <p:cNvSpPr>
            <a:spLocks noGrp="1"/>
          </p:cNvSpPr>
          <p:nvPr>
            <p:ph type="sldNum" sz="quarter" idx="12"/>
          </p:nvPr>
        </p:nvSpPr>
        <p:spPr/>
        <p:txBody>
          <a:bodyPr/>
          <a:lstStyle/>
          <a:p>
            <a:fld id="{3A8D51FD-037B-428C-9EBE-4E3D6C6DC43D}" type="slidenum">
              <a:rPr lang="it-IT" smtClean="0"/>
              <a:t>6</a:t>
            </a:fld>
            <a:endParaRPr lang="it-IT"/>
          </a:p>
        </p:txBody>
      </p:sp>
      <p:sp>
        <p:nvSpPr>
          <p:cNvPr id="7" name="CasellaDiTesto 6"/>
          <p:cNvSpPr txBox="1"/>
          <p:nvPr/>
        </p:nvSpPr>
        <p:spPr>
          <a:xfrm>
            <a:off x="251520" y="116632"/>
            <a:ext cx="6264696" cy="907941"/>
          </a:xfrm>
          <a:prstGeom prst="rect">
            <a:avLst/>
          </a:prstGeom>
          <a:noFill/>
        </p:spPr>
        <p:txBody>
          <a:bodyPr wrap="square" rtlCol="0">
            <a:spAutoFit/>
          </a:bodyPr>
          <a:lstStyle/>
          <a:p>
            <a:pPr algn="ctr"/>
            <a:r>
              <a:rPr lang="it-IT" sz="3500" b="1" dirty="0" smtClean="0">
                <a:solidFill>
                  <a:schemeClr val="bg1"/>
                </a:solidFill>
              </a:rPr>
              <a:t>BENEFICIARY INFORMATION</a:t>
            </a:r>
          </a:p>
          <a:p>
            <a:endParaRPr lang="it-IT" dirty="0">
              <a:solidFill>
                <a:schemeClr val="bg1"/>
              </a:solidFill>
            </a:endParaRPr>
          </a:p>
        </p:txBody>
      </p:sp>
      <p:pic>
        <p:nvPicPr>
          <p:cNvPr id="3075"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27584" y="1672966"/>
            <a:ext cx="7874261" cy="41044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7" name="Picture 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46543" y="980728"/>
            <a:ext cx="7225857" cy="4320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4975696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data 2"/>
          <p:cNvSpPr>
            <a:spLocks noGrp="1"/>
          </p:cNvSpPr>
          <p:nvPr>
            <p:ph type="dt" sz="half" idx="10"/>
          </p:nvPr>
        </p:nvSpPr>
        <p:spPr/>
        <p:txBody>
          <a:bodyPr/>
          <a:lstStyle/>
          <a:p>
            <a:r>
              <a:rPr lang="it-IT" smtClean="0"/>
              <a:t>Mirella Collini - Servizi Amministrativi per la Didattica e la Ricerca - Polo Collina</a:t>
            </a:r>
            <a:endParaRPr lang="it-IT"/>
          </a:p>
        </p:txBody>
      </p:sp>
      <p:sp>
        <p:nvSpPr>
          <p:cNvPr id="4" name="Segnaposto piè di pagina 3"/>
          <p:cNvSpPr>
            <a:spLocks noGrp="1"/>
          </p:cNvSpPr>
          <p:nvPr>
            <p:ph type="ftr" sz="quarter" idx="11"/>
          </p:nvPr>
        </p:nvSpPr>
        <p:spPr/>
        <p:txBody>
          <a:bodyPr/>
          <a:lstStyle/>
          <a:p>
            <a:r>
              <a:rPr lang="it-IT" smtClean="0"/>
              <a:t>Sotto-gruppo Progetti UE ed internazionali - Gruppo Codau Ricerca  Roma, 24 maggio 2017</a:t>
            </a:r>
            <a:endParaRPr lang="it-IT"/>
          </a:p>
        </p:txBody>
      </p:sp>
      <p:sp>
        <p:nvSpPr>
          <p:cNvPr id="5" name="Segnaposto numero diapositiva 4"/>
          <p:cNvSpPr>
            <a:spLocks noGrp="1"/>
          </p:cNvSpPr>
          <p:nvPr>
            <p:ph type="sldNum" sz="quarter" idx="12"/>
          </p:nvPr>
        </p:nvSpPr>
        <p:spPr/>
        <p:txBody>
          <a:bodyPr/>
          <a:lstStyle/>
          <a:p>
            <a:fld id="{3A8D51FD-037B-428C-9EBE-4E3D6C6DC43D}" type="slidenum">
              <a:rPr lang="it-IT" smtClean="0"/>
              <a:t>7</a:t>
            </a:fld>
            <a:endParaRPr lang="it-IT"/>
          </a:p>
        </p:txBody>
      </p:sp>
      <p:sp>
        <p:nvSpPr>
          <p:cNvPr id="7" name="CasellaDiTesto 6"/>
          <p:cNvSpPr txBox="1"/>
          <p:nvPr/>
        </p:nvSpPr>
        <p:spPr>
          <a:xfrm>
            <a:off x="251520" y="116632"/>
            <a:ext cx="6264696" cy="984885"/>
          </a:xfrm>
          <a:prstGeom prst="rect">
            <a:avLst/>
          </a:prstGeom>
          <a:noFill/>
        </p:spPr>
        <p:txBody>
          <a:bodyPr wrap="square" rtlCol="0">
            <a:spAutoFit/>
          </a:bodyPr>
          <a:lstStyle/>
          <a:p>
            <a:r>
              <a:rPr lang="en-GB" sz="2000" b="1" dirty="0">
                <a:solidFill>
                  <a:schemeClr val="bg1"/>
                </a:solidFill>
              </a:rPr>
              <a:t>Required supporting documents before and during the audit</a:t>
            </a:r>
            <a:endParaRPr lang="it-IT" sz="2000" b="1" dirty="0">
              <a:solidFill>
                <a:schemeClr val="bg1"/>
              </a:solidFill>
            </a:endParaRPr>
          </a:p>
          <a:p>
            <a:endParaRPr lang="it-IT" dirty="0">
              <a:solidFill>
                <a:schemeClr val="bg1"/>
              </a:solidFill>
            </a:endParaRPr>
          </a:p>
        </p:txBody>
      </p:sp>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770063" y="1055017"/>
            <a:ext cx="5603875" cy="4894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4429177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data 2"/>
          <p:cNvSpPr>
            <a:spLocks noGrp="1"/>
          </p:cNvSpPr>
          <p:nvPr>
            <p:ph type="dt" sz="half" idx="10"/>
          </p:nvPr>
        </p:nvSpPr>
        <p:spPr/>
        <p:txBody>
          <a:bodyPr/>
          <a:lstStyle/>
          <a:p>
            <a:r>
              <a:rPr lang="it-IT" smtClean="0"/>
              <a:t>Mirella Collini - Servizi Amministrativi per la Didattica e la Ricerca - Polo Collina</a:t>
            </a:r>
            <a:endParaRPr lang="it-IT"/>
          </a:p>
        </p:txBody>
      </p:sp>
      <p:sp>
        <p:nvSpPr>
          <p:cNvPr id="4" name="Segnaposto piè di pagina 3"/>
          <p:cNvSpPr>
            <a:spLocks noGrp="1"/>
          </p:cNvSpPr>
          <p:nvPr>
            <p:ph type="ftr" sz="quarter" idx="11"/>
          </p:nvPr>
        </p:nvSpPr>
        <p:spPr/>
        <p:txBody>
          <a:bodyPr/>
          <a:lstStyle/>
          <a:p>
            <a:r>
              <a:rPr lang="it-IT" smtClean="0"/>
              <a:t>Sotto-gruppo Progetti UE ed internazionali - Gruppo Codau Ricerca  Roma, 24 maggio 2017</a:t>
            </a:r>
            <a:endParaRPr lang="it-IT"/>
          </a:p>
        </p:txBody>
      </p:sp>
      <p:sp>
        <p:nvSpPr>
          <p:cNvPr id="5" name="Segnaposto numero diapositiva 4"/>
          <p:cNvSpPr>
            <a:spLocks noGrp="1"/>
          </p:cNvSpPr>
          <p:nvPr>
            <p:ph type="sldNum" sz="quarter" idx="12"/>
          </p:nvPr>
        </p:nvSpPr>
        <p:spPr/>
        <p:txBody>
          <a:bodyPr/>
          <a:lstStyle/>
          <a:p>
            <a:fld id="{3A8D51FD-037B-428C-9EBE-4E3D6C6DC43D}" type="slidenum">
              <a:rPr lang="it-IT" smtClean="0"/>
              <a:t>8</a:t>
            </a:fld>
            <a:endParaRPr lang="it-IT"/>
          </a:p>
        </p:txBody>
      </p:sp>
      <p:sp>
        <p:nvSpPr>
          <p:cNvPr id="7" name="CasellaDiTesto 6"/>
          <p:cNvSpPr txBox="1"/>
          <p:nvPr/>
        </p:nvSpPr>
        <p:spPr>
          <a:xfrm>
            <a:off x="251520" y="116632"/>
            <a:ext cx="6264696" cy="984885"/>
          </a:xfrm>
          <a:prstGeom prst="rect">
            <a:avLst/>
          </a:prstGeom>
          <a:noFill/>
        </p:spPr>
        <p:txBody>
          <a:bodyPr wrap="square" rtlCol="0">
            <a:spAutoFit/>
          </a:bodyPr>
          <a:lstStyle/>
          <a:p>
            <a:r>
              <a:rPr lang="en-GB" sz="2000" b="1" dirty="0">
                <a:solidFill>
                  <a:schemeClr val="bg1"/>
                </a:solidFill>
              </a:rPr>
              <a:t>Required supporting documents before and during the audit</a:t>
            </a:r>
            <a:endParaRPr lang="it-IT" sz="2000" b="1" dirty="0">
              <a:solidFill>
                <a:schemeClr val="bg1"/>
              </a:solidFill>
            </a:endParaRPr>
          </a:p>
          <a:p>
            <a:endParaRPr lang="it-IT" dirty="0">
              <a:solidFill>
                <a:schemeClr val="bg1"/>
              </a:solidFill>
            </a:endParaRPr>
          </a:p>
        </p:txBody>
      </p:sp>
      <p:pic>
        <p:nvPicPr>
          <p:cNvPr id="2051"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403649" y="1064115"/>
            <a:ext cx="6408712" cy="46803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6361277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data 2"/>
          <p:cNvSpPr>
            <a:spLocks noGrp="1"/>
          </p:cNvSpPr>
          <p:nvPr>
            <p:ph type="dt" sz="half" idx="10"/>
          </p:nvPr>
        </p:nvSpPr>
        <p:spPr/>
        <p:txBody>
          <a:bodyPr/>
          <a:lstStyle/>
          <a:p>
            <a:r>
              <a:rPr lang="it-IT" smtClean="0"/>
              <a:t>Mirella Collini - Servizi Amministrativi per la Didattica e la Ricerca - Polo Collina</a:t>
            </a:r>
            <a:endParaRPr lang="it-IT"/>
          </a:p>
        </p:txBody>
      </p:sp>
      <p:sp>
        <p:nvSpPr>
          <p:cNvPr id="4" name="Segnaposto piè di pagina 3"/>
          <p:cNvSpPr>
            <a:spLocks noGrp="1"/>
          </p:cNvSpPr>
          <p:nvPr>
            <p:ph type="ftr" sz="quarter" idx="11"/>
          </p:nvPr>
        </p:nvSpPr>
        <p:spPr/>
        <p:txBody>
          <a:bodyPr/>
          <a:lstStyle/>
          <a:p>
            <a:r>
              <a:rPr lang="it-IT" smtClean="0"/>
              <a:t>Sotto-gruppo Progetti UE ed internazionali - Gruppo Codau Ricerca  Roma, 24 maggio 2017</a:t>
            </a:r>
            <a:endParaRPr lang="it-IT"/>
          </a:p>
        </p:txBody>
      </p:sp>
      <p:sp>
        <p:nvSpPr>
          <p:cNvPr id="5" name="Segnaposto numero diapositiva 4"/>
          <p:cNvSpPr>
            <a:spLocks noGrp="1"/>
          </p:cNvSpPr>
          <p:nvPr>
            <p:ph type="sldNum" sz="quarter" idx="12"/>
          </p:nvPr>
        </p:nvSpPr>
        <p:spPr/>
        <p:txBody>
          <a:bodyPr/>
          <a:lstStyle/>
          <a:p>
            <a:fld id="{3A8D51FD-037B-428C-9EBE-4E3D6C6DC43D}" type="slidenum">
              <a:rPr lang="it-IT" smtClean="0"/>
              <a:t>9</a:t>
            </a:fld>
            <a:endParaRPr lang="it-IT"/>
          </a:p>
        </p:txBody>
      </p:sp>
      <p:sp>
        <p:nvSpPr>
          <p:cNvPr id="7" name="CasellaDiTesto 6"/>
          <p:cNvSpPr txBox="1"/>
          <p:nvPr/>
        </p:nvSpPr>
        <p:spPr>
          <a:xfrm>
            <a:off x="251520" y="116632"/>
            <a:ext cx="6264696" cy="984885"/>
          </a:xfrm>
          <a:prstGeom prst="rect">
            <a:avLst/>
          </a:prstGeom>
          <a:noFill/>
        </p:spPr>
        <p:txBody>
          <a:bodyPr wrap="square" rtlCol="0">
            <a:spAutoFit/>
          </a:bodyPr>
          <a:lstStyle/>
          <a:p>
            <a:r>
              <a:rPr lang="en-GB" sz="2000" b="1" dirty="0">
                <a:solidFill>
                  <a:schemeClr val="bg1"/>
                </a:solidFill>
              </a:rPr>
              <a:t>Required supporting documents before and during the audit</a:t>
            </a:r>
            <a:endParaRPr lang="it-IT" sz="2000" b="1" dirty="0">
              <a:solidFill>
                <a:schemeClr val="bg1"/>
              </a:solidFill>
            </a:endParaRPr>
          </a:p>
          <a:p>
            <a:endParaRPr lang="it-IT" dirty="0">
              <a:solidFill>
                <a:schemeClr val="bg1"/>
              </a:solidFill>
            </a:endParaRPr>
          </a:p>
        </p:txBody>
      </p:sp>
      <p:pic>
        <p:nvPicPr>
          <p:cNvPr id="307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27584" y="1844824"/>
            <a:ext cx="7217168" cy="2940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61463708"/>
      </p:ext>
    </p:extLst>
  </p:cSld>
  <p:clrMapOvr>
    <a:masterClrMapping/>
  </p:clrMapOvr>
  <p:timing>
    <p:tnLst>
      <p:par>
        <p:cTn id="1" dur="indefinite" restart="never" nodeType="tmRoot"/>
      </p:par>
    </p:tnLst>
  </p:timing>
</p:sld>
</file>

<file path=ppt/theme/theme1.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Personalizza struttura">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1_Personalizza struttura">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405</TotalTime>
  <Words>2459</Words>
  <Application>Microsoft Office PowerPoint</Application>
  <PresentationFormat>Presentazione su schermo (4:3)</PresentationFormat>
  <Paragraphs>257</Paragraphs>
  <Slides>30</Slides>
  <Notes>1</Notes>
  <HiddenSlides>0</HiddenSlides>
  <MMClips>0</MMClips>
  <ScaleCrop>false</ScaleCrop>
  <HeadingPairs>
    <vt:vector size="4" baseType="variant">
      <vt:variant>
        <vt:lpstr>Tema</vt:lpstr>
      </vt:variant>
      <vt:variant>
        <vt:i4>3</vt:i4>
      </vt:variant>
      <vt:variant>
        <vt:lpstr>Titoli diapositive</vt:lpstr>
      </vt:variant>
      <vt:variant>
        <vt:i4>30</vt:i4>
      </vt:variant>
    </vt:vector>
  </HeadingPairs>
  <TitlesOfParts>
    <vt:vector size="33" baseType="lpstr">
      <vt:lpstr>Tema di Office</vt:lpstr>
      <vt:lpstr>Personalizza struttura</vt:lpstr>
      <vt:lpstr>1_Personalizza struttura</vt:lpstr>
      <vt:lpstr>Presentazione standard di PowerPoint</vt:lpstr>
      <vt:lpstr>   </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Riferimenti</vt:lpstr>
      <vt:lpstr>    Grazie per l’attenzione!    dott.ssa Mirella Collini mirella.collini@unitn.it    Responsabile Servizi Amministrativi  per la Didattica e la Ricerca - Polo Collina Direzione Amministrazione Pianificazione Finanza Università degli Studi di Trento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Presentazione standard di PowerPoint</dc:title>
  <dc:creator>Collini, Mirella</dc:creator>
  <cp:lastModifiedBy>Collini</cp:lastModifiedBy>
  <cp:revision>56</cp:revision>
  <dcterms:created xsi:type="dcterms:W3CDTF">2017-05-21T07:17:03Z</dcterms:created>
  <dcterms:modified xsi:type="dcterms:W3CDTF">2017-05-24T05:53:23Z</dcterms:modified>
</cp:coreProperties>
</file>