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3" r:id="rId2"/>
    <p:sldId id="297" r:id="rId3"/>
    <p:sldId id="298" r:id="rId4"/>
    <p:sldId id="301" r:id="rId5"/>
    <p:sldId id="302" r:id="rId6"/>
    <p:sldId id="304" r:id="rId7"/>
    <p:sldId id="315" r:id="rId8"/>
    <p:sldId id="307" r:id="rId9"/>
    <p:sldId id="308" r:id="rId10"/>
    <p:sldId id="309" r:id="rId11"/>
    <p:sldId id="306" r:id="rId12"/>
    <p:sldId id="313" r:id="rId13"/>
    <p:sldId id="311" r:id="rId14"/>
    <p:sldId id="310" r:id="rId15"/>
    <p:sldId id="270" r:id="rId16"/>
  </p:sldIdLst>
  <p:sldSz cx="9144000" cy="6858000" type="screen4x3"/>
  <p:notesSz cx="6799263" cy="9929813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9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30022"/>
    <a:srgbClr val="B80462"/>
    <a:srgbClr val="DC220E"/>
    <a:srgbClr val="206A4C"/>
    <a:srgbClr val="006778"/>
    <a:srgbClr val="C93F56"/>
    <a:srgbClr val="960068"/>
    <a:srgbClr val="2E2F6C"/>
    <a:srgbClr val="206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0" autoAdjust="0"/>
    <p:restoredTop sz="88968" autoAdjust="0"/>
  </p:normalViewPr>
  <p:slideViewPr>
    <p:cSldViewPr>
      <p:cViewPr varScale="1">
        <p:scale>
          <a:sx n="103" d="100"/>
          <a:sy n="103" d="100"/>
        </p:scale>
        <p:origin x="2340" y="114"/>
      </p:cViewPr>
      <p:guideLst>
        <p:guide orient="horz" pos="2205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10" d="100"/>
          <a:sy n="110" d="100"/>
        </p:scale>
        <p:origin x="-1688" y="-112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053174\Desktop\Grafici%20Cir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NO%20NAME:Sapienza:Presentazioni:Grafici%20Cir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131085363303304"/>
          <c:y val="0.281468403551216"/>
          <c:w val="0.39786301908580901"/>
          <c:h val="0.53930970891879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7.0902510095407836E-2"/>
                  <c:y val="-5.2771500510157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760828945251887E-2"/>
                  <c:y val="6.8602680573910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0679898777827287E-2"/>
                  <c:y val="0.131928231872905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9425374468420176E-2"/>
                  <c:y val="-5.804862978507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771356269876633E-3"/>
                  <c:y val="-8.9711197673575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Foglio1!$A$22:$A$26</c:f>
              <c:strCache>
                <c:ptCount val="5"/>
                <c:pt idx="0">
                  <c:v>Professori</c:v>
                </c:pt>
                <c:pt idx="1">
                  <c:v>Ricercatori</c:v>
                </c:pt>
                <c:pt idx="2">
                  <c:v>Personale tecnico-amministrativo</c:v>
                </c:pt>
                <c:pt idx="3">
                  <c:v>Personale amministrativo ospedaliero</c:v>
                </c:pt>
                <c:pt idx="4">
                  <c:v>Assistenti linguistici</c:v>
                </c:pt>
              </c:strCache>
            </c:strRef>
          </c:cat>
          <c:val>
            <c:numRef>
              <c:f>Foglio1!$B$22:$B$26</c:f>
              <c:numCache>
                <c:formatCode>#,##0</c:formatCode>
                <c:ptCount val="5"/>
                <c:pt idx="0">
                  <c:v>2454</c:v>
                </c:pt>
                <c:pt idx="1">
                  <c:v>1548</c:v>
                </c:pt>
                <c:pt idx="2">
                  <c:v>2243</c:v>
                </c:pt>
                <c:pt idx="3">
                  <c:v>1919</c:v>
                </c:pt>
                <c:pt idx="4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legend>
      <c:legendPos val="r"/>
      <c:layout>
        <c:manualLayout>
          <c:xMode val="edge"/>
          <c:yMode val="edge"/>
          <c:x val="0.59361300512077564"/>
          <c:y val="0.25494642571100501"/>
          <c:w val="0.40638699487922442"/>
          <c:h val="0.65633672073785065"/>
        </c:manualLayout>
      </c:layout>
      <c:overlay val="0"/>
      <c:txPr>
        <a:bodyPr rot="0" vert="horz"/>
        <a:lstStyle/>
        <a:p>
          <a:pPr>
            <a:defRPr sz="1600" b="1"/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it-IT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D6051D-4114-EA44-ABBD-4F378F2C3B15}" type="doc">
      <dgm:prSet loTypeId="urn:microsoft.com/office/officeart/2005/8/layout/hProcess9" loCatId="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21CBB8B2-3CF9-1846-8E71-BA6D5E704667}">
      <dgm:prSet/>
      <dgm:spPr/>
      <dgm:t>
        <a:bodyPr/>
        <a:lstStyle/>
        <a:p>
          <a:pPr rtl="0"/>
          <a:r>
            <a:rPr lang="it-IT" smtClean="0">
              <a:latin typeface="Calibri"/>
              <a:cs typeface="Calibri"/>
            </a:rPr>
            <a:t>Sviluppare una </a:t>
          </a:r>
          <a:r>
            <a:rPr lang="it-IT" b="1" smtClean="0">
              <a:latin typeface="Calibri"/>
              <a:cs typeface="Calibri"/>
            </a:rPr>
            <a:t>collaborazione costante e strutturata tra Grant Office e Referenti Ricerca </a:t>
          </a:r>
          <a:endParaRPr lang="it-IT" dirty="0">
            <a:latin typeface="Calibri"/>
            <a:cs typeface="Calibri"/>
          </a:endParaRPr>
        </a:p>
      </dgm:t>
    </dgm:pt>
    <dgm:pt modelId="{9C308FEF-72B4-0646-9029-1FA2E5516329}" type="parTrans" cxnId="{377D0A5A-666C-4742-9657-8D6CE533A857}">
      <dgm:prSet/>
      <dgm:spPr/>
      <dgm:t>
        <a:bodyPr/>
        <a:lstStyle/>
        <a:p>
          <a:endParaRPr lang="it-IT"/>
        </a:p>
      </dgm:t>
    </dgm:pt>
    <dgm:pt modelId="{C1F6A333-1E09-0040-93E4-8E3D83ED43EE}" type="sibTrans" cxnId="{377D0A5A-666C-4742-9657-8D6CE533A857}">
      <dgm:prSet/>
      <dgm:spPr/>
      <dgm:t>
        <a:bodyPr/>
        <a:lstStyle/>
        <a:p>
          <a:endParaRPr lang="it-IT"/>
        </a:p>
      </dgm:t>
    </dgm:pt>
    <dgm:pt modelId="{81120C35-E747-F34D-BF03-64452A2964BF}">
      <dgm:prSet custT="1"/>
      <dgm:spPr/>
      <dgm:t>
        <a:bodyPr/>
        <a:lstStyle/>
        <a:p>
          <a:pPr rtl="0"/>
          <a:r>
            <a:rPr lang="it-IT" sz="1700" dirty="0" smtClean="0">
              <a:latin typeface="Calibri"/>
              <a:cs typeface="Calibri"/>
            </a:rPr>
            <a:t>Contribuire allo </a:t>
          </a:r>
          <a:r>
            <a:rPr lang="it-IT" sz="1700" b="1" dirty="0" smtClean="0">
              <a:latin typeface="Calibri"/>
              <a:cs typeface="Calibri"/>
            </a:rPr>
            <a:t>sviluppo di competenze interne ai Dipartimenti </a:t>
          </a:r>
          <a:r>
            <a:rPr lang="it-IT" sz="1700" dirty="0" smtClean="0">
              <a:latin typeface="Calibri"/>
              <a:cs typeface="Calibri"/>
            </a:rPr>
            <a:t>e in primis dei Referenti Ricerca dei Dipartimenti, anche in ottica di valorizzazione del relativo ruolo</a:t>
          </a:r>
          <a:endParaRPr lang="it-IT" sz="1700" dirty="0">
            <a:latin typeface="Calibri"/>
            <a:cs typeface="Calibri"/>
          </a:endParaRPr>
        </a:p>
      </dgm:t>
    </dgm:pt>
    <dgm:pt modelId="{617D34E1-169D-484C-ACA4-2E793907CA25}" type="parTrans" cxnId="{9F17D901-EB49-DD42-BD47-B58E4174E0F5}">
      <dgm:prSet/>
      <dgm:spPr/>
      <dgm:t>
        <a:bodyPr/>
        <a:lstStyle/>
        <a:p>
          <a:endParaRPr lang="it-IT"/>
        </a:p>
      </dgm:t>
    </dgm:pt>
    <dgm:pt modelId="{DE23DA93-2793-4E4A-A871-1D609E14991F}" type="sibTrans" cxnId="{9F17D901-EB49-DD42-BD47-B58E4174E0F5}">
      <dgm:prSet/>
      <dgm:spPr/>
      <dgm:t>
        <a:bodyPr/>
        <a:lstStyle/>
        <a:p>
          <a:endParaRPr lang="it-IT"/>
        </a:p>
      </dgm:t>
    </dgm:pt>
    <dgm:pt modelId="{62FE135D-98B5-CD4A-8277-926C12BAC441}">
      <dgm:prSet custT="1"/>
      <dgm:spPr/>
      <dgm:t>
        <a:bodyPr/>
        <a:lstStyle/>
        <a:p>
          <a:pPr rtl="0"/>
          <a:r>
            <a:rPr lang="it-IT" sz="1800" dirty="0" smtClean="0">
              <a:latin typeface="Calibri"/>
              <a:cs typeface="Calibri"/>
            </a:rPr>
            <a:t>OBIETTIVO DI MEDIO TERMINE: </a:t>
          </a:r>
        </a:p>
        <a:p>
          <a:pPr rtl="0"/>
          <a:r>
            <a:rPr lang="it-IT" sz="1800" b="1" dirty="0" smtClean="0">
              <a:latin typeface="Calibri"/>
              <a:cs typeface="Calibri"/>
            </a:rPr>
            <a:t>Referenti Ricerca quale primo front office</a:t>
          </a:r>
          <a:r>
            <a:rPr lang="it-IT" sz="1800" dirty="0" smtClean="0">
              <a:latin typeface="Calibri"/>
              <a:cs typeface="Calibri"/>
            </a:rPr>
            <a:t> per i ricercatori dei Dipartimenti</a:t>
          </a:r>
          <a:endParaRPr lang="it-IT" sz="1800" dirty="0">
            <a:latin typeface="Calibri"/>
            <a:cs typeface="Calibri"/>
          </a:endParaRPr>
        </a:p>
      </dgm:t>
    </dgm:pt>
    <dgm:pt modelId="{312419FA-44D6-1B47-9D87-895CD95633E7}" type="parTrans" cxnId="{DA04B7B3-99BA-DF4A-83B1-52FE86E04699}">
      <dgm:prSet/>
      <dgm:spPr/>
      <dgm:t>
        <a:bodyPr/>
        <a:lstStyle/>
        <a:p>
          <a:endParaRPr lang="it-IT"/>
        </a:p>
      </dgm:t>
    </dgm:pt>
    <dgm:pt modelId="{8099221E-A2B2-1640-8B71-D866FEDD5D4E}" type="sibTrans" cxnId="{DA04B7B3-99BA-DF4A-83B1-52FE86E04699}">
      <dgm:prSet/>
      <dgm:spPr/>
      <dgm:t>
        <a:bodyPr/>
        <a:lstStyle/>
        <a:p>
          <a:endParaRPr lang="it-IT"/>
        </a:p>
      </dgm:t>
    </dgm:pt>
    <dgm:pt modelId="{92B4AB4F-B198-6049-883D-5CCD8C0754B5}" type="pres">
      <dgm:prSet presAssocID="{38D6051D-4114-EA44-ABBD-4F378F2C3B1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BB5748FB-063D-3A4B-9AB3-55545FB24D8E}" type="pres">
      <dgm:prSet presAssocID="{38D6051D-4114-EA44-ABBD-4F378F2C3B15}" presName="arrow" presStyleLbl="bgShp" presStyleIdx="0" presStyleCnt="1" custLinFactNeighborY="1724"/>
      <dgm:spPr/>
      <dgm:t>
        <a:bodyPr/>
        <a:lstStyle/>
        <a:p>
          <a:endParaRPr lang="it-IT"/>
        </a:p>
      </dgm:t>
    </dgm:pt>
    <dgm:pt modelId="{6C06FFE8-0B06-944B-9546-31E0DB25078B}" type="pres">
      <dgm:prSet presAssocID="{38D6051D-4114-EA44-ABBD-4F378F2C3B15}" presName="linearProcess" presStyleCnt="0"/>
      <dgm:spPr/>
      <dgm:t>
        <a:bodyPr/>
        <a:lstStyle/>
        <a:p>
          <a:endParaRPr lang="it-IT"/>
        </a:p>
      </dgm:t>
    </dgm:pt>
    <dgm:pt modelId="{7BAC97DC-9AB6-9A47-B7A6-280602BEE541}" type="pres">
      <dgm:prSet presAssocID="{21CBB8B2-3CF9-1846-8E71-BA6D5E70466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FE1FCA3-C302-F84C-B5BF-2273E663FDEA}" type="pres">
      <dgm:prSet presAssocID="{C1F6A333-1E09-0040-93E4-8E3D83ED43EE}" presName="sibTrans" presStyleCnt="0"/>
      <dgm:spPr/>
      <dgm:t>
        <a:bodyPr/>
        <a:lstStyle/>
        <a:p>
          <a:endParaRPr lang="it-IT"/>
        </a:p>
      </dgm:t>
    </dgm:pt>
    <dgm:pt modelId="{EF259D5F-AFCC-4244-B627-97687F1E1674}" type="pres">
      <dgm:prSet presAssocID="{81120C35-E747-F34D-BF03-64452A2964B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41BCB2A-6E96-D142-AD9A-C0ED4E1F0E2D}" type="pres">
      <dgm:prSet presAssocID="{DE23DA93-2793-4E4A-A871-1D609E14991F}" presName="sibTrans" presStyleCnt="0"/>
      <dgm:spPr/>
      <dgm:t>
        <a:bodyPr/>
        <a:lstStyle/>
        <a:p>
          <a:endParaRPr lang="it-IT"/>
        </a:p>
      </dgm:t>
    </dgm:pt>
    <dgm:pt modelId="{37F45294-F53C-3246-9DEC-75E44EAC3E91}" type="pres">
      <dgm:prSet presAssocID="{62FE135D-98B5-CD4A-8277-926C12BAC441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77D0A5A-666C-4742-9657-8D6CE533A857}" srcId="{38D6051D-4114-EA44-ABBD-4F378F2C3B15}" destId="{21CBB8B2-3CF9-1846-8E71-BA6D5E704667}" srcOrd="0" destOrd="0" parTransId="{9C308FEF-72B4-0646-9029-1FA2E5516329}" sibTransId="{C1F6A333-1E09-0040-93E4-8E3D83ED43EE}"/>
    <dgm:cxn modelId="{4B476ABC-8C06-4951-A5AF-B69BC2E93F21}" type="presOf" srcId="{81120C35-E747-F34D-BF03-64452A2964BF}" destId="{EF259D5F-AFCC-4244-B627-97687F1E1674}" srcOrd="0" destOrd="0" presId="urn:microsoft.com/office/officeart/2005/8/layout/hProcess9"/>
    <dgm:cxn modelId="{3919B0C8-733D-4642-99BA-42EB377CCC76}" type="presOf" srcId="{38D6051D-4114-EA44-ABBD-4F378F2C3B15}" destId="{92B4AB4F-B198-6049-883D-5CCD8C0754B5}" srcOrd="0" destOrd="0" presId="urn:microsoft.com/office/officeart/2005/8/layout/hProcess9"/>
    <dgm:cxn modelId="{52FB70BD-DCD2-40AD-8CD7-10B4B3FAA80C}" type="presOf" srcId="{21CBB8B2-3CF9-1846-8E71-BA6D5E704667}" destId="{7BAC97DC-9AB6-9A47-B7A6-280602BEE541}" srcOrd="0" destOrd="0" presId="urn:microsoft.com/office/officeart/2005/8/layout/hProcess9"/>
    <dgm:cxn modelId="{DA04B7B3-99BA-DF4A-83B1-52FE86E04699}" srcId="{38D6051D-4114-EA44-ABBD-4F378F2C3B15}" destId="{62FE135D-98B5-CD4A-8277-926C12BAC441}" srcOrd="2" destOrd="0" parTransId="{312419FA-44D6-1B47-9D87-895CD95633E7}" sibTransId="{8099221E-A2B2-1640-8B71-D866FEDD5D4E}"/>
    <dgm:cxn modelId="{9F17D901-EB49-DD42-BD47-B58E4174E0F5}" srcId="{38D6051D-4114-EA44-ABBD-4F378F2C3B15}" destId="{81120C35-E747-F34D-BF03-64452A2964BF}" srcOrd="1" destOrd="0" parTransId="{617D34E1-169D-484C-ACA4-2E793907CA25}" sibTransId="{DE23DA93-2793-4E4A-A871-1D609E14991F}"/>
    <dgm:cxn modelId="{44525B2B-9461-4683-B23A-BD0DF446858E}" type="presOf" srcId="{62FE135D-98B5-CD4A-8277-926C12BAC441}" destId="{37F45294-F53C-3246-9DEC-75E44EAC3E91}" srcOrd="0" destOrd="0" presId="urn:microsoft.com/office/officeart/2005/8/layout/hProcess9"/>
    <dgm:cxn modelId="{95F8380C-F720-4934-A006-D29AE3DA8A25}" type="presParOf" srcId="{92B4AB4F-B198-6049-883D-5CCD8C0754B5}" destId="{BB5748FB-063D-3A4B-9AB3-55545FB24D8E}" srcOrd="0" destOrd="0" presId="urn:microsoft.com/office/officeart/2005/8/layout/hProcess9"/>
    <dgm:cxn modelId="{CA762AE6-39F4-4E81-950D-62C1F91D4A04}" type="presParOf" srcId="{92B4AB4F-B198-6049-883D-5CCD8C0754B5}" destId="{6C06FFE8-0B06-944B-9546-31E0DB25078B}" srcOrd="1" destOrd="0" presId="urn:microsoft.com/office/officeart/2005/8/layout/hProcess9"/>
    <dgm:cxn modelId="{730A0733-CF59-4EBA-B609-07CB7568B198}" type="presParOf" srcId="{6C06FFE8-0B06-944B-9546-31E0DB25078B}" destId="{7BAC97DC-9AB6-9A47-B7A6-280602BEE541}" srcOrd="0" destOrd="0" presId="urn:microsoft.com/office/officeart/2005/8/layout/hProcess9"/>
    <dgm:cxn modelId="{77BFF8AC-FB10-433D-8FF0-C73AD2F90EC9}" type="presParOf" srcId="{6C06FFE8-0B06-944B-9546-31E0DB25078B}" destId="{EFE1FCA3-C302-F84C-B5BF-2273E663FDEA}" srcOrd="1" destOrd="0" presId="urn:microsoft.com/office/officeart/2005/8/layout/hProcess9"/>
    <dgm:cxn modelId="{44BFE6DA-A1F6-4699-BFEE-EF8036DC5201}" type="presParOf" srcId="{6C06FFE8-0B06-944B-9546-31E0DB25078B}" destId="{EF259D5F-AFCC-4244-B627-97687F1E1674}" srcOrd="2" destOrd="0" presId="urn:microsoft.com/office/officeart/2005/8/layout/hProcess9"/>
    <dgm:cxn modelId="{A1E472A7-B9F7-484F-BF21-DF6F762382D4}" type="presParOf" srcId="{6C06FFE8-0B06-944B-9546-31E0DB25078B}" destId="{241BCB2A-6E96-D142-AD9A-C0ED4E1F0E2D}" srcOrd="3" destOrd="0" presId="urn:microsoft.com/office/officeart/2005/8/layout/hProcess9"/>
    <dgm:cxn modelId="{32BA0019-6CDF-4FA7-93F1-72DE6EC74310}" type="presParOf" srcId="{6C06FFE8-0B06-944B-9546-31E0DB25078B}" destId="{37F45294-F53C-3246-9DEC-75E44EAC3E9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E0EC9-3D06-4770-984F-84799B48BD7D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810EAA85-E4DB-4C7B-9DB1-CBD6AE197D2E}">
      <dgm:prSet phldrT="[Testo]" custT="1"/>
      <dgm:spPr/>
      <dgm:t>
        <a:bodyPr/>
        <a:lstStyle/>
        <a:p>
          <a:r>
            <a:rPr lang="it-IT" sz="1400" b="1" dirty="0" smtClean="0"/>
            <a:t>Formazione dei RAD e dei Referenti ricerca</a:t>
          </a:r>
          <a:r>
            <a:rPr lang="it-IT" sz="1400" dirty="0" smtClean="0"/>
            <a:t> dei Dipartimenti </a:t>
          </a:r>
        </a:p>
      </dgm:t>
    </dgm:pt>
    <dgm:pt modelId="{45FF1ADA-AEF0-4D36-95AB-718B284F7F19}" type="parTrans" cxnId="{CF92A0C6-44EB-4388-8200-D235A13732EC}">
      <dgm:prSet/>
      <dgm:spPr/>
      <dgm:t>
        <a:bodyPr/>
        <a:lstStyle/>
        <a:p>
          <a:endParaRPr lang="it-IT"/>
        </a:p>
      </dgm:t>
    </dgm:pt>
    <dgm:pt modelId="{42ECB4BA-CAC4-4ED7-879F-5B8743D85ED1}" type="sibTrans" cxnId="{CF92A0C6-44EB-4388-8200-D235A13732EC}">
      <dgm:prSet/>
      <dgm:spPr/>
      <dgm:t>
        <a:bodyPr/>
        <a:lstStyle/>
        <a:p>
          <a:endParaRPr lang="it-IT"/>
        </a:p>
      </dgm:t>
    </dgm:pt>
    <dgm:pt modelId="{3CA7AEFC-2807-4E7A-A584-B4D642564B01}">
      <dgm:prSet phldrT="[Testo]" custT="1"/>
      <dgm:spPr/>
      <dgm:t>
        <a:bodyPr/>
        <a:lstStyle/>
        <a:p>
          <a:r>
            <a:rPr lang="it-IT" sz="1400" dirty="0" smtClean="0"/>
            <a:t>Visite, </a:t>
          </a:r>
          <a:r>
            <a:rPr lang="it-IT" sz="1400" b="1" dirty="0" smtClean="0"/>
            <a:t>incontri informativi e formativi, a partire dalle macro aree tematiche individuate, presso i Dipartimenti</a:t>
          </a:r>
          <a:r>
            <a:rPr lang="it-IT" sz="1400" dirty="0" smtClean="0"/>
            <a:t> con gruppi di ricerca, con supporto organizzativo e presenza dei Referenti ricerca dei Dipartimenti </a:t>
          </a:r>
          <a:endParaRPr lang="it-IT" sz="1400" dirty="0"/>
        </a:p>
      </dgm:t>
    </dgm:pt>
    <dgm:pt modelId="{36E0DF89-DDA3-4AD9-9D4F-31E1EA2213AC}" type="parTrans" cxnId="{3D703C68-E740-4C51-ABA7-7B2DBE331FC4}">
      <dgm:prSet/>
      <dgm:spPr/>
      <dgm:t>
        <a:bodyPr/>
        <a:lstStyle/>
        <a:p>
          <a:endParaRPr lang="it-IT"/>
        </a:p>
      </dgm:t>
    </dgm:pt>
    <dgm:pt modelId="{AE7F319C-1ED6-447E-94CD-64C278FD936A}" type="sibTrans" cxnId="{3D703C68-E740-4C51-ABA7-7B2DBE331FC4}">
      <dgm:prSet/>
      <dgm:spPr/>
      <dgm:t>
        <a:bodyPr/>
        <a:lstStyle/>
        <a:p>
          <a:endParaRPr lang="it-IT"/>
        </a:p>
      </dgm:t>
    </dgm:pt>
    <dgm:pt modelId="{D7A66AAC-F86F-4A11-B0FC-49C9E93CD0B2}">
      <dgm:prSet phldrT="[Testo]" custT="1"/>
      <dgm:spPr/>
      <dgm:t>
        <a:bodyPr/>
        <a:lstStyle/>
        <a:p>
          <a:r>
            <a:rPr lang="it-IT" sz="1400" dirty="0" smtClean="0"/>
            <a:t>- </a:t>
          </a:r>
          <a:r>
            <a:rPr lang="it-IT" sz="1400" b="1" dirty="0" smtClean="0"/>
            <a:t>Settorializzazione degli interventi 2017, </a:t>
          </a:r>
          <a:r>
            <a:rPr lang="it-IT" sz="1400" dirty="0" smtClean="0"/>
            <a:t>scegliendo un punto di partenza: </a:t>
          </a:r>
          <a:r>
            <a:rPr lang="it-IT" sz="1400" dirty="0" err="1" smtClean="0"/>
            <a:t>Health</a:t>
          </a:r>
          <a:r>
            <a:rPr lang="it-IT" sz="1400" dirty="0" smtClean="0"/>
            <a:t>, Social </a:t>
          </a:r>
          <a:r>
            <a:rPr lang="it-IT" sz="1400" dirty="0" err="1" smtClean="0"/>
            <a:t>Sciences</a:t>
          </a:r>
          <a:r>
            <a:rPr lang="it-IT" sz="1400" dirty="0" smtClean="0"/>
            <a:t> and </a:t>
          </a:r>
          <a:r>
            <a:rPr lang="it-IT" sz="1400" dirty="0" err="1" smtClean="0"/>
            <a:t>Humanities</a:t>
          </a:r>
          <a:endParaRPr lang="it-IT" sz="1400" dirty="0" smtClean="0"/>
        </a:p>
        <a:p>
          <a:endParaRPr lang="it-IT" sz="1400" dirty="0" smtClean="0"/>
        </a:p>
        <a:p>
          <a:r>
            <a:rPr lang="it-IT" sz="1400" dirty="0" smtClean="0"/>
            <a:t>- Promozione della </a:t>
          </a:r>
          <a:r>
            <a:rPr lang="it-IT" sz="1400" b="1" dirty="0" smtClean="0"/>
            <a:t>interdisciplinarietà</a:t>
          </a:r>
          <a:r>
            <a:rPr lang="it-IT" sz="1400" dirty="0" smtClean="0"/>
            <a:t> e della collaborazione progettuale tra Dipartimenti</a:t>
          </a:r>
          <a:endParaRPr lang="it-IT" sz="1400" dirty="0"/>
        </a:p>
      </dgm:t>
    </dgm:pt>
    <dgm:pt modelId="{126B91C9-8A80-440E-BAC3-6B619FD44BA5}" type="parTrans" cxnId="{49E62E18-C938-4E6E-BC09-B537A5088707}">
      <dgm:prSet/>
      <dgm:spPr/>
      <dgm:t>
        <a:bodyPr/>
        <a:lstStyle/>
        <a:p>
          <a:endParaRPr lang="it-IT"/>
        </a:p>
      </dgm:t>
    </dgm:pt>
    <dgm:pt modelId="{A78808BA-695F-47F7-8F19-41C0827AFB94}" type="sibTrans" cxnId="{49E62E18-C938-4E6E-BC09-B537A5088707}">
      <dgm:prSet/>
      <dgm:spPr/>
      <dgm:t>
        <a:bodyPr/>
        <a:lstStyle/>
        <a:p>
          <a:endParaRPr lang="it-IT"/>
        </a:p>
      </dgm:t>
    </dgm:pt>
    <dgm:pt modelId="{E5761DCC-0B70-485B-92FE-B080660D42AE}" type="pres">
      <dgm:prSet presAssocID="{F3CE0EC9-3D06-4770-984F-84799B48BD7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E28A846A-43B9-46EC-8389-41B59EA3F230}" type="pres">
      <dgm:prSet presAssocID="{810EAA85-E4DB-4C7B-9DB1-CBD6AE197D2E}" presName="composite" presStyleCnt="0"/>
      <dgm:spPr/>
    </dgm:pt>
    <dgm:pt modelId="{E1BAE8D1-C6A1-4ADF-AE73-E9C1B7DACB93}" type="pres">
      <dgm:prSet presAssocID="{810EAA85-E4DB-4C7B-9DB1-CBD6AE197D2E}" presName="LShape" presStyleLbl="alignNode1" presStyleIdx="0" presStyleCnt="5"/>
      <dgm:spPr/>
    </dgm:pt>
    <dgm:pt modelId="{2AFF06BE-74DD-42B2-B5C2-F0CCFCEA9283}" type="pres">
      <dgm:prSet presAssocID="{810EAA85-E4DB-4C7B-9DB1-CBD6AE197D2E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0C45892-6088-4674-9336-2644C9C05DEE}" type="pres">
      <dgm:prSet presAssocID="{810EAA85-E4DB-4C7B-9DB1-CBD6AE197D2E}" presName="Triangle" presStyleLbl="alignNode1" presStyleIdx="1" presStyleCnt="5"/>
      <dgm:spPr/>
    </dgm:pt>
    <dgm:pt modelId="{8A5D9C7B-F3D5-4D90-8270-812E88616067}" type="pres">
      <dgm:prSet presAssocID="{42ECB4BA-CAC4-4ED7-879F-5B8743D85ED1}" presName="sibTrans" presStyleCnt="0"/>
      <dgm:spPr/>
    </dgm:pt>
    <dgm:pt modelId="{37E98FE6-CB16-456B-80CE-F66769790548}" type="pres">
      <dgm:prSet presAssocID="{42ECB4BA-CAC4-4ED7-879F-5B8743D85ED1}" presName="space" presStyleCnt="0"/>
      <dgm:spPr/>
    </dgm:pt>
    <dgm:pt modelId="{A8C02F0D-23B0-4290-8CA0-5D6170A7A72B}" type="pres">
      <dgm:prSet presAssocID="{D7A66AAC-F86F-4A11-B0FC-49C9E93CD0B2}" presName="composite" presStyleCnt="0"/>
      <dgm:spPr/>
    </dgm:pt>
    <dgm:pt modelId="{92C8771A-06C6-46AD-AFAA-4AFE715DC19B}" type="pres">
      <dgm:prSet presAssocID="{D7A66AAC-F86F-4A11-B0FC-49C9E93CD0B2}" presName="LShape" presStyleLbl="alignNode1" presStyleIdx="2" presStyleCnt="5"/>
      <dgm:spPr/>
    </dgm:pt>
    <dgm:pt modelId="{8C2F3AD8-029C-42BC-8ABC-AB972C336F9E}" type="pres">
      <dgm:prSet presAssocID="{D7A66AAC-F86F-4A11-B0FC-49C9E93CD0B2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5E9C859-8589-42A2-A956-4226789BA764}" type="pres">
      <dgm:prSet presAssocID="{D7A66AAC-F86F-4A11-B0FC-49C9E93CD0B2}" presName="Triangle" presStyleLbl="alignNode1" presStyleIdx="3" presStyleCnt="5"/>
      <dgm:spPr/>
    </dgm:pt>
    <dgm:pt modelId="{B8FF2457-C707-4171-8560-AA10C4848CB6}" type="pres">
      <dgm:prSet presAssocID="{A78808BA-695F-47F7-8F19-41C0827AFB94}" presName="sibTrans" presStyleCnt="0"/>
      <dgm:spPr/>
    </dgm:pt>
    <dgm:pt modelId="{1709F84B-9811-4F3A-B231-9AA5CB9B2E41}" type="pres">
      <dgm:prSet presAssocID="{A78808BA-695F-47F7-8F19-41C0827AFB94}" presName="space" presStyleCnt="0"/>
      <dgm:spPr/>
    </dgm:pt>
    <dgm:pt modelId="{DAD601E8-F75C-4FC0-9A8A-1E671FBF5C3D}" type="pres">
      <dgm:prSet presAssocID="{3CA7AEFC-2807-4E7A-A584-B4D642564B01}" presName="composite" presStyleCnt="0"/>
      <dgm:spPr/>
    </dgm:pt>
    <dgm:pt modelId="{FDD7F1B6-C3DF-4D2E-8630-4C9D99132DF4}" type="pres">
      <dgm:prSet presAssocID="{3CA7AEFC-2807-4E7A-A584-B4D642564B01}" presName="LShape" presStyleLbl="alignNode1" presStyleIdx="4" presStyleCnt="5"/>
      <dgm:spPr/>
    </dgm:pt>
    <dgm:pt modelId="{0B1F908A-A38D-40C0-BC7C-9607B9678CB4}" type="pres">
      <dgm:prSet presAssocID="{3CA7AEFC-2807-4E7A-A584-B4D642564B01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9E62E18-C938-4E6E-BC09-B537A5088707}" srcId="{F3CE0EC9-3D06-4770-984F-84799B48BD7D}" destId="{D7A66AAC-F86F-4A11-B0FC-49C9E93CD0B2}" srcOrd="1" destOrd="0" parTransId="{126B91C9-8A80-440E-BAC3-6B619FD44BA5}" sibTransId="{A78808BA-695F-47F7-8F19-41C0827AFB94}"/>
    <dgm:cxn modelId="{0080C2B5-E689-4C08-BF9A-DFB405482CB3}" type="presOf" srcId="{810EAA85-E4DB-4C7B-9DB1-CBD6AE197D2E}" destId="{2AFF06BE-74DD-42B2-B5C2-F0CCFCEA9283}" srcOrd="0" destOrd="0" presId="urn:microsoft.com/office/officeart/2009/3/layout/StepUpProcess"/>
    <dgm:cxn modelId="{1E3580EE-CF85-4E63-ACED-6440D874EDB5}" type="presOf" srcId="{3CA7AEFC-2807-4E7A-A584-B4D642564B01}" destId="{0B1F908A-A38D-40C0-BC7C-9607B9678CB4}" srcOrd="0" destOrd="0" presId="urn:microsoft.com/office/officeart/2009/3/layout/StepUpProcess"/>
    <dgm:cxn modelId="{7BD6CED5-B266-4055-94B1-66A596DE39BF}" type="presOf" srcId="{F3CE0EC9-3D06-4770-984F-84799B48BD7D}" destId="{E5761DCC-0B70-485B-92FE-B080660D42AE}" srcOrd="0" destOrd="0" presId="urn:microsoft.com/office/officeart/2009/3/layout/StepUpProcess"/>
    <dgm:cxn modelId="{CF92A0C6-44EB-4388-8200-D235A13732EC}" srcId="{F3CE0EC9-3D06-4770-984F-84799B48BD7D}" destId="{810EAA85-E4DB-4C7B-9DB1-CBD6AE197D2E}" srcOrd="0" destOrd="0" parTransId="{45FF1ADA-AEF0-4D36-95AB-718B284F7F19}" sibTransId="{42ECB4BA-CAC4-4ED7-879F-5B8743D85ED1}"/>
    <dgm:cxn modelId="{71648165-F47C-4670-ACFD-DC9F274B49E5}" type="presOf" srcId="{D7A66AAC-F86F-4A11-B0FC-49C9E93CD0B2}" destId="{8C2F3AD8-029C-42BC-8ABC-AB972C336F9E}" srcOrd="0" destOrd="0" presId="urn:microsoft.com/office/officeart/2009/3/layout/StepUpProcess"/>
    <dgm:cxn modelId="{3D703C68-E740-4C51-ABA7-7B2DBE331FC4}" srcId="{F3CE0EC9-3D06-4770-984F-84799B48BD7D}" destId="{3CA7AEFC-2807-4E7A-A584-B4D642564B01}" srcOrd="2" destOrd="0" parTransId="{36E0DF89-DDA3-4AD9-9D4F-31E1EA2213AC}" sibTransId="{AE7F319C-1ED6-447E-94CD-64C278FD936A}"/>
    <dgm:cxn modelId="{BE01B58A-189A-4DFC-A994-E36BDF784148}" type="presParOf" srcId="{E5761DCC-0B70-485B-92FE-B080660D42AE}" destId="{E28A846A-43B9-46EC-8389-41B59EA3F230}" srcOrd="0" destOrd="0" presId="urn:microsoft.com/office/officeart/2009/3/layout/StepUpProcess"/>
    <dgm:cxn modelId="{CDBB0A61-711A-4CCA-A9DD-A3EE5C831966}" type="presParOf" srcId="{E28A846A-43B9-46EC-8389-41B59EA3F230}" destId="{E1BAE8D1-C6A1-4ADF-AE73-E9C1B7DACB93}" srcOrd="0" destOrd="0" presId="urn:microsoft.com/office/officeart/2009/3/layout/StepUpProcess"/>
    <dgm:cxn modelId="{42FB92BE-1CED-486D-B998-D7C08205DE9B}" type="presParOf" srcId="{E28A846A-43B9-46EC-8389-41B59EA3F230}" destId="{2AFF06BE-74DD-42B2-B5C2-F0CCFCEA9283}" srcOrd="1" destOrd="0" presId="urn:microsoft.com/office/officeart/2009/3/layout/StepUpProcess"/>
    <dgm:cxn modelId="{B28905FD-8047-456F-909E-6E51ED948B2B}" type="presParOf" srcId="{E28A846A-43B9-46EC-8389-41B59EA3F230}" destId="{E0C45892-6088-4674-9336-2644C9C05DEE}" srcOrd="2" destOrd="0" presId="urn:microsoft.com/office/officeart/2009/3/layout/StepUpProcess"/>
    <dgm:cxn modelId="{4C4C4A64-2274-4D77-B19C-A0EE42E0665F}" type="presParOf" srcId="{E5761DCC-0B70-485B-92FE-B080660D42AE}" destId="{8A5D9C7B-F3D5-4D90-8270-812E88616067}" srcOrd="1" destOrd="0" presId="urn:microsoft.com/office/officeart/2009/3/layout/StepUpProcess"/>
    <dgm:cxn modelId="{E1FF2CF0-2816-43B7-894F-E5F5436955B9}" type="presParOf" srcId="{8A5D9C7B-F3D5-4D90-8270-812E88616067}" destId="{37E98FE6-CB16-456B-80CE-F66769790548}" srcOrd="0" destOrd="0" presId="urn:microsoft.com/office/officeart/2009/3/layout/StepUpProcess"/>
    <dgm:cxn modelId="{F4BD7380-2D6D-4F6E-9F41-0BE362C2DFB3}" type="presParOf" srcId="{E5761DCC-0B70-485B-92FE-B080660D42AE}" destId="{A8C02F0D-23B0-4290-8CA0-5D6170A7A72B}" srcOrd="2" destOrd="0" presId="urn:microsoft.com/office/officeart/2009/3/layout/StepUpProcess"/>
    <dgm:cxn modelId="{40E889E1-2C70-4122-9CCA-9F77109784C7}" type="presParOf" srcId="{A8C02F0D-23B0-4290-8CA0-5D6170A7A72B}" destId="{92C8771A-06C6-46AD-AFAA-4AFE715DC19B}" srcOrd="0" destOrd="0" presId="urn:microsoft.com/office/officeart/2009/3/layout/StepUpProcess"/>
    <dgm:cxn modelId="{7EEBB3E7-ABFF-4CA1-BDD6-030E8E4DC8BD}" type="presParOf" srcId="{A8C02F0D-23B0-4290-8CA0-5D6170A7A72B}" destId="{8C2F3AD8-029C-42BC-8ABC-AB972C336F9E}" srcOrd="1" destOrd="0" presId="urn:microsoft.com/office/officeart/2009/3/layout/StepUpProcess"/>
    <dgm:cxn modelId="{4F1B9DD0-FC4E-4A81-B15C-AEE9AEBC03BD}" type="presParOf" srcId="{A8C02F0D-23B0-4290-8CA0-5D6170A7A72B}" destId="{B5E9C859-8589-42A2-A956-4226789BA764}" srcOrd="2" destOrd="0" presId="urn:microsoft.com/office/officeart/2009/3/layout/StepUpProcess"/>
    <dgm:cxn modelId="{32EEE067-4ABD-4A93-9AE2-CCE4A29E7A7B}" type="presParOf" srcId="{E5761DCC-0B70-485B-92FE-B080660D42AE}" destId="{B8FF2457-C707-4171-8560-AA10C4848CB6}" srcOrd="3" destOrd="0" presId="urn:microsoft.com/office/officeart/2009/3/layout/StepUpProcess"/>
    <dgm:cxn modelId="{BA80181A-988D-4070-A879-2A5788ABE4F8}" type="presParOf" srcId="{B8FF2457-C707-4171-8560-AA10C4848CB6}" destId="{1709F84B-9811-4F3A-B231-9AA5CB9B2E41}" srcOrd="0" destOrd="0" presId="urn:microsoft.com/office/officeart/2009/3/layout/StepUpProcess"/>
    <dgm:cxn modelId="{7EB8C9D3-90EA-4A72-BADC-2BB759D219D5}" type="presParOf" srcId="{E5761DCC-0B70-485B-92FE-B080660D42AE}" destId="{DAD601E8-F75C-4FC0-9A8A-1E671FBF5C3D}" srcOrd="4" destOrd="0" presId="urn:microsoft.com/office/officeart/2009/3/layout/StepUpProcess"/>
    <dgm:cxn modelId="{9F9C9A3E-28B7-48B5-9A7D-4F5AB0C40030}" type="presParOf" srcId="{DAD601E8-F75C-4FC0-9A8A-1E671FBF5C3D}" destId="{FDD7F1B6-C3DF-4D2E-8630-4C9D99132DF4}" srcOrd="0" destOrd="0" presId="urn:microsoft.com/office/officeart/2009/3/layout/StepUpProcess"/>
    <dgm:cxn modelId="{BBBE8106-3461-402A-B3DC-5CC914899CF2}" type="presParOf" srcId="{DAD601E8-F75C-4FC0-9A8A-1E671FBF5C3D}" destId="{0B1F908A-A38D-40C0-BC7C-9607B9678CB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CE0EC9-3D06-4770-984F-84799B48BD7D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810EAA85-E4DB-4C7B-9DB1-CBD6AE197D2E}">
      <dgm:prSet phldrT="[Testo]"/>
      <dgm:spPr/>
      <dgm:t>
        <a:bodyPr/>
        <a:lstStyle/>
        <a:p>
          <a:r>
            <a:rPr lang="it-IT" b="1" dirty="0" smtClean="0"/>
            <a:t>Informative mirate </a:t>
          </a:r>
          <a:r>
            <a:rPr lang="it-IT" dirty="0" smtClean="0"/>
            <a:t>a gruppi specifici di ricerca su call di prossima pubblicazione, anticipazioni di Work </a:t>
          </a:r>
          <a:r>
            <a:rPr lang="it-IT" dirty="0" err="1" smtClean="0"/>
            <a:t>Programme</a:t>
          </a:r>
          <a:endParaRPr lang="it-IT" dirty="0"/>
        </a:p>
      </dgm:t>
    </dgm:pt>
    <dgm:pt modelId="{45FF1ADA-AEF0-4D36-95AB-718B284F7F19}" type="parTrans" cxnId="{CF92A0C6-44EB-4388-8200-D235A13732EC}">
      <dgm:prSet/>
      <dgm:spPr/>
      <dgm:t>
        <a:bodyPr/>
        <a:lstStyle/>
        <a:p>
          <a:endParaRPr lang="it-IT"/>
        </a:p>
      </dgm:t>
    </dgm:pt>
    <dgm:pt modelId="{42ECB4BA-CAC4-4ED7-879F-5B8743D85ED1}" type="sibTrans" cxnId="{CF92A0C6-44EB-4388-8200-D235A13732EC}">
      <dgm:prSet/>
      <dgm:spPr/>
      <dgm:t>
        <a:bodyPr/>
        <a:lstStyle/>
        <a:p>
          <a:endParaRPr lang="it-IT"/>
        </a:p>
      </dgm:t>
    </dgm:pt>
    <dgm:pt modelId="{3CA7AEFC-2807-4E7A-A584-B4D642564B01}">
      <dgm:prSet phldrT="[Testo]"/>
      <dgm:spPr/>
      <dgm:t>
        <a:bodyPr/>
        <a:lstStyle/>
        <a:p>
          <a:r>
            <a:rPr lang="it-IT" dirty="0" smtClean="0"/>
            <a:t>Newsletter personalizzata </a:t>
          </a:r>
          <a:r>
            <a:rPr lang="it-IT" b="1" dirty="0" smtClean="0"/>
            <a:t>F1RST Sapienza</a:t>
          </a:r>
          <a:endParaRPr lang="it-IT" b="1" dirty="0"/>
        </a:p>
      </dgm:t>
    </dgm:pt>
    <dgm:pt modelId="{36E0DF89-DDA3-4AD9-9D4F-31E1EA2213AC}" type="parTrans" cxnId="{3D703C68-E740-4C51-ABA7-7B2DBE331FC4}">
      <dgm:prSet/>
      <dgm:spPr/>
      <dgm:t>
        <a:bodyPr/>
        <a:lstStyle/>
        <a:p>
          <a:endParaRPr lang="it-IT"/>
        </a:p>
      </dgm:t>
    </dgm:pt>
    <dgm:pt modelId="{AE7F319C-1ED6-447E-94CD-64C278FD936A}" type="sibTrans" cxnId="{3D703C68-E740-4C51-ABA7-7B2DBE331FC4}">
      <dgm:prSet/>
      <dgm:spPr/>
      <dgm:t>
        <a:bodyPr/>
        <a:lstStyle/>
        <a:p>
          <a:endParaRPr lang="it-IT"/>
        </a:p>
      </dgm:t>
    </dgm:pt>
    <dgm:pt modelId="{936947D5-01E9-4D2F-A746-925C198098B8}">
      <dgm:prSet phldrT="[Testo]"/>
      <dgm:spPr/>
      <dgm:t>
        <a:bodyPr/>
        <a:lstStyle/>
        <a:p>
          <a:r>
            <a:rPr lang="it-IT" dirty="0" smtClean="0"/>
            <a:t>Strumenti di raccordo ricercatori-amministrazione centrale: </a:t>
          </a:r>
          <a:r>
            <a:rPr lang="it-IT" b="1" dirty="0" smtClean="0"/>
            <a:t>Idee per H2020</a:t>
          </a:r>
          <a:endParaRPr lang="it-IT" b="1" dirty="0"/>
        </a:p>
      </dgm:t>
    </dgm:pt>
    <dgm:pt modelId="{3A1A6CCA-C0F6-4EAF-B35A-C1BA33B8A1FD}" type="parTrans" cxnId="{991D8903-264C-47EC-B354-00C678CF5DFE}">
      <dgm:prSet/>
      <dgm:spPr/>
      <dgm:t>
        <a:bodyPr/>
        <a:lstStyle/>
        <a:p>
          <a:endParaRPr lang="it-IT"/>
        </a:p>
      </dgm:t>
    </dgm:pt>
    <dgm:pt modelId="{6D9BDF63-3BAB-4CD6-95FC-CC58C58C9591}" type="sibTrans" cxnId="{991D8903-264C-47EC-B354-00C678CF5DFE}">
      <dgm:prSet/>
      <dgm:spPr/>
      <dgm:t>
        <a:bodyPr/>
        <a:lstStyle/>
        <a:p>
          <a:endParaRPr lang="it-IT"/>
        </a:p>
      </dgm:t>
    </dgm:pt>
    <dgm:pt modelId="{E5761DCC-0B70-485B-92FE-B080660D42AE}" type="pres">
      <dgm:prSet presAssocID="{F3CE0EC9-3D06-4770-984F-84799B48BD7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E28A846A-43B9-46EC-8389-41B59EA3F230}" type="pres">
      <dgm:prSet presAssocID="{810EAA85-E4DB-4C7B-9DB1-CBD6AE197D2E}" presName="composite" presStyleCnt="0"/>
      <dgm:spPr/>
    </dgm:pt>
    <dgm:pt modelId="{E1BAE8D1-C6A1-4ADF-AE73-E9C1B7DACB93}" type="pres">
      <dgm:prSet presAssocID="{810EAA85-E4DB-4C7B-9DB1-CBD6AE197D2E}" presName="LShape" presStyleLbl="alignNode1" presStyleIdx="0" presStyleCnt="5"/>
      <dgm:spPr/>
    </dgm:pt>
    <dgm:pt modelId="{2AFF06BE-74DD-42B2-B5C2-F0CCFCEA9283}" type="pres">
      <dgm:prSet presAssocID="{810EAA85-E4DB-4C7B-9DB1-CBD6AE197D2E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0C45892-6088-4674-9336-2644C9C05DEE}" type="pres">
      <dgm:prSet presAssocID="{810EAA85-E4DB-4C7B-9DB1-CBD6AE197D2E}" presName="Triangle" presStyleLbl="alignNode1" presStyleIdx="1" presStyleCnt="5"/>
      <dgm:spPr/>
    </dgm:pt>
    <dgm:pt modelId="{8A5D9C7B-F3D5-4D90-8270-812E88616067}" type="pres">
      <dgm:prSet presAssocID="{42ECB4BA-CAC4-4ED7-879F-5B8743D85ED1}" presName="sibTrans" presStyleCnt="0"/>
      <dgm:spPr/>
    </dgm:pt>
    <dgm:pt modelId="{37E98FE6-CB16-456B-80CE-F66769790548}" type="pres">
      <dgm:prSet presAssocID="{42ECB4BA-CAC4-4ED7-879F-5B8743D85ED1}" presName="space" presStyleCnt="0"/>
      <dgm:spPr/>
    </dgm:pt>
    <dgm:pt modelId="{DAD601E8-F75C-4FC0-9A8A-1E671FBF5C3D}" type="pres">
      <dgm:prSet presAssocID="{3CA7AEFC-2807-4E7A-A584-B4D642564B01}" presName="composite" presStyleCnt="0"/>
      <dgm:spPr/>
    </dgm:pt>
    <dgm:pt modelId="{FDD7F1B6-C3DF-4D2E-8630-4C9D99132DF4}" type="pres">
      <dgm:prSet presAssocID="{3CA7AEFC-2807-4E7A-A584-B4D642564B01}" presName="LShape" presStyleLbl="alignNode1" presStyleIdx="2" presStyleCnt="5"/>
      <dgm:spPr/>
    </dgm:pt>
    <dgm:pt modelId="{0B1F908A-A38D-40C0-BC7C-9607B9678CB4}" type="pres">
      <dgm:prSet presAssocID="{3CA7AEFC-2807-4E7A-A584-B4D642564B01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F2B174-6CF6-40D6-8A8B-5186432D2F0E}" type="pres">
      <dgm:prSet presAssocID="{3CA7AEFC-2807-4E7A-A584-B4D642564B01}" presName="Triangle" presStyleLbl="alignNode1" presStyleIdx="3" presStyleCnt="5"/>
      <dgm:spPr/>
    </dgm:pt>
    <dgm:pt modelId="{49C30D61-3EBA-4880-BABD-8E8FE2C9C4AC}" type="pres">
      <dgm:prSet presAssocID="{AE7F319C-1ED6-447E-94CD-64C278FD936A}" presName="sibTrans" presStyleCnt="0"/>
      <dgm:spPr/>
    </dgm:pt>
    <dgm:pt modelId="{8872A390-14A6-47D9-B6B4-06CE71F14056}" type="pres">
      <dgm:prSet presAssocID="{AE7F319C-1ED6-447E-94CD-64C278FD936A}" presName="space" presStyleCnt="0"/>
      <dgm:spPr/>
    </dgm:pt>
    <dgm:pt modelId="{4D886F8E-B78D-4AE0-AD1D-B8FE411D624E}" type="pres">
      <dgm:prSet presAssocID="{936947D5-01E9-4D2F-A746-925C198098B8}" presName="composite" presStyleCnt="0"/>
      <dgm:spPr/>
    </dgm:pt>
    <dgm:pt modelId="{64C26D4B-B829-4EED-859E-3F7D6D5D9EA8}" type="pres">
      <dgm:prSet presAssocID="{936947D5-01E9-4D2F-A746-925C198098B8}" presName="LShape" presStyleLbl="alignNode1" presStyleIdx="4" presStyleCnt="5"/>
      <dgm:spPr/>
    </dgm:pt>
    <dgm:pt modelId="{D50CEC53-EEEB-48B9-82D6-1455641D72E4}" type="pres">
      <dgm:prSet presAssocID="{936947D5-01E9-4D2F-A746-925C198098B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6147BEC0-C07B-4BBD-B669-7B4938AC9EDC}" type="presOf" srcId="{810EAA85-E4DB-4C7B-9DB1-CBD6AE197D2E}" destId="{2AFF06BE-74DD-42B2-B5C2-F0CCFCEA9283}" srcOrd="0" destOrd="0" presId="urn:microsoft.com/office/officeart/2009/3/layout/StepUpProcess"/>
    <dgm:cxn modelId="{CF92A0C6-44EB-4388-8200-D235A13732EC}" srcId="{F3CE0EC9-3D06-4770-984F-84799B48BD7D}" destId="{810EAA85-E4DB-4C7B-9DB1-CBD6AE197D2E}" srcOrd="0" destOrd="0" parTransId="{45FF1ADA-AEF0-4D36-95AB-718B284F7F19}" sibTransId="{42ECB4BA-CAC4-4ED7-879F-5B8743D85ED1}"/>
    <dgm:cxn modelId="{9388EC86-FC36-4C3A-A64D-D1BB4E045FDE}" type="presOf" srcId="{936947D5-01E9-4D2F-A746-925C198098B8}" destId="{D50CEC53-EEEB-48B9-82D6-1455641D72E4}" srcOrd="0" destOrd="0" presId="urn:microsoft.com/office/officeart/2009/3/layout/StepUpProcess"/>
    <dgm:cxn modelId="{3D703C68-E740-4C51-ABA7-7B2DBE331FC4}" srcId="{F3CE0EC9-3D06-4770-984F-84799B48BD7D}" destId="{3CA7AEFC-2807-4E7A-A584-B4D642564B01}" srcOrd="1" destOrd="0" parTransId="{36E0DF89-DDA3-4AD9-9D4F-31E1EA2213AC}" sibTransId="{AE7F319C-1ED6-447E-94CD-64C278FD936A}"/>
    <dgm:cxn modelId="{5D1448CA-0738-4730-9A15-0A1FCC9AE767}" type="presOf" srcId="{F3CE0EC9-3D06-4770-984F-84799B48BD7D}" destId="{E5761DCC-0B70-485B-92FE-B080660D42AE}" srcOrd="0" destOrd="0" presId="urn:microsoft.com/office/officeart/2009/3/layout/StepUpProcess"/>
    <dgm:cxn modelId="{991D8903-264C-47EC-B354-00C678CF5DFE}" srcId="{F3CE0EC9-3D06-4770-984F-84799B48BD7D}" destId="{936947D5-01E9-4D2F-A746-925C198098B8}" srcOrd="2" destOrd="0" parTransId="{3A1A6CCA-C0F6-4EAF-B35A-C1BA33B8A1FD}" sibTransId="{6D9BDF63-3BAB-4CD6-95FC-CC58C58C9591}"/>
    <dgm:cxn modelId="{0349A897-5608-44BF-82DE-0639A4F401CD}" type="presOf" srcId="{3CA7AEFC-2807-4E7A-A584-B4D642564B01}" destId="{0B1F908A-A38D-40C0-BC7C-9607B9678CB4}" srcOrd="0" destOrd="0" presId="urn:microsoft.com/office/officeart/2009/3/layout/StepUpProcess"/>
    <dgm:cxn modelId="{7B697CCF-005E-41F9-B700-2B9961135FC3}" type="presParOf" srcId="{E5761DCC-0B70-485B-92FE-B080660D42AE}" destId="{E28A846A-43B9-46EC-8389-41B59EA3F230}" srcOrd="0" destOrd="0" presId="urn:microsoft.com/office/officeart/2009/3/layout/StepUpProcess"/>
    <dgm:cxn modelId="{594A7B22-9841-4E08-8DED-1DC981B17022}" type="presParOf" srcId="{E28A846A-43B9-46EC-8389-41B59EA3F230}" destId="{E1BAE8D1-C6A1-4ADF-AE73-E9C1B7DACB93}" srcOrd="0" destOrd="0" presId="urn:microsoft.com/office/officeart/2009/3/layout/StepUpProcess"/>
    <dgm:cxn modelId="{63BAA3EC-352D-4599-A8B2-F9EFC775AB4C}" type="presParOf" srcId="{E28A846A-43B9-46EC-8389-41B59EA3F230}" destId="{2AFF06BE-74DD-42B2-B5C2-F0CCFCEA9283}" srcOrd="1" destOrd="0" presId="urn:microsoft.com/office/officeart/2009/3/layout/StepUpProcess"/>
    <dgm:cxn modelId="{C4164737-A6C1-41B2-A8A1-F582ECFED6C4}" type="presParOf" srcId="{E28A846A-43B9-46EC-8389-41B59EA3F230}" destId="{E0C45892-6088-4674-9336-2644C9C05DEE}" srcOrd="2" destOrd="0" presId="urn:microsoft.com/office/officeart/2009/3/layout/StepUpProcess"/>
    <dgm:cxn modelId="{A3CCC390-4C88-4826-87E1-87856358D35D}" type="presParOf" srcId="{E5761DCC-0B70-485B-92FE-B080660D42AE}" destId="{8A5D9C7B-F3D5-4D90-8270-812E88616067}" srcOrd="1" destOrd="0" presId="urn:microsoft.com/office/officeart/2009/3/layout/StepUpProcess"/>
    <dgm:cxn modelId="{7A603ED7-EED6-44D0-97E0-9E84C5DD5DBB}" type="presParOf" srcId="{8A5D9C7B-F3D5-4D90-8270-812E88616067}" destId="{37E98FE6-CB16-456B-80CE-F66769790548}" srcOrd="0" destOrd="0" presId="urn:microsoft.com/office/officeart/2009/3/layout/StepUpProcess"/>
    <dgm:cxn modelId="{958801E5-76F8-4881-92E4-2095A455FEE7}" type="presParOf" srcId="{E5761DCC-0B70-485B-92FE-B080660D42AE}" destId="{DAD601E8-F75C-4FC0-9A8A-1E671FBF5C3D}" srcOrd="2" destOrd="0" presId="urn:microsoft.com/office/officeart/2009/3/layout/StepUpProcess"/>
    <dgm:cxn modelId="{8D1DA0AC-0DC3-44B9-8424-42408E0B79DF}" type="presParOf" srcId="{DAD601E8-F75C-4FC0-9A8A-1E671FBF5C3D}" destId="{FDD7F1B6-C3DF-4D2E-8630-4C9D99132DF4}" srcOrd="0" destOrd="0" presId="urn:microsoft.com/office/officeart/2009/3/layout/StepUpProcess"/>
    <dgm:cxn modelId="{561D2671-D8A6-4408-9AD0-AEAA269FBCE3}" type="presParOf" srcId="{DAD601E8-F75C-4FC0-9A8A-1E671FBF5C3D}" destId="{0B1F908A-A38D-40C0-BC7C-9607B9678CB4}" srcOrd="1" destOrd="0" presId="urn:microsoft.com/office/officeart/2009/3/layout/StepUpProcess"/>
    <dgm:cxn modelId="{47C12EA7-DE3E-412D-A9D3-F891E12341D6}" type="presParOf" srcId="{DAD601E8-F75C-4FC0-9A8A-1E671FBF5C3D}" destId="{35F2B174-6CF6-40D6-8A8B-5186432D2F0E}" srcOrd="2" destOrd="0" presId="urn:microsoft.com/office/officeart/2009/3/layout/StepUpProcess"/>
    <dgm:cxn modelId="{3E49A085-9978-401D-891A-CBA296992108}" type="presParOf" srcId="{E5761DCC-0B70-485B-92FE-B080660D42AE}" destId="{49C30D61-3EBA-4880-BABD-8E8FE2C9C4AC}" srcOrd="3" destOrd="0" presId="urn:microsoft.com/office/officeart/2009/3/layout/StepUpProcess"/>
    <dgm:cxn modelId="{1E8C9608-A9C3-413F-BA3B-910804007FA2}" type="presParOf" srcId="{49C30D61-3EBA-4880-BABD-8E8FE2C9C4AC}" destId="{8872A390-14A6-47D9-B6B4-06CE71F14056}" srcOrd="0" destOrd="0" presId="urn:microsoft.com/office/officeart/2009/3/layout/StepUpProcess"/>
    <dgm:cxn modelId="{D3DC1B5F-7FAB-415D-800D-5ECD1592B0EA}" type="presParOf" srcId="{E5761DCC-0B70-485B-92FE-B080660D42AE}" destId="{4D886F8E-B78D-4AE0-AD1D-B8FE411D624E}" srcOrd="4" destOrd="0" presId="urn:microsoft.com/office/officeart/2009/3/layout/StepUpProcess"/>
    <dgm:cxn modelId="{F810214F-6070-4EBB-B0F3-76AD42E6BDC8}" type="presParOf" srcId="{4D886F8E-B78D-4AE0-AD1D-B8FE411D624E}" destId="{64C26D4B-B829-4EED-859E-3F7D6D5D9EA8}" srcOrd="0" destOrd="0" presId="urn:microsoft.com/office/officeart/2009/3/layout/StepUpProcess"/>
    <dgm:cxn modelId="{FFCA9E75-9D39-4B5D-A3BC-55A66ABECFD7}" type="presParOf" srcId="{4D886F8E-B78D-4AE0-AD1D-B8FE411D624E}" destId="{D50CEC53-EEEB-48B9-82D6-1455641D72E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CE0EC9-3D06-4770-984F-84799B48BD7D}" type="doc">
      <dgm:prSet loTypeId="urn:microsoft.com/office/officeart/2009/3/layout/StepUpProcess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3CA7AEFC-2807-4E7A-A584-B4D642564B01}">
      <dgm:prSet phldrT="[Testo]"/>
      <dgm:spPr/>
      <dgm:t>
        <a:bodyPr/>
        <a:lstStyle/>
        <a:p>
          <a:r>
            <a:rPr lang="it-IT" dirty="0" smtClean="0"/>
            <a:t>Finanziamenti di ateneo per la ricerca scientifica, a valere su </a:t>
          </a:r>
          <a:r>
            <a:rPr lang="it-IT" b="1" dirty="0" smtClean="0"/>
            <a:t>risorse interne</a:t>
          </a:r>
          <a:endParaRPr lang="it-IT" b="1" dirty="0"/>
        </a:p>
      </dgm:t>
    </dgm:pt>
    <dgm:pt modelId="{36E0DF89-DDA3-4AD9-9D4F-31E1EA2213AC}" type="parTrans" cxnId="{3D703C68-E740-4C51-ABA7-7B2DBE331FC4}">
      <dgm:prSet/>
      <dgm:spPr/>
      <dgm:t>
        <a:bodyPr/>
        <a:lstStyle/>
        <a:p>
          <a:endParaRPr lang="it-IT"/>
        </a:p>
      </dgm:t>
    </dgm:pt>
    <dgm:pt modelId="{AE7F319C-1ED6-447E-94CD-64C278FD936A}" type="sibTrans" cxnId="{3D703C68-E740-4C51-ABA7-7B2DBE331FC4}">
      <dgm:prSet/>
      <dgm:spPr/>
      <dgm:t>
        <a:bodyPr/>
        <a:lstStyle/>
        <a:p>
          <a:endParaRPr lang="it-IT"/>
        </a:p>
      </dgm:t>
    </dgm:pt>
    <dgm:pt modelId="{D7E9C68B-356E-4AF3-871D-AB707DDF338B}">
      <dgm:prSet phldrT="[Testo]"/>
      <dgm:spPr/>
      <dgm:t>
        <a:bodyPr/>
        <a:lstStyle/>
        <a:p>
          <a:r>
            <a:rPr lang="it-IT" dirty="0" smtClean="0"/>
            <a:t>«Seal of </a:t>
          </a:r>
          <a:r>
            <a:rPr lang="it-IT" dirty="0" err="1" smtClean="0"/>
            <a:t>Excellence</a:t>
          </a:r>
          <a:r>
            <a:rPr lang="it-IT" dirty="0" smtClean="0"/>
            <a:t>» di Ateneo</a:t>
          </a:r>
          <a:endParaRPr lang="it-IT" dirty="0"/>
        </a:p>
      </dgm:t>
    </dgm:pt>
    <dgm:pt modelId="{783D0869-5978-4852-A833-B081254A503D}" type="parTrans" cxnId="{D7DF1303-B9A7-4366-96A8-F1116AF7AE7E}">
      <dgm:prSet/>
      <dgm:spPr/>
      <dgm:t>
        <a:bodyPr/>
        <a:lstStyle/>
        <a:p>
          <a:endParaRPr lang="it-IT"/>
        </a:p>
      </dgm:t>
    </dgm:pt>
    <dgm:pt modelId="{4AA6C81C-358D-4999-B76C-D235A794F630}" type="sibTrans" cxnId="{D7DF1303-B9A7-4366-96A8-F1116AF7AE7E}">
      <dgm:prSet/>
      <dgm:spPr/>
      <dgm:t>
        <a:bodyPr/>
        <a:lstStyle/>
        <a:p>
          <a:endParaRPr lang="it-IT"/>
        </a:p>
      </dgm:t>
    </dgm:pt>
    <dgm:pt modelId="{936947D5-01E9-4D2F-A746-925C198098B8}">
      <dgm:prSet phldrT="[Testo]"/>
      <dgm:spPr/>
      <dgm:t>
        <a:bodyPr/>
        <a:lstStyle/>
        <a:p>
          <a:r>
            <a:rPr lang="it-IT" dirty="0" smtClean="0"/>
            <a:t>Valorizzazione delle competenze e delle attività scientifiche di tutti i ricercatori dell’Ateneo, mettere a sistema il capitale umano interno</a:t>
          </a:r>
          <a:endParaRPr lang="it-IT" dirty="0"/>
        </a:p>
      </dgm:t>
    </dgm:pt>
    <dgm:pt modelId="{3A1A6CCA-C0F6-4EAF-B35A-C1BA33B8A1FD}" type="parTrans" cxnId="{991D8903-264C-47EC-B354-00C678CF5DFE}">
      <dgm:prSet/>
      <dgm:spPr/>
      <dgm:t>
        <a:bodyPr/>
        <a:lstStyle/>
        <a:p>
          <a:endParaRPr lang="it-IT"/>
        </a:p>
      </dgm:t>
    </dgm:pt>
    <dgm:pt modelId="{6D9BDF63-3BAB-4CD6-95FC-CC58C58C9591}" type="sibTrans" cxnId="{991D8903-264C-47EC-B354-00C678CF5DFE}">
      <dgm:prSet/>
      <dgm:spPr/>
      <dgm:t>
        <a:bodyPr/>
        <a:lstStyle/>
        <a:p>
          <a:endParaRPr lang="it-IT"/>
        </a:p>
      </dgm:t>
    </dgm:pt>
    <dgm:pt modelId="{E5761DCC-0B70-485B-92FE-B080660D42AE}" type="pres">
      <dgm:prSet presAssocID="{F3CE0EC9-3D06-4770-984F-84799B48BD7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it-IT"/>
        </a:p>
      </dgm:t>
    </dgm:pt>
    <dgm:pt modelId="{DAD601E8-F75C-4FC0-9A8A-1E671FBF5C3D}" type="pres">
      <dgm:prSet presAssocID="{3CA7AEFC-2807-4E7A-A584-B4D642564B01}" presName="composite" presStyleCnt="0"/>
      <dgm:spPr/>
    </dgm:pt>
    <dgm:pt modelId="{FDD7F1B6-C3DF-4D2E-8630-4C9D99132DF4}" type="pres">
      <dgm:prSet presAssocID="{3CA7AEFC-2807-4E7A-A584-B4D642564B01}" presName="LShape" presStyleLbl="alignNode1" presStyleIdx="0" presStyleCnt="5"/>
      <dgm:spPr/>
    </dgm:pt>
    <dgm:pt modelId="{0B1F908A-A38D-40C0-BC7C-9607B9678CB4}" type="pres">
      <dgm:prSet presAssocID="{3CA7AEFC-2807-4E7A-A584-B4D642564B0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F2B174-6CF6-40D6-8A8B-5186432D2F0E}" type="pres">
      <dgm:prSet presAssocID="{3CA7AEFC-2807-4E7A-A584-B4D642564B01}" presName="Triangle" presStyleLbl="alignNode1" presStyleIdx="1" presStyleCnt="5"/>
      <dgm:spPr/>
    </dgm:pt>
    <dgm:pt modelId="{49C30D61-3EBA-4880-BABD-8E8FE2C9C4AC}" type="pres">
      <dgm:prSet presAssocID="{AE7F319C-1ED6-447E-94CD-64C278FD936A}" presName="sibTrans" presStyleCnt="0"/>
      <dgm:spPr/>
    </dgm:pt>
    <dgm:pt modelId="{8872A390-14A6-47D9-B6B4-06CE71F14056}" type="pres">
      <dgm:prSet presAssocID="{AE7F319C-1ED6-447E-94CD-64C278FD936A}" presName="space" presStyleCnt="0"/>
      <dgm:spPr/>
    </dgm:pt>
    <dgm:pt modelId="{483755AD-D13C-4407-A22D-33255ECCA272}" type="pres">
      <dgm:prSet presAssocID="{D7E9C68B-356E-4AF3-871D-AB707DDF338B}" presName="composite" presStyleCnt="0"/>
      <dgm:spPr/>
    </dgm:pt>
    <dgm:pt modelId="{F4883631-56A3-40A2-A8C9-4FB96986E2DB}" type="pres">
      <dgm:prSet presAssocID="{D7E9C68B-356E-4AF3-871D-AB707DDF338B}" presName="LShape" presStyleLbl="alignNode1" presStyleIdx="2" presStyleCnt="5"/>
      <dgm:spPr/>
    </dgm:pt>
    <dgm:pt modelId="{5CF5DA79-4BB3-4B1A-9D25-BCF043D7F364}" type="pres">
      <dgm:prSet presAssocID="{D7E9C68B-356E-4AF3-871D-AB707DDF338B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E395DC-70D7-44BE-9B5A-238488A7FABE}" type="pres">
      <dgm:prSet presAssocID="{D7E9C68B-356E-4AF3-871D-AB707DDF338B}" presName="Triangle" presStyleLbl="alignNode1" presStyleIdx="3" presStyleCnt="5"/>
      <dgm:spPr/>
    </dgm:pt>
    <dgm:pt modelId="{DB1EB954-9E43-4D50-9841-2487530AA211}" type="pres">
      <dgm:prSet presAssocID="{4AA6C81C-358D-4999-B76C-D235A794F630}" presName="sibTrans" presStyleCnt="0"/>
      <dgm:spPr/>
    </dgm:pt>
    <dgm:pt modelId="{D4385379-506D-4603-A408-C4AB5BC90CBF}" type="pres">
      <dgm:prSet presAssocID="{4AA6C81C-358D-4999-B76C-D235A794F630}" presName="space" presStyleCnt="0"/>
      <dgm:spPr/>
    </dgm:pt>
    <dgm:pt modelId="{4D886F8E-B78D-4AE0-AD1D-B8FE411D624E}" type="pres">
      <dgm:prSet presAssocID="{936947D5-01E9-4D2F-A746-925C198098B8}" presName="composite" presStyleCnt="0"/>
      <dgm:spPr/>
    </dgm:pt>
    <dgm:pt modelId="{64C26D4B-B829-4EED-859E-3F7D6D5D9EA8}" type="pres">
      <dgm:prSet presAssocID="{936947D5-01E9-4D2F-A746-925C198098B8}" presName="LShape" presStyleLbl="alignNode1" presStyleIdx="4" presStyleCnt="5"/>
      <dgm:spPr/>
    </dgm:pt>
    <dgm:pt modelId="{D50CEC53-EEEB-48B9-82D6-1455641D72E4}" type="pres">
      <dgm:prSet presAssocID="{936947D5-01E9-4D2F-A746-925C198098B8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4567B9A7-D0C5-4D5E-ABB0-C05E424FCD6E}" type="presOf" srcId="{936947D5-01E9-4D2F-A746-925C198098B8}" destId="{D50CEC53-EEEB-48B9-82D6-1455641D72E4}" srcOrd="0" destOrd="0" presId="urn:microsoft.com/office/officeart/2009/3/layout/StepUpProcess"/>
    <dgm:cxn modelId="{E81527F2-72F0-42DE-BA69-998B8257EE1E}" type="presOf" srcId="{F3CE0EC9-3D06-4770-984F-84799B48BD7D}" destId="{E5761DCC-0B70-485B-92FE-B080660D42AE}" srcOrd="0" destOrd="0" presId="urn:microsoft.com/office/officeart/2009/3/layout/StepUpProcess"/>
    <dgm:cxn modelId="{3D703C68-E740-4C51-ABA7-7B2DBE331FC4}" srcId="{F3CE0EC9-3D06-4770-984F-84799B48BD7D}" destId="{3CA7AEFC-2807-4E7A-A584-B4D642564B01}" srcOrd="0" destOrd="0" parTransId="{36E0DF89-DDA3-4AD9-9D4F-31E1EA2213AC}" sibTransId="{AE7F319C-1ED6-447E-94CD-64C278FD936A}"/>
    <dgm:cxn modelId="{CF4B2251-9A7D-4B35-9E22-F05ED9558F60}" type="presOf" srcId="{3CA7AEFC-2807-4E7A-A584-B4D642564B01}" destId="{0B1F908A-A38D-40C0-BC7C-9607B9678CB4}" srcOrd="0" destOrd="0" presId="urn:microsoft.com/office/officeart/2009/3/layout/StepUpProcess"/>
    <dgm:cxn modelId="{D3E70957-F246-489D-A447-EFADB952E12B}" type="presOf" srcId="{D7E9C68B-356E-4AF3-871D-AB707DDF338B}" destId="{5CF5DA79-4BB3-4B1A-9D25-BCF043D7F364}" srcOrd="0" destOrd="0" presId="urn:microsoft.com/office/officeart/2009/3/layout/StepUpProcess"/>
    <dgm:cxn modelId="{991D8903-264C-47EC-B354-00C678CF5DFE}" srcId="{F3CE0EC9-3D06-4770-984F-84799B48BD7D}" destId="{936947D5-01E9-4D2F-A746-925C198098B8}" srcOrd="2" destOrd="0" parTransId="{3A1A6CCA-C0F6-4EAF-B35A-C1BA33B8A1FD}" sibTransId="{6D9BDF63-3BAB-4CD6-95FC-CC58C58C9591}"/>
    <dgm:cxn modelId="{D7DF1303-B9A7-4366-96A8-F1116AF7AE7E}" srcId="{F3CE0EC9-3D06-4770-984F-84799B48BD7D}" destId="{D7E9C68B-356E-4AF3-871D-AB707DDF338B}" srcOrd="1" destOrd="0" parTransId="{783D0869-5978-4852-A833-B081254A503D}" sibTransId="{4AA6C81C-358D-4999-B76C-D235A794F630}"/>
    <dgm:cxn modelId="{4CAA7C22-B1B7-45A0-A076-737B76A47E42}" type="presParOf" srcId="{E5761DCC-0B70-485B-92FE-B080660D42AE}" destId="{DAD601E8-F75C-4FC0-9A8A-1E671FBF5C3D}" srcOrd="0" destOrd="0" presId="urn:microsoft.com/office/officeart/2009/3/layout/StepUpProcess"/>
    <dgm:cxn modelId="{163AE351-73FA-4773-9759-1C6891261C3A}" type="presParOf" srcId="{DAD601E8-F75C-4FC0-9A8A-1E671FBF5C3D}" destId="{FDD7F1B6-C3DF-4D2E-8630-4C9D99132DF4}" srcOrd="0" destOrd="0" presId="urn:microsoft.com/office/officeart/2009/3/layout/StepUpProcess"/>
    <dgm:cxn modelId="{48C9167D-BF5A-4DD8-A27B-47BED3EDE86C}" type="presParOf" srcId="{DAD601E8-F75C-4FC0-9A8A-1E671FBF5C3D}" destId="{0B1F908A-A38D-40C0-BC7C-9607B9678CB4}" srcOrd="1" destOrd="0" presId="urn:microsoft.com/office/officeart/2009/3/layout/StepUpProcess"/>
    <dgm:cxn modelId="{EF755701-1A42-4408-B62C-516FB3FEFC6A}" type="presParOf" srcId="{DAD601E8-F75C-4FC0-9A8A-1E671FBF5C3D}" destId="{35F2B174-6CF6-40D6-8A8B-5186432D2F0E}" srcOrd="2" destOrd="0" presId="urn:microsoft.com/office/officeart/2009/3/layout/StepUpProcess"/>
    <dgm:cxn modelId="{2E6056F2-8E1B-4471-AFA2-10BD4B9C8B68}" type="presParOf" srcId="{E5761DCC-0B70-485B-92FE-B080660D42AE}" destId="{49C30D61-3EBA-4880-BABD-8E8FE2C9C4AC}" srcOrd="1" destOrd="0" presId="urn:microsoft.com/office/officeart/2009/3/layout/StepUpProcess"/>
    <dgm:cxn modelId="{0A149B10-B678-4FEF-965C-1EE24EB5D5A6}" type="presParOf" srcId="{49C30D61-3EBA-4880-BABD-8E8FE2C9C4AC}" destId="{8872A390-14A6-47D9-B6B4-06CE71F14056}" srcOrd="0" destOrd="0" presId="urn:microsoft.com/office/officeart/2009/3/layout/StepUpProcess"/>
    <dgm:cxn modelId="{46D178A5-FF8B-4C26-BFF1-C864EC8FA3F1}" type="presParOf" srcId="{E5761DCC-0B70-485B-92FE-B080660D42AE}" destId="{483755AD-D13C-4407-A22D-33255ECCA272}" srcOrd="2" destOrd="0" presId="urn:microsoft.com/office/officeart/2009/3/layout/StepUpProcess"/>
    <dgm:cxn modelId="{74744BE3-9158-4699-9C83-AE256022BBE9}" type="presParOf" srcId="{483755AD-D13C-4407-A22D-33255ECCA272}" destId="{F4883631-56A3-40A2-A8C9-4FB96986E2DB}" srcOrd="0" destOrd="0" presId="urn:microsoft.com/office/officeart/2009/3/layout/StepUpProcess"/>
    <dgm:cxn modelId="{21744116-41AE-4661-B527-8D4ED50F350A}" type="presParOf" srcId="{483755AD-D13C-4407-A22D-33255ECCA272}" destId="{5CF5DA79-4BB3-4B1A-9D25-BCF043D7F364}" srcOrd="1" destOrd="0" presId="urn:microsoft.com/office/officeart/2009/3/layout/StepUpProcess"/>
    <dgm:cxn modelId="{E6E7BF03-59A0-427B-86C0-C86EEA30883E}" type="presParOf" srcId="{483755AD-D13C-4407-A22D-33255ECCA272}" destId="{ABE395DC-70D7-44BE-9B5A-238488A7FABE}" srcOrd="2" destOrd="0" presId="urn:microsoft.com/office/officeart/2009/3/layout/StepUpProcess"/>
    <dgm:cxn modelId="{3A457D29-74A0-4A86-AD4A-74EBE6085DB4}" type="presParOf" srcId="{E5761DCC-0B70-485B-92FE-B080660D42AE}" destId="{DB1EB954-9E43-4D50-9841-2487530AA211}" srcOrd="3" destOrd="0" presId="urn:microsoft.com/office/officeart/2009/3/layout/StepUpProcess"/>
    <dgm:cxn modelId="{FFA4E718-BFF4-4A7A-A9A3-B6D5442CCEB5}" type="presParOf" srcId="{DB1EB954-9E43-4D50-9841-2487530AA211}" destId="{D4385379-506D-4603-A408-C4AB5BC90CBF}" srcOrd="0" destOrd="0" presId="urn:microsoft.com/office/officeart/2009/3/layout/StepUpProcess"/>
    <dgm:cxn modelId="{1A27CF5A-291D-466C-9576-8E99C679DEAC}" type="presParOf" srcId="{E5761DCC-0B70-485B-92FE-B080660D42AE}" destId="{4D886F8E-B78D-4AE0-AD1D-B8FE411D624E}" srcOrd="4" destOrd="0" presId="urn:microsoft.com/office/officeart/2009/3/layout/StepUpProcess"/>
    <dgm:cxn modelId="{FCF48103-AB33-4E68-981F-74F6AB2C1F41}" type="presParOf" srcId="{4D886F8E-B78D-4AE0-AD1D-B8FE411D624E}" destId="{64C26D4B-B829-4EED-859E-3F7D6D5D9EA8}" srcOrd="0" destOrd="0" presId="urn:microsoft.com/office/officeart/2009/3/layout/StepUpProcess"/>
    <dgm:cxn modelId="{1459B189-EA7F-4FC9-9CD3-EA22A2C9BE2D}" type="presParOf" srcId="{4D886F8E-B78D-4AE0-AD1D-B8FE411D624E}" destId="{D50CEC53-EEEB-48B9-82D6-1455641D72E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5748FB-063D-3A4B-9AB3-55545FB24D8E}">
      <dsp:nvSpPr>
        <dsp:cNvPr id="0" name=""/>
        <dsp:cNvSpPr/>
      </dsp:nvSpPr>
      <dsp:spPr>
        <a:xfrm>
          <a:off x="637270" y="0"/>
          <a:ext cx="7222402" cy="5112568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BAC97DC-9AB6-9A47-B7A6-280602BEE541}">
      <dsp:nvSpPr>
        <dsp:cNvPr id="0" name=""/>
        <dsp:cNvSpPr/>
      </dsp:nvSpPr>
      <dsp:spPr>
        <a:xfrm>
          <a:off x="287933" y="1533770"/>
          <a:ext cx="2549083" cy="204502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smtClean="0">
              <a:latin typeface="Calibri"/>
              <a:cs typeface="Calibri"/>
            </a:rPr>
            <a:t>Sviluppare una </a:t>
          </a:r>
          <a:r>
            <a:rPr lang="it-IT" sz="2000" b="1" kern="1200" smtClean="0">
              <a:latin typeface="Calibri"/>
              <a:cs typeface="Calibri"/>
            </a:rPr>
            <a:t>collaborazione costante e strutturata tra Grant Office e Referenti Ricerca </a:t>
          </a:r>
          <a:endParaRPr lang="it-IT" sz="2000" kern="1200" dirty="0">
            <a:latin typeface="Calibri"/>
            <a:cs typeface="Calibri"/>
          </a:endParaRPr>
        </a:p>
      </dsp:txBody>
      <dsp:txXfrm>
        <a:off x="387763" y="1633600"/>
        <a:ext cx="2349423" cy="1845367"/>
      </dsp:txXfrm>
    </dsp:sp>
    <dsp:sp modelId="{EF259D5F-AFCC-4244-B627-97687F1E1674}">
      <dsp:nvSpPr>
        <dsp:cNvPr id="0" name=""/>
        <dsp:cNvSpPr/>
      </dsp:nvSpPr>
      <dsp:spPr>
        <a:xfrm>
          <a:off x="2973930" y="1533770"/>
          <a:ext cx="2549083" cy="204502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>
              <a:latin typeface="Calibri"/>
              <a:cs typeface="Calibri"/>
            </a:rPr>
            <a:t>Contribuire allo </a:t>
          </a:r>
          <a:r>
            <a:rPr lang="it-IT" sz="1700" b="1" kern="1200" dirty="0" smtClean="0">
              <a:latin typeface="Calibri"/>
              <a:cs typeface="Calibri"/>
            </a:rPr>
            <a:t>sviluppo di competenze interne ai Dipartimenti </a:t>
          </a:r>
          <a:r>
            <a:rPr lang="it-IT" sz="1700" kern="1200" dirty="0" smtClean="0">
              <a:latin typeface="Calibri"/>
              <a:cs typeface="Calibri"/>
            </a:rPr>
            <a:t>e in primis dei Referenti Ricerca dei Dipartimenti, anche in ottica di valorizzazione del relativo ruolo</a:t>
          </a:r>
          <a:endParaRPr lang="it-IT" sz="1700" kern="1200" dirty="0">
            <a:latin typeface="Calibri"/>
            <a:cs typeface="Calibri"/>
          </a:endParaRPr>
        </a:p>
      </dsp:txBody>
      <dsp:txXfrm>
        <a:off x="3073760" y="1633600"/>
        <a:ext cx="2349423" cy="1845367"/>
      </dsp:txXfrm>
    </dsp:sp>
    <dsp:sp modelId="{37F45294-F53C-3246-9DEC-75E44EAC3E91}">
      <dsp:nvSpPr>
        <dsp:cNvPr id="0" name=""/>
        <dsp:cNvSpPr/>
      </dsp:nvSpPr>
      <dsp:spPr>
        <a:xfrm>
          <a:off x="5659927" y="1533770"/>
          <a:ext cx="2549083" cy="204502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>
              <a:latin typeface="Calibri"/>
              <a:cs typeface="Calibri"/>
            </a:rPr>
            <a:t>OBIETTIVO DI MEDIO TERMINE: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latin typeface="Calibri"/>
              <a:cs typeface="Calibri"/>
            </a:rPr>
            <a:t>Referenti Ricerca quale primo front office</a:t>
          </a:r>
          <a:r>
            <a:rPr lang="it-IT" sz="1800" kern="1200" dirty="0" smtClean="0">
              <a:latin typeface="Calibri"/>
              <a:cs typeface="Calibri"/>
            </a:rPr>
            <a:t> per i ricercatori dei Dipartimenti</a:t>
          </a:r>
          <a:endParaRPr lang="it-IT" sz="1800" kern="1200" dirty="0">
            <a:latin typeface="Calibri"/>
            <a:cs typeface="Calibri"/>
          </a:endParaRPr>
        </a:p>
      </dsp:txBody>
      <dsp:txXfrm>
        <a:off x="5759757" y="1633600"/>
        <a:ext cx="2349423" cy="18453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BAE8D1-C6A1-4ADF-AE73-E9C1B7DACB93}">
      <dsp:nvSpPr>
        <dsp:cNvPr id="0" name=""/>
        <dsp:cNvSpPr/>
      </dsp:nvSpPr>
      <dsp:spPr>
        <a:xfrm rot="5400000">
          <a:off x="472248" y="1646975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FF06BE-74DD-42B2-B5C2-F0CCFCEA9283}">
      <dsp:nvSpPr>
        <dsp:cNvPr id="0" name=""/>
        <dsp:cNvSpPr/>
      </dsp:nvSpPr>
      <dsp:spPr>
        <a:xfrm>
          <a:off x="236331" y="2349636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Formazione dei RAD e dei Referenti ricerca</a:t>
          </a:r>
          <a:r>
            <a:rPr lang="it-IT" sz="1400" kern="1200" dirty="0" smtClean="0"/>
            <a:t> dei Dipartimenti </a:t>
          </a:r>
        </a:p>
      </dsp:txBody>
      <dsp:txXfrm>
        <a:off x="236331" y="2349636"/>
        <a:ext cx="2123154" cy="1861069"/>
      </dsp:txXfrm>
    </dsp:sp>
    <dsp:sp modelId="{E0C45892-6088-4674-9336-2644C9C05DEE}">
      <dsp:nvSpPr>
        <dsp:cNvPr id="0" name=""/>
        <dsp:cNvSpPr/>
      </dsp:nvSpPr>
      <dsp:spPr>
        <a:xfrm>
          <a:off x="1958890" y="1473839"/>
          <a:ext cx="400595" cy="400595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2469900"/>
                <a:satOff val="-4661"/>
                <a:lumOff val="15588"/>
                <a:alphaOff val="0"/>
                <a:shade val="51000"/>
                <a:satMod val="130000"/>
              </a:schemeClr>
            </a:gs>
            <a:gs pos="80000">
              <a:schemeClr val="accent4">
                <a:hueOff val="-2469900"/>
                <a:satOff val="-4661"/>
                <a:lumOff val="15588"/>
                <a:alphaOff val="0"/>
                <a:shade val="93000"/>
                <a:satMod val="130000"/>
              </a:schemeClr>
            </a:gs>
            <a:gs pos="100000">
              <a:schemeClr val="accent4">
                <a:hueOff val="-2469900"/>
                <a:satOff val="-4661"/>
                <a:lumOff val="1558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2469900"/>
              <a:satOff val="-4661"/>
              <a:lumOff val="1558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C8771A-06C6-46AD-AFAA-4AFE715DC19B}">
      <dsp:nvSpPr>
        <dsp:cNvPr id="0" name=""/>
        <dsp:cNvSpPr/>
      </dsp:nvSpPr>
      <dsp:spPr>
        <a:xfrm rot="5400000">
          <a:off x="3071404" y="1003812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-4939800"/>
                <a:satOff val="-9322"/>
                <a:lumOff val="31176"/>
                <a:alphaOff val="0"/>
                <a:shade val="51000"/>
                <a:satMod val="130000"/>
              </a:schemeClr>
            </a:gs>
            <a:gs pos="80000">
              <a:schemeClr val="accent4">
                <a:hueOff val="-4939800"/>
                <a:satOff val="-9322"/>
                <a:lumOff val="31176"/>
                <a:alphaOff val="0"/>
                <a:shade val="93000"/>
                <a:satMod val="130000"/>
              </a:schemeClr>
            </a:gs>
            <a:gs pos="100000">
              <a:schemeClr val="accent4">
                <a:hueOff val="-4939800"/>
                <a:satOff val="-9322"/>
                <a:lumOff val="3117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4939800"/>
              <a:satOff val="-9322"/>
              <a:lumOff val="311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C2F3AD8-029C-42BC-8ABC-AB972C336F9E}">
      <dsp:nvSpPr>
        <dsp:cNvPr id="0" name=""/>
        <dsp:cNvSpPr/>
      </dsp:nvSpPr>
      <dsp:spPr>
        <a:xfrm>
          <a:off x="2835486" y="1706472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- </a:t>
          </a:r>
          <a:r>
            <a:rPr lang="it-IT" sz="1400" b="1" kern="1200" dirty="0" smtClean="0"/>
            <a:t>Settorializzazione degli interventi 2017, </a:t>
          </a:r>
          <a:r>
            <a:rPr lang="it-IT" sz="1400" kern="1200" dirty="0" smtClean="0"/>
            <a:t>scegliendo un punto di partenza: </a:t>
          </a:r>
          <a:r>
            <a:rPr lang="it-IT" sz="1400" kern="1200" dirty="0" err="1" smtClean="0"/>
            <a:t>Health</a:t>
          </a:r>
          <a:r>
            <a:rPr lang="it-IT" sz="1400" kern="1200" dirty="0" smtClean="0"/>
            <a:t>, Social </a:t>
          </a:r>
          <a:r>
            <a:rPr lang="it-IT" sz="1400" kern="1200" dirty="0" err="1" smtClean="0"/>
            <a:t>Sciences</a:t>
          </a:r>
          <a:r>
            <a:rPr lang="it-IT" sz="1400" kern="1200" dirty="0" smtClean="0"/>
            <a:t> and </a:t>
          </a:r>
          <a:r>
            <a:rPr lang="it-IT" sz="1400" kern="1200" dirty="0" err="1" smtClean="0"/>
            <a:t>Humanities</a:t>
          </a:r>
          <a:endParaRPr lang="it-IT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- Promozione della </a:t>
          </a:r>
          <a:r>
            <a:rPr lang="it-IT" sz="1400" b="1" kern="1200" dirty="0" smtClean="0"/>
            <a:t>interdisciplinarietà</a:t>
          </a:r>
          <a:r>
            <a:rPr lang="it-IT" sz="1400" kern="1200" dirty="0" smtClean="0"/>
            <a:t> e della collaborazione progettuale tra Dipartimenti</a:t>
          </a:r>
          <a:endParaRPr lang="it-IT" sz="1400" kern="1200" dirty="0"/>
        </a:p>
      </dsp:txBody>
      <dsp:txXfrm>
        <a:off x="2835486" y="1706472"/>
        <a:ext cx="2123154" cy="1861069"/>
      </dsp:txXfrm>
    </dsp:sp>
    <dsp:sp modelId="{B5E9C859-8589-42A2-A956-4226789BA764}">
      <dsp:nvSpPr>
        <dsp:cNvPr id="0" name=""/>
        <dsp:cNvSpPr/>
      </dsp:nvSpPr>
      <dsp:spPr>
        <a:xfrm>
          <a:off x="4558045" y="830675"/>
          <a:ext cx="400595" cy="400595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7409700"/>
                <a:satOff val="-13983"/>
                <a:lumOff val="46764"/>
                <a:alphaOff val="0"/>
                <a:shade val="51000"/>
                <a:satMod val="130000"/>
              </a:schemeClr>
            </a:gs>
            <a:gs pos="80000">
              <a:schemeClr val="accent4">
                <a:hueOff val="-7409700"/>
                <a:satOff val="-13983"/>
                <a:lumOff val="46764"/>
                <a:alphaOff val="0"/>
                <a:shade val="93000"/>
                <a:satMod val="130000"/>
              </a:schemeClr>
            </a:gs>
            <a:gs pos="100000">
              <a:schemeClr val="accent4">
                <a:hueOff val="-7409700"/>
                <a:satOff val="-13983"/>
                <a:lumOff val="4676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7409700"/>
              <a:satOff val="-13983"/>
              <a:lumOff val="4676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D7F1B6-C3DF-4D2E-8630-4C9D99132DF4}">
      <dsp:nvSpPr>
        <dsp:cNvPr id="0" name=""/>
        <dsp:cNvSpPr/>
      </dsp:nvSpPr>
      <dsp:spPr>
        <a:xfrm rot="5400000">
          <a:off x="5670560" y="360648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-9879599"/>
                <a:satOff val="-18644"/>
                <a:lumOff val="62352"/>
                <a:alphaOff val="0"/>
                <a:shade val="51000"/>
                <a:satMod val="130000"/>
              </a:schemeClr>
            </a:gs>
            <a:gs pos="80000">
              <a:schemeClr val="accent4">
                <a:hueOff val="-9879599"/>
                <a:satOff val="-18644"/>
                <a:lumOff val="62352"/>
                <a:alphaOff val="0"/>
                <a:shade val="93000"/>
                <a:satMod val="130000"/>
              </a:schemeClr>
            </a:gs>
            <a:gs pos="100000">
              <a:schemeClr val="accent4">
                <a:hueOff val="-9879599"/>
                <a:satOff val="-18644"/>
                <a:lumOff val="6235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9879599"/>
              <a:satOff val="-18644"/>
              <a:lumOff val="623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1F908A-A38D-40C0-BC7C-9607B9678CB4}">
      <dsp:nvSpPr>
        <dsp:cNvPr id="0" name=""/>
        <dsp:cNvSpPr/>
      </dsp:nvSpPr>
      <dsp:spPr>
        <a:xfrm>
          <a:off x="5434642" y="1063309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Visite, </a:t>
          </a:r>
          <a:r>
            <a:rPr lang="it-IT" sz="1400" b="1" kern="1200" dirty="0" smtClean="0"/>
            <a:t>incontri informativi e formativi, a partire dalle macro aree tematiche individuate, presso i Dipartimenti</a:t>
          </a:r>
          <a:r>
            <a:rPr lang="it-IT" sz="1400" kern="1200" dirty="0" smtClean="0"/>
            <a:t> con gruppi di ricerca, con supporto organizzativo e presenza dei Referenti ricerca dei Dipartimenti </a:t>
          </a:r>
          <a:endParaRPr lang="it-IT" sz="1400" kern="1200" dirty="0"/>
        </a:p>
      </dsp:txBody>
      <dsp:txXfrm>
        <a:off x="5434642" y="1063309"/>
        <a:ext cx="2123154" cy="18610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BAE8D1-C6A1-4ADF-AE73-E9C1B7DACB93}">
      <dsp:nvSpPr>
        <dsp:cNvPr id="0" name=""/>
        <dsp:cNvSpPr/>
      </dsp:nvSpPr>
      <dsp:spPr>
        <a:xfrm rot="5400000">
          <a:off x="472248" y="1646975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FF06BE-74DD-42B2-B5C2-F0CCFCEA9283}">
      <dsp:nvSpPr>
        <dsp:cNvPr id="0" name=""/>
        <dsp:cNvSpPr/>
      </dsp:nvSpPr>
      <dsp:spPr>
        <a:xfrm>
          <a:off x="236331" y="2349636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Informative mirate </a:t>
          </a:r>
          <a:r>
            <a:rPr lang="it-IT" sz="1800" kern="1200" dirty="0" smtClean="0"/>
            <a:t>a gruppi specifici di ricerca su call di prossima pubblicazione, anticipazioni di Work </a:t>
          </a:r>
          <a:r>
            <a:rPr lang="it-IT" sz="1800" kern="1200" dirty="0" err="1" smtClean="0"/>
            <a:t>Programme</a:t>
          </a:r>
          <a:endParaRPr lang="it-IT" sz="1800" kern="1200" dirty="0"/>
        </a:p>
      </dsp:txBody>
      <dsp:txXfrm>
        <a:off x="236331" y="2349636"/>
        <a:ext cx="2123154" cy="1861069"/>
      </dsp:txXfrm>
    </dsp:sp>
    <dsp:sp modelId="{E0C45892-6088-4674-9336-2644C9C05DEE}">
      <dsp:nvSpPr>
        <dsp:cNvPr id="0" name=""/>
        <dsp:cNvSpPr/>
      </dsp:nvSpPr>
      <dsp:spPr>
        <a:xfrm>
          <a:off x="1958890" y="1473839"/>
          <a:ext cx="400595" cy="400595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2469900"/>
                <a:satOff val="-4661"/>
                <a:lumOff val="15588"/>
                <a:alphaOff val="0"/>
                <a:shade val="51000"/>
                <a:satMod val="130000"/>
              </a:schemeClr>
            </a:gs>
            <a:gs pos="80000">
              <a:schemeClr val="accent4">
                <a:hueOff val="-2469900"/>
                <a:satOff val="-4661"/>
                <a:lumOff val="15588"/>
                <a:alphaOff val="0"/>
                <a:shade val="93000"/>
                <a:satMod val="130000"/>
              </a:schemeClr>
            </a:gs>
            <a:gs pos="100000">
              <a:schemeClr val="accent4">
                <a:hueOff val="-2469900"/>
                <a:satOff val="-4661"/>
                <a:lumOff val="1558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2469900"/>
              <a:satOff val="-4661"/>
              <a:lumOff val="1558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D7F1B6-C3DF-4D2E-8630-4C9D99132DF4}">
      <dsp:nvSpPr>
        <dsp:cNvPr id="0" name=""/>
        <dsp:cNvSpPr/>
      </dsp:nvSpPr>
      <dsp:spPr>
        <a:xfrm rot="5400000">
          <a:off x="3071404" y="1003812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-4939800"/>
                <a:satOff val="-9322"/>
                <a:lumOff val="31176"/>
                <a:alphaOff val="0"/>
                <a:shade val="51000"/>
                <a:satMod val="130000"/>
              </a:schemeClr>
            </a:gs>
            <a:gs pos="80000">
              <a:schemeClr val="accent4">
                <a:hueOff val="-4939800"/>
                <a:satOff val="-9322"/>
                <a:lumOff val="31176"/>
                <a:alphaOff val="0"/>
                <a:shade val="93000"/>
                <a:satMod val="130000"/>
              </a:schemeClr>
            </a:gs>
            <a:gs pos="100000">
              <a:schemeClr val="accent4">
                <a:hueOff val="-4939800"/>
                <a:satOff val="-9322"/>
                <a:lumOff val="3117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4939800"/>
              <a:satOff val="-9322"/>
              <a:lumOff val="311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1F908A-A38D-40C0-BC7C-9607B9678CB4}">
      <dsp:nvSpPr>
        <dsp:cNvPr id="0" name=""/>
        <dsp:cNvSpPr/>
      </dsp:nvSpPr>
      <dsp:spPr>
        <a:xfrm>
          <a:off x="2835486" y="1706472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Newsletter personalizzata </a:t>
          </a:r>
          <a:r>
            <a:rPr lang="it-IT" sz="1800" b="1" kern="1200" dirty="0" smtClean="0"/>
            <a:t>F1RST Sapienza</a:t>
          </a:r>
          <a:endParaRPr lang="it-IT" sz="1800" b="1" kern="1200" dirty="0"/>
        </a:p>
      </dsp:txBody>
      <dsp:txXfrm>
        <a:off x="2835486" y="1706472"/>
        <a:ext cx="2123154" cy="1861069"/>
      </dsp:txXfrm>
    </dsp:sp>
    <dsp:sp modelId="{35F2B174-6CF6-40D6-8A8B-5186432D2F0E}">
      <dsp:nvSpPr>
        <dsp:cNvPr id="0" name=""/>
        <dsp:cNvSpPr/>
      </dsp:nvSpPr>
      <dsp:spPr>
        <a:xfrm>
          <a:off x="4558045" y="830675"/>
          <a:ext cx="400595" cy="400595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7409700"/>
                <a:satOff val="-13983"/>
                <a:lumOff val="46764"/>
                <a:alphaOff val="0"/>
                <a:shade val="51000"/>
                <a:satMod val="130000"/>
              </a:schemeClr>
            </a:gs>
            <a:gs pos="80000">
              <a:schemeClr val="accent4">
                <a:hueOff val="-7409700"/>
                <a:satOff val="-13983"/>
                <a:lumOff val="46764"/>
                <a:alphaOff val="0"/>
                <a:shade val="93000"/>
                <a:satMod val="130000"/>
              </a:schemeClr>
            </a:gs>
            <a:gs pos="100000">
              <a:schemeClr val="accent4">
                <a:hueOff val="-7409700"/>
                <a:satOff val="-13983"/>
                <a:lumOff val="4676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7409700"/>
              <a:satOff val="-13983"/>
              <a:lumOff val="4676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C26D4B-B829-4EED-859E-3F7D6D5D9EA8}">
      <dsp:nvSpPr>
        <dsp:cNvPr id="0" name=""/>
        <dsp:cNvSpPr/>
      </dsp:nvSpPr>
      <dsp:spPr>
        <a:xfrm rot="5400000">
          <a:off x="5670560" y="360648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-9879599"/>
                <a:satOff val="-18644"/>
                <a:lumOff val="62352"/>
                <a:alphaOff val="0"/>
                <a:shade val="51000"/>
                <a:satMod val="130000"/>
              </a:schemeClr>
            </a:gs>
            <a:gs pos="80000">
              <a:schemeClr val="accent4">
                <a:hueOff val="-9879599"/>
                <a:satOff val="-18644"/>
                <a:lumOff val="62352"/>
                <a:alphaOff val="0"/>
                <a:shade val="93000"/>
                <a:satMod val="130000"/>
              </a:schemeClr>
            </a:gs>
            <a:gs pos="100000">
              <a:schemeClr val="accent4">
                <a:hueOff val="-9879599"/>
                <a:satOff val="-18644"/>
                <a:lumOff val="6235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9879599"/>
              <a:satOff val="-18644"/>
              <a:lumOff val="623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0CEC53-EEEB-48B9-82D6-1455641D72E4}">
      <dsp:nvSpPr>
        <dsp:cNvPr id="0" name=""/>
        <dsp:cNvSpPr/>
      </dsp:nvSpPr>
      <dsp:spPr>
        <a:xfrm>
          <a:off x="5434642" y="1063309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Strumenti di raccordo ricercatori-amministrazione centrale: </a:t>
          </a:r>
          <a:r>
            <a:rPr lang="it-IT" sz="1800" b="1" kern="1200" dirty="0" smtClean="0"/>
            <a:t>Idee per H2020</a:t>
          </a:r>
          <a:endParaRPr lang="it-IT" sz="1800" b="1" kern="1200" dirty="0"/>
        </a:p>
      </dsp:txBody>
      <dsp:txXfrm>
        <a:off x="5434642" y="1063309"/>
        <a:ext cx="2123154" cy="186106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D7F1B6-C3DF-4D2E-8630-4C9D99132DF4}">
      <dsp:nvSpPr>
        <dsp:cNvPr id="0" name=""/>
        <dsp:cNvSpPr/>
      </dsp:nvSpPr>
      <dsp:spPr>
        <a:xfrm rot="5400000">
          <a:off x="472248" y="1646975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B1F908A-A38D-40C0-BC7C-9607B9678CB4}">
      <dsp:nvSpPr>
        <dsp:cNvPr id="0" name=""/>
        <dsp:cNvSpPr/>
      </dsp:nvSpPr>
      <dsp:spPr>
        <a:xfrm>
          <a:off x="236331" y="2349636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Finanziamenti di ateneo per la ricerca scientifica, a valere su </a:t>
          </a:r>
          <a:r>
            <a:rPr lang="it-IT" sz="1700" b="1" kern="1200" dirty="0" smtClean="0"/>
            <a:t>risorse interne</a:t>
          </a:r>
          <a:endParaRPr lang="it-IT" sz="1700" b="1" kern="1200" dirty="0"/>
        </a:p>
      </dsp:txBody>
      <dsp:txXfrm>
        <a:off x="236331" y="2349636"/>
        <a:ext cx="2123154" cy="1861069"/>
      </dsp:txXfrm>
    </dsp:sp>
    <dsp:sp modelId="{35F2B174-6CF6-40D6-8A8B-5186432D2F0E}">
      <dsp:nvSpPr>
        <dsp:cNvPr id="0" name=""/>
        <dsp:cNvSpPr/>
      </dsp:nvSpPr>
      <dsp:spPr>
        <a:xfrm>
          <a:off x="1958890" y="1473839"/>
          <a:ext cx="400595" cy="400595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2469900"/>
                <a:satOff val="-4661"/>
                <a:lumOff val="15588"/>
                <a:alphaOff val="0"/>
                <a:shade val="51000"/>
                <a:satMod val="130000"/>
              </a:schemeClr>
            </a:gs>
            <a:gs pos="80000">
              <a:schemeClr val="accent4">
                <a:hueOff val="-2469900"/>
                <a:satOff val="-4661"/>
                <a:lumOff val="15588"/>
                <a:alphaOff val="0"/>
                <a:shade val="93000"/>
                <a:satMod val="130000"/>
              </a:schemeClr>
            </a:gs>
            <a:gs pos="100000">
              <a:schemeClr val="accent4">
                <a:hueOff val="-2469900"/>
                <a:satOff val="-4661"/>
                <a:lumOff val="1558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2469900"/>
              <a:satOff val="-4661"/>
              <a:lumOff val="1558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883631-56A3-40A2-A8C9-4FB96986E2DB}">
      <dsp:nvSpPr>
        <dsp:cNvPr id="0" name=""/>
        <dsp:cNvSpPr/>
      </dsp:nvSpPr>
      <dsp:spPr>
        <a:xfrm rot="5400000">
          <a:off x="3071404" y="1003812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-4939800"/>
                <a:satOff val="-9322"/>
                <a:lumOff val="31176"/>
                <a:alphaOff val="0"/>
                <a:shade val="51000"/>
                <a:satMod val="130000"/>
              </a:schemeClr>
            </a:gs>
            <a:gs pos="80000">
              <a:schemeClr val="accent4">
                <a:hueOff val="-4939800"/>
                <a:satOff val="-9322"/>
                <a:lumOff val="31176"/>
                <a:alphaOff val="0"/>
                <a:shade val="93000"/>
                <a:satMod val="130000"/>
              </a:schemeClr>
            </a:gs>
            <a:gs pos="100000">
              <a:schemeClr val="accent4">
                <a:hueOff val="-4939800"/>
                <a:satOff val="-9322"/>
                <a:lumOff val="3117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4939800"/>
              <a:satOff val="-9322"/>
              <a:lumOff val="3117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CF5DA79-4BB3-4B1A-9D25-BCF043D7F364}">
      <dsp:nvSpPr>
        <dsp:cNvPr id="0" name=""/>
        <dsp:cNvSpPr/>
      </dsp:nvSpPr>
      <dsp:spPr>
        <a:xfrm>
          <a:off x="2835486" y="1706472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«Seal of </a:t>
          </a:r>
          <a:r>
            <a:rPr lang="it-IT" sz="1700" kern="1200" dirty="0" err="1" smtClean="0"/>
            <a:t>Excellence</a:t>
          </a:r>
          <a:r>
            <a:rPr lang="it-IT" sz="1700" kern="1200" dirty="0" smtClean="0"/>
            <a:t>» di Ateneo</a:t>
          </a:r>
          <a:endParaRPr lang="it-IT" sz="1700" kern="1200" dirty="0"/>
        </a:p>
      </dsp:txBody>
      <dsp:txXfrm>
        <a:off x="2835486" y="1706472"/>
        <a:ext cx="2123154" cy="1861069"/>
      </dsp:txXfrm>
    </dsp:sp>
    <dsp:sp modelId="{ABE395DC-70D7-44BE-9B5A-238488A7FABE}">
      <dsp:nvSpPr>
        <dsp:cNvPr id="0" name=""/>
        <dsp:cNvSpPr/>
      </dsp:nvSpPr>
      <dsp:spPr>
        <a:xfrm>
          <a:off x="4558045" y="830675"/>
          <a:ext cx="400595" cy="400595"/>
        </a:xfrm>
        <a:prstGeom prst="triangle">
          <a:avLst>
            <a:gd name="adj" fmla="val 100000"/>
          </a:avLst>
        </a:prstGeom>
        <a:gradFill rotWithShape="0">
          <a:gsLst>
            <a:gs pos="0">
              <a:schemeClr val="accent4">
                <a:hueOff val="-7409700"/>
                <a:satOff val="-13983"/>
                <a:lumOff val="46764"/>
                <a:alphaOff val="0"/>
                <a:shade val="51000"/>
                <a:satMod val="130000"/>
              </a:schemeClr>
            </a:gs>
            <a:gs pos="80000">
              <a:schemeClr val="accent4">
                <a:hueOff val="-7409700"/>
                <a:satOff val="-13983"/>
                <a:lumOff val="46764"/>
                <a:alphaOff val="0"/>
                <a:shade val="93000"/>
                <a:satMod val="130000"/>
              </a:schemeClr>
            </a:gs>
            <a:gs pos="100000">
              <a:schemeClr val="accent4">
                <a:hueOff val="-7409700"/>
                <a:satOff val="-13983"/>
                <a:lumOff val="4676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7409700"/>
              <a:satOff val="-13983"/>
              <a:lumOff val="4676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4C26D4B-B829-4EED-859E-3F7D6D5D9EA8}">
      <dsp:nvSpPr>
        <dsp:cNvPr id="0" name=""/>
        <dsp:cNvSpPr/>
      </dsp:nvSpPr>
      <dsp:spPr>
        <a:xfrm rot="5400000">
          <a:off x="5670560" y="360648"/>
          <a:ext cx="1413317" cy="2351729"/>
        </a:xfrm>
        <a:prstGeom prst="corner">
          <a:avLst>
            <a:gd name="adj1" fmla="val 16120"/>
            <a:gd name="adj2" fmla="val 16110"/>
          </a:avLst>
        </a:prstGeom>
        <a:gradFill rotWithShape="0">
          <a:gsLst>
            <a:gs pos="0">
              <a:schemeClr val="accent4">
                <a:hueOff val="-9879599"/>
                <a:satOff val="-18644"/>
                <a:lumOff val="62352"/>
                <a:alphaOff val="0"/>
                <a:shade val="51000"/>
                <a:satMod val="130000"/>
              </a:schemeClr>
            </a:gs>
            <a:gs pos="80000">
              <a:schemeClr val="accent4">
                <a:hueOff val="-9879599"/>
                <a:satOff val="-18644"/>
                <a:lumOff val="62352"/>
                <a:alphaOff val="0"/>
                <a:shade val="93000"/>
                <a:satMod val="130000"/>
              </a:schemeClr>
            </a:gs>
            <a:gs pos="100000">
              <a:schemeClr val="accent4">
                <a:hueOff val="-9879599"/>
                <a:satOff val="-18644"/>
                <a:lumOff val="62352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-9879599"/>
              <a:satOff val="-18644"/>
              <a:lumOff val="623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0CEC53-EEEB-48B9-82D6-1455641D72E4}">
      <dsp:nvSpPr>
        <dsp:cNvPr id="0" name=""/>
        <dsp:cNvSpPr/>
      </dsp:nvSpPr>
      <dsp:spPr>
        <a:xfrm>
          <a:off x="5434642" y="1063309"/>
          <a:ext cx="2123154" cy="1861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 smtClean="0"/>
            <a:t>Valorizzazione delle competenze e delle attività scientifiche di tutti i ricercatori dell’Ateneo, mettere a sistema il capitale umano interno</a:t>
          </a:r>
          <a:endParaRPr lang="it-IT" sz="1700" kern="1200" dirty="0"/>
        </a:p>
      </dsp:txBody>
      <dsp:txXfrm>
        <a:off x="5434642" y="1063309"/>
        <a:ext cx="2123154" cy="1861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714" y="0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862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b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714" y="9433862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3DA22FA-67C4-49CB-B230-6F9D8D10CA1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7314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714" y="0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164" y="4716161"/>
            <a:ext cx="4986937" cy="4468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862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b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714" y="9433862"/>
            <a:ext cx="2946550" cy="49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81" tIns="47791" rIns="95581" bIns="4779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9D09F43-BC71-481C-B84F-324893741B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77959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75155" indent="-297193"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93371" indent="-237449"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71332" indent="-237449"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149293" indent="-237449"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90488" indent="-237449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31682" indent="-237449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72877" indent="-237449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914073" indent="-237449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5D4B2C0-439B-4392-B4F2-1D7FBED6C8B0}" type="slidenum">
              <a:rPr lang="it-IT" altLang="it-IT" sz="1300">
                <a:solidFill>
                  <a:schemeClr val="tx1"/>
                </a:solidFill>
              </a:rPr>
              <a:pPr/>
              <a:t>1</a:t>
            </a:fld>
            <a:endParaRPr lang="it-IT" altLang="it-IT" sz="1300">
              <a:solidFill>
                <a:schemeClr val="tx1"/>
              </a:solidFill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altLang="it-IT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6838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14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9493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6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9699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Il pregresso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4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8634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18992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52432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Non le</a:t>
            </a:r>
            <a:r>
              <a:rPr lang="it-IT" baseline="0" dirty="0" smtClean="0"/>
              <a:t> ho chiamate best </a:t>
            </a:r>
            <a:r>
              <a:rPr lang="it-IT" baseline="0" dirty="0" err="1" smtClean="0"/>
              <a:t>practice</a:t>
            </a:r>
            <a:r>
              <a:rPr lang="it-IT" baseline="0" dirty="0" smtClean="0"/>
              <a:t> ma scelte mirate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11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91957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t-IT" dirty="0"/>
              <a:t>BMSTU 25.11.2014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4207E-2E22-46C8-AF97-AD66E72272E6}" type="slidenum">
              <a:rPr lang="it-IT" smtClean="0"/>
              <a:pPr/>
              <a:t>12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41460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E0DF9D-EF39-47FA-BB0E-9375C2E0F150}" type="slidenum">
              <a:rPr lang="it-IT" altLang="it-IT" smtClean="0"/>
              <a:pPr>
                <a:defRPr/>
              </a:pPr>
              <a:t>13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9145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DF335-5D22-4E18-A1B2-9424DC2D4E91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A12243D0-5101-41FC-B79B-F32A8F4FB2A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908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DA06F-1D23-44E6-AFA4-68F01A9D2887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6AC17938-3B6E-4B32-80BD-1EC73CD2364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371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6563" y="409575"/>
            <a:ext cx="1889125" cy="54578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116013" y="409575"/>
            <a:ext cx="5518150" cy="54578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1A9AB-9FFF-40BF-AB43-F42A0B759085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21C59641-879F-4044-8755-FD4AD07722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1639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6013" y="409575"/>
            <a:ext cx="7559675" cy="5048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1116013" y="1752600"/>
            <a:ext cx="3703637" cy="4114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72050" y="1752600"/>
            <a:ext cx="3703638" cy="411480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AED7A-D340-4B75-99E6-EF999F9CC11E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46C041B2-5F19-4499-A67C-DE00F63CA3E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9273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6013" y="409575"/>
            <a:ext cx="7559675" cy="5048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1116013" y="1752600"/>
            <a:ext cx="7559675" cy="41148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D2C2C-ED2E-49AB-85C4-CD927DA1EBC2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3A75E658-A31E-4637-83A5-F8B0D09F10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9882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olo e gra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116013" y="409575"/>
            <a:ext cx="7559675" cy="5048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grafico 2"/>
          <p:cNvSpPr>
            <a:spLocks noGrp="1"/>
          </p:cNvSpPr>
          <p:nvPr>
            <p:ph type="chart" idx="1"/>
          </p:nvPr>
        </p:nvSpPr>
        <p:spPr>
          <a:xfrm>
            <a:off x="1116013" y="1752600"/>
            <a:ext cx="7559675" cy="4114800"/>
          </a:xfrm>
        </p:spPr>
        <p:txBody>
          <a:bodyPr/>
          <a:lstStyle/>
          <a:p>
            <a:pPr lvl="0"/>
            <a:endParaRPr lang="it-IT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4C14A-C070-4B40-9B46-D2B90D7BEA46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BC777E1B-812F-4363-9E7C-6F5FA79CE25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2426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552" y="104775"/>
            <a:ext cx="8002786" cy="9144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it-IT" dirty="0"/>
              <a:t>Fare clic per modificare stile</a:t>
            </a: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14003" y="1124744"/>
            <a:ext cx="8002786" cy="48957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it-IT" noProof="0" smtClean="0"/>
              <a:t>Click to edit Master text styles</a:t>
            </a:r>
          </a:p>
          <a:p>
            <a:pPr lvl="1"/>
            <a:r>
              <a:rPr lang="it-IT" noProof="0" smtClean="0"/>
              <a:t>Second level</a:t>
            </a:r>
          </a:p>
          <a:p>
            <a:pPr lvl="2"/>
            <a:r>
              <a:rPr lang="it-IT" noProof="0" smtClean="0"/>
              <a:t>Third level</a:t>
            </a:r>
          </a:p>
          <a:p>
            <a:pPr lvl="3"/>
            <a:r>
              <a:rPr lang="it-IT" noProof="0" smtClean="0"/>
              <a:t>Fourth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86001A"/>
                </a:solidFill>
              </a:defRPr>
            </a:lvl1pPr>
          </a:lstStyle>
          <a:p>
            <a:pPr>
              <a:defRPr/>
            </a:pPr>
            <a:fld id="{B760FAEE-2AE9-4300-81A6-BC2B2CC900DA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87563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C2E5C-91D1-465F-B39D-EAAA77A02974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75FADD82-B305-4104-9789-CBBD3DC952B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6740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B1481-5FA2-4165-AF39-0C915EADE6D5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3B5E3A4D-9577-4957-9025-EF09A7207FF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031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116013" y="1752600"/>
            <a:ext cx="37036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72050" y="1752600"/>
            <a:ext cx="37036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4590C-595D-4D89-8698-90A4BA5672DF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15C522C3-87EC-4F0A-BC9F-1A21DABA32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6104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EF78D-4255-4FA8-B900-9BBB25DB1271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54E6238F-000E-4B9D-A32A-711AE1E8731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2766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0F573-16F8-4C5A-9E4A-47CBE0E22649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83BBC98E-CF9D-45E3-967B-EA423EBC871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289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7C71B-78D2-42C2-B0D6-F1962FA4D97D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CB6E027F-6155-4606-900E-85872FDDA3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8022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A1D33-1B9C-46B2-97D2-12B55E5459DF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711DEE87-AE61-42AE-BF32-D72DB72A0E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5179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FD3A5-9003-483C-8C71-8777F87D3FC3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Pagina </a:t>
            </a:r>
            <a:fld id="{47124D94-DA62-44F9-8950-2F83E566F7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8243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6096000"/>
            <a:ext cx="9144000" cy="762000"/>
            <a:chOff x="0" y="3840"/>
            <a:chExt cx="5760" cy="480"/>
          </a:xfrm>
        </p:grpSpPr>
        <p:sp>
          <p:nvSpPr>
            <p:cNvPr id="1032" name="Rectangle 13"/>
            <p:cNvSpPr>
              <a:spLocks noChangeArrowheads="1"/>
            </p:cNvSpPr>
            <p:nvPr userDrawn="1"/>
          </p:nvSpPr>
          <p:spPr bwMode="auto">
            <a:xfrm>
              <a:off x="0" y="3984"/>
              <a:ext cx="5760" cy="336"/>
            </a:xfrm>
            <a:prstGeom prst="rect">
              <a:avLst/>
            </a:prstGeom>
            <a:solidFill>
              <a:srgbClr val="82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defRPr/>
              </a:pPr>
              <a:endParaRPr lang="it-IT"/>
            </a:p>
          </p:txBody>
        </p:sp>
        <p:sp>
          <p:nvSpPr>
            <p:cNvPr id="1033" name="Rectangle 14"/>
            <p:cNvSpPr>
              <a:spLocks noChangeArrowheads="1"/>
            </p:cNvSpPr>
            <p:nvPr userDrawn="1"/>
          </p:nvSpPr>
          <p:spPr bwMode="auto">
            <a:xfrm>
              <a:off x="768" y="3840"/>
              <a:ext cx="4992" cy="480"/>
            </a:xfrm>
            <a:prstGeom prst="rect">
              <a:avLst/>
            </a:prstGeom>
            <a:solidFill>
              <a:srgbClr val="822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900">
                  <a:solidFill>
                    <a:schemeClr val="bg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defRPr/>
              </a:pPr>
              <a:endParaRPr lang="it-IT"/>
            </a:p>
          </p:txBody>
        </p:sp>
      </p:grp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6013" y="409575"/>
            <a:ext cx="7559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752600"/>
            <a:ext cx="75596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43400" y="6146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fld id="{54B80AC6-6B21-4EAF-BF9A-02F90F2CD935}" type="datetime1">
              <a:rPr lang="it-IT"/>
              <a:pPr>
                <a:defRPr/>
              </a:pPr>
              <a:t>23/05/2017</a:t>
            </a:fld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19200" y="61468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100">
                <a:latin typeface="Arial" charset="0"/>
                <a:ea typeface="ＭＳ Ｐゴシック" pitchFamily="1" charset="-128"/>
              </a:defRPr>
            </a:lvl1pPr>
          </a:lstStyle>
          <a:p>
            <a:pPr>
              <a:defRPr/>
            </a:pPr>
            <a:r>
              <a:rPr lang="it-IT"/>
              <a:t>Titolo Presentazione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46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pPr>
              <a:defRPr/>
            </a:pPr>
            <a:r>
              <a:rPr lang="it-IT"/>
              <a:t>Pagina </a:t>
            </a:r>
            <a:fld id="{5099CFF7-EF6D-4C52-B418-0E9521DD2B4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822433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822433"/>
        </a:buClr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rgbClr val="000000"/>
          </a:solidFill>
          <a:latin typeface="+mn-lt"/>
          <a:ea typeface="+mn-ea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rgbClr val="000000"/>
          </a:solidFill>
          <a:latin typeface="+mn-lt"/>
          <a:ea typeface="+mn-ea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rgbClr val="000000"/>
          </a:solidFill>
          <a:latin typeface="+mn-lt"/>
          <a:ea typeface="+mn-ea"/>
        </a:defRPr>
      </a:lvl5pPr>
      <a:lvl6pPr marL="24384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0000"/>
          </a:solidFill>
          <a:latin typeface="+mn-lt"/>
          <a:ea typeface="+mn-ea"/>
        </a:defRPr>
      </a:lvl6pPr>
      <a:lvl7pPr marL="28956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0000"/>
          </a:solidFill>
          <a:latin typeface="+mn-lt"/>
          <a:ea typeface="+mn-ea"/>
        </a:defRPr>
      </a:lvl7pPr>
      <a:lvl8pPr marL="33528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0000"/>
          </a:solidFill>
          <a:latin typeface="+mn-lt"/>
          <a:ea typeface="+mn-ea"/>
        </a:defRPr>
      </a:lvl8pPr>
      <a:lvl9pPr marL="3810000" indent="-228600" algn="l" rtl="0" fontAlgn="base">
        <a:spcBef>
          <a:spcPct val="20000"/>
        </a:spcBef>
        <a:spcAft>
          <a:spcPct val="0"/>
        </a:spcAft>
        <a:buChar char="»"/>
        <a:defRPr sz="12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professional.com/0/rr/hom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iro.franco@uniroma1.it" TargetMode="External"/><Relationship Id="rId7" Type="http://schemas.openxmlformats.org/officeDocument/2006/relationships/image" Target="../media/image23.jpeg"/><Relationship Id="rId2" Type="http://schemas.openxmlformats.org/officeDocument/2006/relationships/hyperlink" Target="mailto:antonella.cammisa@uniroma1.it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jpg"/><Relationship Id="rId5" Type="http://schemas.openxmlformats.org/officeDocument/2006/relationships/hyperlink" Target="http://www.uniroma1.it/ateneo/amministrazione/aree-e-uffici/direzione-supporto-ricerca-didattica-e-relazioni/area-supporto" TargetMode="External"/><Relationship Id="rId4" Type="http://schemas.openxmlformats.org/officeDocument/2006/relationships/hyperlink" Target="http://www.uniroma1.it/ricerca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eg"/><Relationship Id="rId9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" y="9053"/>
            <a:ext cx="9162346" cy="6850459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1386120" y="5510492"/>
            <a:ext cx="75783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bg1"/>
                </a:solidFill>
              </a:rPr>
              <a:t>Antonella </a:t>
            </a:r>
            <a:r>
              <a:rPr lang="it-IT" sz="1400" b="1" dirty="0" err="1" smtClean="0">
                <a:solidFill>
                  <a:schemeClr val="bg1"/>
                </a:solidFill>
              </a:rPr>
              <a:t>Cammisa</a:t>
            </a:r>
            <a:r>
              <a:rPr lang="it-IT" sz="1400" b="1" dirty="0" smtClean="0">
                <a:solidFill>
                  <a:schemeClr val="bg1"/>
                </a:solidFill>
              </a:rPr>
              <a:t>, Direttore Area Supporto alla Ricerca e Trasferimento Tecnologico</a:t>
            </a:r>
          </a:p>
          <a:p>
            <a:r>
              <a:rPr lang="it-IT" sz="1400" b="1" dirty="0" smtClean="0">
                <a:solidFill>
                  <a:schemeClr val="bg1"/>
                </a:solidFill>
              </a:rPr>
              <a:t>Ciro Franco, Capo Ufficio Fund </a:t>
            </a:r>
            <a:r>
              <a:rPr lang="it-IT" sz="1400" b="1" dirty="0" err="1" smtClean="0">
                <a:solidFill>
                  <a:schemeClr val="bg1"/>
                </a:solidFill>
              </a:rPr>
              <a:t>Raising</a:t>
            </a:r>
            <a:r>
              <a:rPr lang="it-IT" sz="1400" b="1" dirty="0" smtClean="0">
                <a:solidFill>
                  <a:schemeClr val="bg1"/>
                </a:solidFill>
              </a:rPr>
              <a:t> e Progetti</a:t>
            </a:r>
          </a:p>
          <a:p>
            <a:endParaRPr lang="it-IT" sz="1400" b="1" dirty="0"/>
          </a:p>
          <a:p>
            <a:r>
              <a:rPr lang="it-IT" sz="1400" i="1" dirty="0" smtClean="0">
                <a:solidFill>
                  <a:schemeClr val="bg1"/>
                </a:solidFill>
              </a:rPr>
              <a:t>Gruppo di lavoro CODAU Ricerca – Sottogruppo Progetti UE e Internazionali</a:t>
            </a:r>
          </a:p>
          <a:p>
            <a:r>
              <a:rPr lang="it-IT" sz="1400" i="1" dirty="0" smtClean="0"/>
              <a:t>Tor Vergata, 24 maggio 2017</a:t>
            </a:r>
            <a:endParaRPr lang="it-IT" sz="1400" i="1" dirty="0">
              <a:solidFill>
                <a:schemeClr val="bg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386120" y="4642739"/>
            <a:ext cx="6857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 smtClean="0">
                <a:solidFill>
                  <a:schemeClr val="bg1"/>
                </a:solidFill>
              </a:rPr>
              <a:t>Scouting</a:t>
            </a:r>
            <a:r>
              <a:rPr lang="it-IT" sz="2000" b="1" dirty="0" smtClean="0">
                <a:solidFill>
                  <a:schemeClr val="bg1"/>
                </a:solidFill>
              </a:rPr>
              <a:t> e supporto alla Ricerca in un mega ateneo: </a:t>
            </a:r>
          </a:p>
          <a:p>
            <a:r>
              <a:rPr lang="it-IT" sz="2000" b="1" dirty="0" smtClean="0">
                <a:solidFill>
                  <a:schemeClr val="bg1"/>
                </a:solidFill>
              </a:rPr>
              <a:t>come pianificare e ottimizzare le risorse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 bwMode="auto">
          <a:xfrm>
            <a:off x="395536" y="164257"/>
            <a:ext cx="849694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Punto di riferimento: le competenze assegnate ai Dipartimenti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sp>
        <p:nvSpPr>
          <p:cNvPr id="10" name="Segnaposto contenuto 2"/>
          <p:cNvSpPr>
            <a:spLocks noGrp="1"/>
          </p:cNvSpPr>
          <p:nvPr>
            <p:ph idx="1"/>
          </p:nvPr>
        </p:nvSpPr>
        <p:spPr>
          <a:xfrm>
            <a:off x="514003" y="836712"/>
            <a:ext cx="8002786" cy="4895750"/>
          </a:xfrm>
        </p:spPr>
        <p:txBody>
          <a:bodyPr/>
          <a:lstStyle/>
          <a:p>
            <a:endParaRPr lang="it-IT" sz="1800" b="1" dirty="0" smtClean="0">
              <a:solidFill>
                <a:srgbClr val="881E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86001A"/>
              </a:buClr>
              <a:buFont typeface="Arial" panose="020B0604020202020204" pitchFamily="34" charset="0"/>
              <a:buChar char="•"/>
            </a:pPr>
            <a:r>
              <a:rPr lang="it-IT" sz="1800" b="1" dirty="0" smtClean="0">
                <a:solidFill>
                  <a:srgbClr val="881E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Responsabili </a:t>
            </a:r>
            <a:r>
              <a:rPr lang="it-IT" sz="1800" b="1" dirty="0">
                <a:solidFill>
                  <a:srgbClr val="881E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Amministrativi </a:t>
            </a:r>
            <a:r>
              <a:rPr lang="it-IT" sz="1800" b="1" dirty="0" smtClean="0">
                <a:solidFill>
                  <a:srgbClr val="881E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Delegati (RAD)</a:t>
            </a:r>
          </a:p>
          <a:p>
            <a:pPr marL="809625" indent="-452438">
              <a:buFont typeface="Wingdings" panose="05000000000000000000" pitchFamily="2" charset="2"/>
              <a:buChar char="Ø"/>
            </a:pPr>
            <a:r>
              <a:rPr lang="it-IT" sz="1800" u="sng" dirty="0">
                <a:latin typeface="Arial" panose="020B0604020202020204" pitchFamily="34" charset="0"/>
                <a:cs typeface="Arial" panose="020B0604020202020204" pitchFamily="34" charset="0"/>
              </a:rPr>
              <a:t>Rendicontazione economico-finanziaria dei progetti di ricerca, compresi i </a:t>
            </a:r>
            <a:r>
              <a:rPr lang="it-IT" sz="1800" u="sng" dirty="0" err="1">
                <a:latin typeface="Arial" panose="020B0604020202020204" pitchFamily="34" charset="0"/>
                <a:cs typeface="Arial" panose="020B0604020202020204" pitchFamily="34" charset="0"/>
              </a:rPr>
              <a:t>timesheet</a:t>
            </a:r>
            <a:endParaRPr lang="it-IT" sz="18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endParaRPr lang="it-IT" sz="1800" b="1" dirty="0" smtClean="0">
              <a:solidFill>
                <a:srgbClr val="881E33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buClr>
                <a:srgbClr val="86001A"/>
              </a:buClr>
              <a:buFont typeface="Arial" panose="020B0604020202020204" pitchFamily="34" charset="0"/>
              <a:buChar char="•"/>
            </a:pPr>
            <a:r>
              <a:rPr lang="it-IT" sz="1800" b="1" dirty="0" smtClean="0">
                <a:solidFill>
                  <a:srgbClr val="881E3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Referente </a:t>
            </a:r>
            <a:r>
              <a:rPr lang="it-IT" sz="1800" b="1" dirty="0">
                <a:solidFill>
                  <a:srgbClr val="881E3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per la ricerca dipartimentale </a:t>
            </a:r>
            <a:endParaRPr lang="it-IT" sz="1800" b="1" dirty="0" smtClean="0">
              <a:solidFill>
                <a:srgbClr val="881E33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57188" indent="0">
              <a:spcAft>
                <a:spcPts val="600"/>
              </a:spcAft>
              <a:buNone/>
            </a:pPr>
            <a:r>
              <a:rPr lang="it-IT" sz="1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Titolare di funzione specialistica che opera in stretta sinergia con l’Area Supporto alla Ricerca per quanto riguarda l’attività di supporto, con particolare riferimento alla:</a:t>
            </a:r>
          </a:p>
          <a:p>
            <a:pPr marL="809625" indent="-452438">
              <a:buFont typeface="Wingdings" panose="05000000000000000000" pitchFamily="2" charset="2"/>
              <a:buChar char="Ø"/>
            </a:pPr>
            <a:r>
              <a:rPr lang="it-IT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Mappatura </a:t>
            </a:r>
            <a:r>
              <a:rPr lang="it-IT" sz="1800" u="sng" dirty="0">
                <a:latin typeface="Arial" panose="020B0604020202020204" pitchFamily="34" charset="0"/>
                <a:cs typeface="Arial" panose="020B0604020202020204" pitchFamily="34" charset="0"/>
              </a:rPr>
              <a:t>delle competenze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 di Ricerca interne al Dipartimento</a:t>
            </a:r>
          </a:p>
          <a:p>
            <a:pPr marL="809625" indent="-452438">
              <a:buFont typeface="Wingdings" panose="05000000000000000000" pitchFamily="2" charset="2"/>
              <a:buChar char="Ø"/>
            </a:pPr>
            <a:r>
              <a:rPr lang="it-IT" sz="1800" u="sng" dirty="0">
                <a:latin typeface="Arial" panose="020B0604020202020204" pitchFamily="34" charset="0"/>
                <a:cs typeface="Arial" panose="020B0604020202020204" pitchFamily="34" charset="0"/>
              </a:rPr>
              <a:t>Comunicazione e diffusione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 all’interno del Dipartimento delle opportunità di finanziamento internazionali e nazionali</a:t>
            </a:r>
          </a:p>
          <a:p>
            <a:pPr marL="809625" indent="-452438">
              <a:buFont typeface="Wingdings" panose="05000000000000000000" pitchFamily="2" charset="2"/>
              <a:buChar char="Ø"/>
            </a:pPr>
            <a:r>
              <a:rPr lang="it-IT" sz="1800" u="sng" dirty="0">
                <a:latin typeface="Arial" panose="020B0604020202020204" pitchFamily="34" charset="0"/>
                <a:cs typeface="Arial" panose="020B0604020202020204" pitchFamily="34" charset="0"/>
              </a:rPr>
              <a:t>Predisposizione di proposte progettuali</a:t>
            </a: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 e costituzione partenariati</a:t>
            </a:r>
          </a:p>
          <a:p>
            <a:pPr marL="0" indent="0">
              <a:buNone/>
            </a:pPr>
            <a:endParaRPr lang="it-IT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it-IT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36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 bwMode="auto">
          <a:xfrm>
            <a:off x="395536" y="164257"/>
            <a:ext cx="874846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1. Scelte strategiche e focus di intervento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1684373364"/>
              </p:ext>
            </p:extLst>
          </p:nvPr>
        </p:nvGraphicFramePr>
        <p:xfrm>
          <a:off x="683568" y="404664"/>
          <a:ext cx="756084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Gruppo 9"/>
          <p:cNvGrpSpPr/>
          <p:nvPr/>
        </p:nvGrpSpPr>
        <p:grpSpPr>
          <a:xfrm>
            <a:off x="3275856" y="3933056"/>
            <a:ext cx="4968552" cy="1861069"/>
            <a:chOff x="2835486" y="1706472"/>
            <a:chExt cx="4968552" cy="1861069"/>
          </a:xfrm>
        </p:grpSpPr>
        <p:sp>
          <p:nvSpPr>
            <p:cNvPr id="11" name="Rettangolo 10"/>
            <p:cNvSpPr/>
            <p:nvPr/>
          </p:nvSpPr>
          <p:spPr>
            <a:xfrm>
              <a:off x="2835486" y="1706472"/>
              <a:ext cx="2123154" cy="18610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ttangolo 11"/>
            <p:cNvSpPr/>
            <p:nvPr/>
          </p:nvSpPr>
          <p:spPr>
            <a:xfrm>
              <a:off x="5583246" y="2210529"/>
              <a:ext cx="2220792" cy="10801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t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t-IT" sz="1400" b="1" kern="1200" dirty="0" smtClean="0"/>
                <a:t>Contributo alla mappatura delle competenze e delle esigenze dei Dipartimenti</a:t>
              </a:r>
              <a:endParaRPr lang="it-IT" sz="1400" b="1" kern="1200" dirty="0"/>
            </a:p>
          </p:txBody>
        </p:sp>
      </p:grpSp>
      <p:sp>
        <p:nvSpPr>
          <p:cNvPr id="5" name="Freccia in giù 4"/>
          <p:cNvSpPr/>
          <p:nvPr/>
        </p:nvSpPr>
        <p:spPr bwMode="auto">
          <a:xfrm>
            <a:off x="6804248" y="3717032"/>
            <a:ext cx="504056" cy="504056"/>
          </a:xfrm>
          <a:prstGeom prst="downArrow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372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l="31424" t="5600" r="36267" b="13901"/>
          <a:stretch/>
        </p:blipFill>
        <p:spPr>
          <a:xfrm>
            <a:off x="6268418" y="2492896"/>
            <a:ext cx="2758443" cy="386590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9" name="Titolo 1"/>
          <p:cNvSpPr txBox="1">
            <a:spLocks/>
          </p:cNvSpPr>
          <p:nvPr/>
        </p:nvSpPr>
        <p:spPr bwMode="auto">
          <a:xfrm>
            <a:off x="323528" y="116632"/>
            <a:ext cx="874846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2. Strumenti informativi personalizzati 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4176013099"/>
              </p:ext>
            </p:extLst>
          </p:nvPr>
        </p:nvGraphicFramePr>
        <p:xfrm>
          <a:off x="791580" y="-243408"/>
          <a:ext cx="756084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9"/>
          <a:srcRect l="26375" t="5901" r="37423" b="11506"/>
          <a:stretch/>
        </p:blipFill>
        <p:spPr>
          <a:xfrm>
            <a:off x="3347864" y="2802209"/>
            <a:ext cx="2964904" cy="380506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159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7678" y="714400"/>
            <a:ext cx="4824536" cy="914400"/>
          </a:xfrm>
        </p:spPr>
        <p:txBody>
          <a:bodyPr/>
          <a:lstStyle/>
          <a:p>
            <a:r>
              <a:rPr lang="it-IT" sz="1800" dirty="0" smtClean="0">
                <a:solidFill>
                  <a:srgbClr val="000000"/>
                </a:solidFill>
              </a:rPr>
              <a:t/>
            </a:r>
            <a:br>
              <a:rPr lang="it-IT" sz="1800" dirty="0" smtClean="0">
                <a:solidFill>
                  <a:srgbClr val="000000"/>
                </a:solidFill>
              </a:rPr>
            </a:br>
            <a:r>
              <a:rPr lang="it-IT" dirty="0" err="1" smtClean="0">
                <a:solidFill>
                  <a:srgbClr val="000000"/>
                </a:solidFill>
              </a:rPr>
              <a:t>Research</a:t>
            </a:r>
            <a:r>
              <a:rPr lang="it-IT" dirty="0" smtClean="0">
                <a:solidFill>
                  <a:srgbClr val="000000"/>
                </a:solidFill>
              </a:rPr>
              <a:t> Professional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60FAEE-2AE9-4300-81A6-BC2B2CC900DA}" type="slidenum">
              <a:rPr lang="it-IT" altLang="it-IT" smtClean="0"/>
              <a:pPr>
                <a:defRPr/>
              </a:pPr>
              <a:t>13</a:t>
            </a:fld>
            <a:endParaRPr lang="it-IT" altLang="it-IT"/>
          </a:p>
        </p:txBody>
      </p:sp>
      <p:pic>
        <p:nvPicPr>
          <p:cNvPr id="6" name="Immagine 5">
            <a:hlinkClick r:id="rId3"/>
          </p:cNvPr>
          <p:cNvPicPr>
            <a:picLocks noChangeAspect="1"/>
          </p:cNvPicPr>
          <p:nvPr/>
        </p:nvPicPr>
        <p:blipFill rotWithShape="1">
          <a:blip r:embed="rId4"/>
          <a:srcRect l="34132" t="49792" r="61080" b="38094"/>
          <a:stretch/>
        </p:blipFill>
        <p:spPr>
          <a:xfrm>
            <a:off x="5980116" y="3524629"/>
            <a:ext cx="2561790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ttangolo 9"/>
          <p:cNvSpPr/>
          <p:nvPr/>
        </p:nvSpPr>
        <p:spPr>
          <a:xfrm>
            <a:off x="5836096" y="1103362"/>
            <a:ext cx="307742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3062" indent="-285750">
              <a:spcAft>
                <a:spcPts val="1200"/>
              </a:spcAft>
              <a:buClr>
                <a:srgbClr val="86001A"/>
              </a:buClr>
              <a:buFont typeface="Arial" panose="020B0604020202020204" pitchFamily="34" charset="0"/>
              <a:buChar char="→"/>
            </a:pPr>
            <a:r>
              <a:rPr lang="it-IT" sz="1400" dirty="0" smtClean="0">
                <a:solidFill>
                  <a:schemeClr val="tx1"/>
                </a:solidFill>
              </a:rPr>
              <a:t>ricerca a </a:t>
            </a:r>
            <a:r>
              <a:rPr lang="it-IT" sz="1400" dirty="0">
                <a:solidFill>
                  <a:schemeClr val="tx1"/>
                </a:solidFill>
              </a:rPr>
              <a:t>livello </a:t>
            </a:r>
            <a:r>
              <a:rPr lang="it-IT" sz="1400" dirty="0" smtClean="0">
                <a:solidFill>
                  <a:schemeClr val="tx1"/>
                </a:solidFill>
              </a:rPr>
              <a:t>internazionale</a:t>
            </a:r>
          </a:p>
          <a:p>
            <a:pPr marL="373062" indent="-285750">
              <a:spcAft>
                <a:spcPts val="1200"/>
              </a:spcAft>
              <a:buClr>
                <a:srgbClr val="86001A"/>
              </a:buClr>
              <a:buFont typeface="Arial" panose="020B0604020202020204" pitchFamily="34" charset="0"/>
              <a:buChar char="→"/>
            </a:pPr>
            <a:r>
              <a:rPr lang="it-IT" sz="1400" dirty="0" smtClean="0">
                <a:solidFill>
                  <a:schemeClr val="tx1"/>
                </a:solidFill>
              </a:rPr>
              <a:t>per aree scientifico-disciplinari</a:t>
            </a:r>
          </a:p>
          <a:p>
            <a:pPr marL="373062" indent="-285750">
              <a:spcAft>
                <a:spcPts val="1200"/>
              </a:spcAft>
              <a:buClr>
                <a:srgbClr val="86001A"/>
              </a:buClr>
              <a:buFont typeface="Arial" panose="020B0604020202020204" pitchFamily="34" charset="0"/>
              <a:buChar char="→"/>
            </a:pPr>
            <a:r>
              <a:rPr lang="it-IT" sz="1400" dirty="0" smtClean="0">
                <a:solidFill>
                  <a:schemeClr val="tx1"/>
                </a:solidFill>
              </a:rPr>
              <a:t>sia </a:t>
            </a:r>
            <a:r>
              <a:rPr lang="it-IT" sz="1400" dirty="0">
                <a:solidFill>
                  <a:schemeClr val="tx1"/>
                </a:solidFill>
              </a:rPr>
              <a:t>per docenti senior che per giovani </a:t>
            </a:r>
            <a:r>
              <a:rPr lang="it-IT" sz="1400" dirty="0" smtClean="0">
                <a:solidFill>
                  <a:schemeClr val="tx1"/>
                </a:solidFill>
              </a:rPr>
              <a:t>ricercatori</a:t>
            </a:r>
            <a:endParaRPr lang="it-IT" sz="1400" dirty="0">
              <a:solidFill>
                <a:schemeClr val="tx1"/>
              </a:solidFill>
            </a:endParaRPr>
          </a:p>
          <a:p>
            <a:pPr marL="373062" indent="-285750">
              <a:spcAft>
                <a:spcPts val="1200"/>
              </a:spcAft>
              <a:buClr>
                <a:srgbClr val="86001A"/>
              </a:buClr>
              <a:buFont typeface="Arial" panose="020B0604020202020204" pitchFamily="34" charset="0"/>
              <a:buChar char="→"/>
            </a:pPr>
            <a:r>
              <a:rPr lang="it-IT" sz="1400" dirty="0" smtClean="0">
                <a:solidFill>
                  <a:schemeClr val="tx1"/>
                </a:solidFill>
              </a:rPr>
              <a:t>filtri </a:t>
            </a:r>
            <a:r>
              <a:rPr lang="it-IT" sz="1400" dirty="0">
                <a:solidFill>
                  <a:schemeClr val="tx1"/>
                </a:solidFill>
              </a:rPr>
              <a:t>di ricerca basati su parole chiave o settori scientifici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521" y="1628800"/>
            <a:ext cx="5040559" cy="4389851"/>
          </a:xfrm>
          <a:prstGeom prst="rect">
            <a:avLst/>
          </a:prstGeom>
        </p:spPr>
      </p:pic>
      <p:sp>
        <p:nvSpPr>
          <p:cNvPr id="8" name="Titolo 1"/>
          <p:cNvSpPr txBox="1">
            <a:spLocks/>
          </p:cNvSpPr>
          <p:nvPr/>
        </p:nvSpPr>
        <p:spPr bwMode="auto">
          <a:xfrm>
            <a:off x="360040" y="116632"/>
            <a:ext cx="874846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3. Stimolo </a:t>
            </a:r>
            <a:r>
              <a:rPr lang="it-IT" sz="2200" kern="0" dirty="0">
                <a:latin typeface="+mn-lt"/>
              </a:rPr>
              <a:t>alla capacità di fund </a:t>
            </a:r>
            <a:r>
              <a:rPr lang="it-IT" sz="2200" kern="0" dirty="0" err="1">
                <a:latin typeface="+mn-lt"/>
              </a:rPr>
              <a:t>raising</a:t>
            </a:r>
            <a:r>
              <a:rPr lang="it-IT" sz="2200" kern="0" dirty="0">
                <a:latin typeface="+mn-lt"/>
              </a:rPr>
              <a:t> </a:t>
            </a:r>
            <a:r>
              <a:rPr lang="it-IT" sz="2200" kern="0" dirty="0" smtClean="0">
                <a:latin typeface="+mn-lt"/>
              </a:rPr>
              <a:t>dei </a:t>
            </a:r>
            <a:r>
              <a:rPr lang="it-IT" sz="2200" kern="0" dirty="0">
                <a:latin typeface="+mn-lt"/>
              </a:rPr>
              <a:t>ricercatori </a:t>
            </a:r>
            <a:endParaRPr lang="it-IT" sz="2200" kern="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386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 bwMode="auto">
          <a:xfrm>
            <a:off x="395536" y="164257"/>
            <a:ext cx="874846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4. Risorse interne per stimolare la progettualità europea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2915723160"/>
              </p:ext>
            </p:extLst>
          </p:nvPr>
        </p:nvGraphicFramePr>
        <p:xfrm>
          <a:off x="827584" y="0"/>
          <a:ext cx="756084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1547664" y="3641394"/>
            <a:ext cx="3312368" cy="1477328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b="1" i="1" dirty="0" smtClean="0">
                <a:solidFill>
                  <a:srgbClr val="000000"/>
                </a:solidFill>
              </a:rPr>
              <a:t>Sapienza, Bandi di ateneo 2017 – Progetti H2020</a:t>
            </a:r>
          </a:p>
          <a:p>
            <a:pPr algn="just"/>
            <a:r>
              <a:rPr lang="it-IT" i="1" dirty="0" smtClean="0">
                <a:solidFill>
                  <a:srgbClr val="000000"/>
                </a:solidFill>
              </a:rPr>
              <a:t>«La </a:t>
            </a:r>
            <a:r>
              <a:rPr lang="it-IT" i="1" dirty="0">
                <a:solidFill>
                  <a:srgbClr val="000000"/>
                </a:solidFill>
              </a:rPr>
              <a:t>misura è volta a stimolare la partecipazione ai progetti europei sostenendo i gruppi di ricerca che abbiano presentato proposte di elevata qualità a livello </a:t>
            </a:r>
            <a:r>
              <a:rPr lang="it-IT" i="1" dirty="0" smtClean="0">
                <a:solidFill>
                  <a:srgbClr val="000000"/>
                </a:solidFill>
              </a:rPr>
              <a:t>internazionale […]. I </a:t>
            </a:r>
            <a:r>
              <a:rPr lang="it-IT" i="1" dirty="0">
                <a:solidFill>
                  <a:srgbClr val="000000"/>
                </a:solidFill>
              </a:rPr>
              <a:t>finanziamenti sono </a:t>
            </a:r>
            <a:r>
              <a:rPr lang="it-IT" b="1" i="1" dirty="0">
                <a:solidFill>
                  <a:srgbClr val="000000"/>
                </a:solidFill>
              </a:rPr>
              <a:t>riservati a gruppi di ricerca che abbiano presentato progetti collaborativi</a:t>
            </a:r>
            <a:r>
              <a:rPr lang="it-IT" i="1" dirty="0">
                <a:solidFill>
                  <a:srgbClr val="000000"/>
                </a:solidFill>
              </a:rPr>
              <a:t> come Università La Sapienza nell’ambito del Programma Quadro per la Ricerca Europea </a:t>
            </a:r>
            <a:r>
              <a:rPr lang="it-IT" i="1" dirty="0" err="1">
                <a:solidFill>
                  <a:srgbClr val="000000"/>
                </a:solidFill>
              </a:rPr>
              <a:t>Horizon</a:t>
            </a:r>
            <a:r>
              <a:rPr lang="it-IT" i="1" dirty="0">
                <a:solidFill>
                  <a:srgbClr val="000000"/>
                </a:solidFill>
              </a:rPr>
              <a:t> 2020 che siano stati oggetto di </a:t>
            </a:r>
            <a:r>
              <a:rPr lang="it-IT" b="1" i="1" dirty="0">
                <a:solidFill>
                  <a:srgbClr val="000000"/>
                </a:solidFill>
              </a:rPr>
              <a:t>positiva valutazione, ma non siano stati ammessi al finanziamento</a:t>
            </a:r>
            <a:r>
              <a:rPr lang="it-IT" i="1" dirty="0" smtClean="0">
                <a:solidFill>
                  <a:srgbClr val="000000"/>
                </a:solidFill>
              </a:rPr>
              <a:t>.»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336" y="2961988"/>
            <a:ext cx="2488986" cy="1658287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4860032" y="4628164"/>
            <a:ext cx="3312368" cy="1477328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b="1" i="1" dirty="0" smtClean="0">
                <a:solidFill>
                  <a:srgbClr val="000000"/>
                </a:solidFill>
              </a:rPr>
              <a:t>Sapienza</a:t>
            </a:r>
            <a:r>
              <a:rPr lang="it-IT" b="1" i="1" dirty="0">
                <a:solidFill>
                  <a:srgbClr val="000000"/>
                </a:solidFill>
              </a:rPr>
              <a:t>, Bandi di ateneo </a:t>
            </a:r>
            <a:r>
              <a:rPr lang="it-IT" b="1" i="1" dirty="0" smtClean="0">
                <a:solidFill>
                  <a:srgbClr val="000000"/>
                </a:solidFill>
              </a:rPr>
              <a:t>2016 </a:t>
            </a:r>
            <a:r>
              <a:rPr lang="it-IT" b="1" i="1" dirty="0">
                <a:solidFill>
                  <a:srgbClr val="000000"/>
                </a:solidFill>
              </a:rPr>
              <a:t>– Progetti </a:t>
            </a:r>
            <a:r>
              <a:rPr lang="it-IT" b="1" i="1" dirty="0" smtClean="0">
                <a:solidFill>
                  <a:srgbClr val="000000"/>
                </a:solidFill>
              </a:rPr>
              <a:t>interdisciplinari</a:t>
            </a:r>
          </a:p>
          <a:p>
            <a:pPr algn="just"/>
            <a:r>
              <a:rPr lang="it-IT" i="1" dirty="0" smtClean="0">
                <a:solidFill>
                  <a:srgbClr val="000000"/>
                </a:solidFill>
              </a:rPr>
              <a:t>«I </a:t>
            </a:r>
            <a:r>
              <a:rPr lang="it-IT" i="1" dirty="0">
                <a:solidFill>
                  <a:srgbClr val="000000"/>
                </a:solidFill>
              </a:rPr>
              <a:t>Progetti Interdisciplinari si configurano come un primo </a:t>
            </a:r>
            <a:r>
              <a:rPr lang="it-IT" b="1" i="1" dirty="0">
                <a:solidFill>
                  <a:srgbClr val="000000"/>
                </a:solidFill>
              </a:rPr>
              <a:t>studio di fattibilità per la preparazione di proposte </a:t>
            </a:r>
            <a:r>
              <a:rPr lang="it-IT" i="1" dirty="0">
                <a:solidFill>
                  <a:srgbClr val="000000"/>
                </a:solidFill>
              </a:rPr>
              <a:t>che possano essere successivamente finanziate nell’ambito di </a:t>
            </a:r>
            <a:r>
              <a:rPr lang="it-IT" i="1" dirty="0" err="1">
                <a:solidFill>
                  <a:srgbClr val="000000"/>
                </a:solidFill>
              </a:rPr>
              <a:t>Horizon</a:t>
            </a:r>
            <a:r>
              <a:rPr lang="it-IT" i="1" dirty="0">
                <a:solidFill>
                  <a:srgbClr val="000000"/>
                </a:solidFill>
              </a:rPr>
              <a:t> 2020 e di fondi </a:t>
            </a:r>
            <a:r>
              <a:rPr lang="it-IT" i="1" dirty="0" smtClean="0">
                <a:solidFill>
                  <a:srgbClr val="000000"/>
                </a:solidFill>
              </a:rPr>
              <a:t>strutturali. …Le </a:t>
            </a:r>
            <a:r>
              <a:rPr lang="it-IT" i="1" dirty="0">
                <a:solidFill>
                  <a:srgbClr val="000000"/>
                </a:solidFill>
              </a:rPr>
              <a:t>proposte si devono basare sulla </a:t>
            </a:r>
            <a:r>
              <a:rPr lang="it-IT" b="1" i="1" dirty="0">
                <a:solidFill>
                  <a:srgbClr val="000000"/>
                </a:solidFill>
              </a:rPr>
              <a:t>presenza già consolidata presso l’Ateneo di competenze, strutture e personale che assicurino una massa critica in grado di partecipare a collaborazioni internazionali</a:t>
            </a:r>
            <a:r>
              <a:rPr lang="it-IT" i="1" dirty="0" smtClean="0">
                <a:solidFill>
                  <a:srgbClr val="000000"/>
                </a:solidFill>
              </a:rPr>
              <a:t>.»</a:t>
            </a:r>
            <a:endParaRPr lang="it-IT" i="1" dirty="0">
              <a:solidFill>
                <a:srgbClr val="000000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 bwMode="auto">
          <a:xfrm>
            <a:off x="2987824" y="3194312"/>
            <a:ext cx="914400" cy="91440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9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128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323528" y="1052736"/>
            <a:ext cx="8424936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it-IT" sz="1400" kern="0" dirty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kern="0" dirty="0" smtClean="0">
                <a:solidFill>
                  <a:srgbClr val="000000"/>
                </a:solidFill>
                <a:latin typeface="+mn-lt"/>
              </a:rPr>
              <a:t>Antonella </a:t>
            </a:r>
            <a:r>
              <a:rPr lang="it-IT" sz="1400" b="1" kern="0" dirty="0" err="1" smtClean="0">
                <a:solidFill>
                  <a:srgbClr val="000000"/>
                </a:solidFill>
                <a:latin typeface="+mn-lt"/>
              </a:rPr>
              <a:t>Cammisa</a:t>
            </a:r>
            <a:endParaRPr lang="it-IT" sz="1400" b="1" kern="0" dirty="0" smtClean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kern="0" dirty="0">
                <a:solidFill>
                  <a:srgbClr val="000000"/>
                </a:solidFill>
                <a:latin typeface="+mn-lt"/>
              </a:rPr>
              <a:t>Direttore Area Supporto alla Ricerca e Trasferimento Tecnologico</a:t>
            </a:r>
            <a:endParaRPr lang="it-IT" sz="1400" b="1" kern="0" dirty="0" smtClean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fr-FR" sz="1400" b="1" kern="0" dirty="0">
                <a:solidFill>
                  <a:srgbClr val="000000"/>
                </a:solidFill>
                <a:latin typeface="+mn-lt"/>
              </a:rPr>
              <a:t>Email </a:t>
            </a:r>
            <a:r>
              <a:rPr lang="fr-FR" sz="1400" kern="0" dirty="0">
                <a:solidFill>
                  <a:srgbClr val="000000"/>
                </a:solidFill>
                <a:latin typeface="+mn-lt"/>
                <a:hlinkClick r:id="rId2"/>
              </a:rPr>
              <a:t>antonella.cammisa@uniroma1.it</a:t>
            </a:r>
            <a:r>
              <a:rPr lang="fr-FR" sz="1400" b="1" kern="0" dirty="0" smtClean="0">
                <a:solidFill>
                  <a:srgbClr val="000000"/>
                </a:solidFill>
                <a:latin typeface="+mn-lt"/>
              </a:rPr>
              <a:t> </a:t>
            </a:r>
            <a:endParaRPr lang="fr-FR" sz="1400" b="1" kern="0" dirty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fr-FR" sz="1400" b="1" kern="0" dirty="0">
                <a:solidFill>
                  <a:srgbClr val="000000"/>
                </a:solidFill>
                <a:latin typeface="+mn-lt"/>
              </a:rPr>
              <a:t>Tel. </a:t>
            </a:r>
            <a:r>
              <a:rPr lang="fr-FR" sz="1400" kern="0" dirty="0">
                <a:solidFill>
                  <a:srgbClr val="000000"/>
                </a:solidFill>
                <a:latin typeface="+mn-lt"/>
              </a:rPr>
              <a:t>(+39) 06 4991 0745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it-IT" sz="1400" b="1" kern="0" dirty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endParaRPr lang="it-IT" sz="1400" b="1" kern="0" dirty="0" smtClean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kern="0" dirty="0" smtClean="0">
                <a:solidFill>
                  <a:srgbClr val="000000"/>
                </a:solidFill>
                <a:latin typeface="+mn-lt"/>
              </a:rPr>
              <a:t>Ciro Franco</a:t>
            </a:r>
            <a:endParaRPr lang="it-IT" sz="1400" b="1" kern="0" dirty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kern="0" dirty="0">
                <a:solidFill>
                  <a:srgbClr val="000000"/>
                </a:solidFill>
                <a:latin typeface="+mn-lt"/>
              </a:rPr>
              <a:t>Capo Ufficio Fund </a:t>
            </a:r>
            <a:r>
              <a:rPr lang="it-IT" sz="1400" b="1" kern="0" dirty="0" err="1">
                <a:solidFill>
                  <a:srgbClr val="000000"/>
                </a:solidFill>
                <a:latin typeface="+mn-lt"/>
              </a:rPr>
              <a:t>Raising</a:t>
            </a:r>
            <a:r>
              <a:rPr lang="it-IT" sz="1400" b="1" kern="0" dirty="0">
                <a:solidFill>
                  <a:srgbClr val="000000"/>
                </a:solidFill>
                <a:latin typeface="+mn-lt"/>
              </a:rPr>
              <a:t> e </a:t>
            </a:r>
            <a:r>
              <a:rPr lang="it-IT" sz="1400" b="1" kern="0" dirty="0" smtClean="0">
                <a:solidFill>
                  <a:srgbClr val="000000"/>
                </a:solidFill>
                <a:latin typeface="+mn-lt"/>
              </a:rPr>
              <a:t>Progetti</a:t>
            </a: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kern="0" dirty="0" smtClean="0">
                <a:solidFill>
                  <a:srgbClr val="000000"/>
                </a:solidFill>
                <a:latin typeface="+mn-lt"/>
              </a:rPr>
              <a:t>Email</a:t>
            </a:r>
            <a:r>
              <a:rPr lang="it-IT" sz="1400" kern="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it-IT" sz="1400" kern="0" dirty="0" smtClean="0">
                <a:solidFill>
                  <a:srgbClr val="000000"/>
                </a:solidFill>
                <a:latin typeface="+mn-lt"/>
                <a:hlinkClick r:id="rId3"/>
              </a:rPr>
              <a:t>ciro.franco@uniroma1.it</a:t>
            </a:r>
            <a:endParaRPr lang="it-IT" sz="1400" kern="0" dirty="0" smtClean="0">
              <a:solidFill>
                <a:srgbClr val="000000"/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it-IT" sz="1400" b="1" kern="0" dirty="0" smtClean="0">
                <a:solidFill>
                  <a:srgbClr val="000000"/>
                </a:solidFill>
                <a:latin typeface="+mn-lt"/>
              </a:rPr>
              <a:t>Tel</a:t>
            </a:r>
            <a:r>
              <a:rPr lang="it-IT" sz="1400" b="1" kern="0" dirty="0">
                <a:solidFill>
                  <a:srgbClr val="000000"/>
                </a:solidFill>
                <a:latin typeface="+mn-lt"/>
              </a:rPr>
              <a:t>. </a:t>
            </a:r>
            <a:r>
              <a:rPr lang="it-IT" sz="1400" kern="0" dirty="0">
                <a:solidFill>
                  <a:srgbClr val="000000"/>
                </a:solidFill>
                <a:latin typeface="+mn-lt"/>
              </a:rPr>
              <a:t>(+39) 06 </a:t>
            </a:r>
            <a:r>
              <a:rPr lang="it-IT" sz="1400" kern="0" dirty="0" smtClean="0">
                <a:solidFill>
                  <a:srgbClr val="000000"/>
                </a:solidFill>
                <a:latin typeface="+mn-lt"/>
              </a:rPr>
              <a:t>4969 0259</a:t>
            </a:r>
            <a:endParaRPr lang="it-IT" sz="1400" kern="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endParaRPr lang="it-IT" sz="1400" b="1" dirty="0">
              <a:solidFill>
                <a:srgbClr val="231F20"/>
              </a:solidFill>
              <a:latin typeface="+mn-lt"/>
            </a:endParaRPr>
          </a:p>
          <a:p>
            <a:pPr>
              <a:defRPr/>
            </a:pPr>
            <a:endParaRPr lang="it-IT" sz="1400" b="1" dirty="0">
              <a:solidFill>
                <a:srgbClr val="231F20"/>
              </a:solidFill>
              <a:latin typeface="+mn-lt"/>
            </a:endParaRPr>
          </a:p>
          <a:p>
            <a:pPr>
              <a:defRPr/>
            </a:pPr>
            <a:endParaRPr lang="it-IT" sz="1400" b="1" dirty="0">
              <a:solidFill>
                <a:srgbClr val="231F20"/>
              </a:solidFill>
              <a:latin typeface="+mn-lt"/>
            </a:endParaRPr>
          </a:p>
          <a:p>
            <a:pPr>
              <a:defRPr/>
            </a:pPr>
            <a:r>
              <a:rPr lang="it-IT" sz="1400" b="1" dirty="0">
                <a:solidFill>
                  <a:srgbClr val="231F20"/>
                </a:solidFill>
                <a:latin typeface="+mn-lt"/>
              </a:rPr>
              <a:t>Sito web:</a:t>
            </a:r>
          </a:p>
          <a:p>
            <a:pPr>
              <a:defRPr/>
            </a:pPr>
            <a:r>
              <a:rPr lang="it-IT" sz="1400" dirty="0">
                <a:solidFill>
                  <a:srgbClr val="231F20"/>
                </a:solidFill>
                <a:latin typeface="+mn-lt"/>
                <a:hlinkClick r:id="rId4"/>
              </a:rPr>
              <a:t>http://www.uniroma1.it/ricerca</a:t>
            </a:r>
            <a:endParaRPr lang="it-IT" sz="1400" dirty="0">
              <a:solidFill>
                <a:srgbClr val="231F20"/>
              </a:solidFill>
              <a:latin typeface="+mn-lt"/>
            </a:endParaRPr>
          </a:p>
          <a:p>
            <a:pPr>
              <a:defRPr/>
            </a:pPr>
            <a:r>
              <a:rPr lang="it-IT" sz="1400" kern="0" dirty="0">
                <a:solidFill>
                  <a:srgbClr val="000000"/>
                </a:solidFill>
                <a:latin typeface="+mn-lt"/>
                <a:hlinkClick r:id="rId5"/>
              </a:rPr>
              <a:t>http://www.uniroma1.it/ateneo/amministrazione/aree-e-uffici/direzione-supporto-ricerca-didattica-e-relazioni/area-supporto</a:t>
            </a:r>
            <a:endParaRPr lang="it-IT" sz="1400" kern="0" dirty="0">
              <a:solidFill>
                <a:srgbClr val="000000"/>
              </a:solidFill>
              <a:latin typeface="+mn-lt"/>
            </a:endParaRPr>
          </a:p>
          <a:p>
            <a:pPr>
              <a:defRPr/>
            </a:pPr>
            <a:endParaRPr lang="it-IT" sz="1400" kern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8" name="Titolo 1"/>
          <p:cNvSpPr txBox="1">
            <a:spLocks/>
          </p:cNvSpPr>
          <p:nvPr/>
        </p:nvSpPr>
        <p:spPr bwMode="auto">
          <a:xfrm>
            <a:off x="295764" y="367891"/>
            <a:ext cx="75596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kern="0" dirty="0" smtClean="0">
                <a:latin typeface="Calibri" panose="020F0502020204030204" pitchFamily="34" charset="0"/>
              </a:rPr>
              <a:t>Contatti</a:t>
            </a:r>
            <a:endParaRPr lang="it-IT" kern="0" dirty="0">
              <a:latin typeface="Calibri" panose="020F050202020403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659" y="2366303"/>
            <a:ext cx="2074805" cy="1907055"/>
          </a:xfrm>
          <a:prstGeom prst="rect">
            <a:avLst/>
          </a:prstGeom>
        </p:spPr>
      </p:pic>
      <p:pic>
        <p:nvPicPr>
          <p:cNvPr id="5" name="Picture 3" descr="C:\Users\Menna\Desktop\log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2606"/>
            <a:ext cx="188436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395536" y="164257"/>
            <a:ext cx="75596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kern="0" dirty="0" smtClean="0">
                <a:latin typeface="+mn-lt"/>
              </a:rPr>
              <a:t>I numeri dell’Ateneo - </a:t>
            </a:r>
            <a:r>
              <a:rPr lang="en-US" dirty="0" err="1" smtClean="0">
                <a:solidFill>
                  <a:srgbClr val="830022"/>
                </a:solidFill>
                <a:latin typeface="+mn-lt"/>
              </a:rPr>
              <a:t>Organizzazione</a:t>
            </a:r>
            <a:endParaRPr lang="en-US" dirty="0">
              <a:solidFill>
                <a:srgbClr val="830022"/>
              </a:solidFill>
              <a:latin typeface="+mn-lt"/>
            </a:endParaRPr>
          </a:p>
          <a:p>
            <a:r>
              <a:rPr lang="it-IT" kern="0" dirty="0" smtClean="0">
                <a:latin typeface="+mn-lt"/>
              </a:rPr>
              <a:t> </a:t>
            </a:r>
            <a:endParaRPr lang="it-IT" kern="0" cap="small" dirty="0">
              <a:latin typeface="+mn-lt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41" y="4746347"/>
            <a:ext cx="1089247" cy="1089247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614" y="1052736"/>
            <a:ext cx="1018479" cy="1023025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7"/>
          <a:stretch/>
        </p:blipFill>
        <p:spPr>
          <a:xfrm>
            <a:off x="6513176" y="3068960"/>
            <a:ext cx="1211586" cy="89930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717917"/>
            <a:ext cx="1082549" cy="1082549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8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19" y="1124744"/>
            <a:ext cx="1321861" cy="1008112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779" y="3068960"/>
            <a:ext cx="921897" cy="976872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237569" y="2057771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0000"/>
                </a:solidFill>
              </a:rPr>
              <a:t>11 Facoltà</a:t>
            </a:r>
            <a:endParaRPr lang="it-IT" b="1" dirty="0">
              <a:solidFill>
                <a:srgbClr val="000000"/>
              </a:solidFill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6876256" y="2052566"/>
            <a:ext cx="1768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0000"/>
                </a:solidFill>
              </a:rPr>
              <a:t>63 Dipartimenti</a:t>
            </a:r>
            <a:endParaRPr lang="it-IT" b="1" dirty="0">
              <a:solidFill>
                <a:srgbClr val="000000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971600" y="3988842"/>
            <a:ext cx="1768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0000"/>
                </a:solidFill>
              </a:rPr>
              <a:t>55 Biblioteche</a:t>
            </a:r>
            <a:endParaRPr lang="it-IT" b="1" dirty="0">
              <a:solidFill>
                <a:srgbClr val="000000"/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6259478" y="3989997"/>
            <a:ext cx="1768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0000"/>
                </a:solidFill>
              </a:rPr>
              <a:t>18 Musei</a:t>
            </a:r>
            <a:endParaRPr lang="it-IT" b="1" dirty="0">
              <a:solidFill>
                <a:srgbClr val="000000"/>
              </a:solidFill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-36512" y="5763131"/>
            <a:ext cx="2737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0000"/>
                </a:solidFill>
              </a:rPr>
              <a:t>1 Scuola di Studi Avanzati</a:t>
            </a:r>
            <a:endParaRPr lang="it-IT" b="1" dirty="0">
              <a:solidFill>
                <a:srgbClr val="000000"/>
              </a:solidFill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6586867" y="5763131"/>
            <a:ext cx="2737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rgbClr val="000000"/>
                </a:solidFill>
              </a:rPr>
              <a:t>2</a:t>
            </a:r>
            <a:r>
              <a:rPr lang="it-IT" sz="1600" b="1" dirty="0" smtClean="0">
                <a:solidFill>
                  <a:srgbClr val="000000"/>
                </a:solidFill>
              </a:rPr>
              <a:t> Ospedali Universitari</a:t>
            </a:r>
            <a:endParaRPr lang="it-IT" b="1" dirty="0">
              <a:solidFill>
                <a:srgbClr val="000000"/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901985"/>
            <a:ext cx="1575048" cy="1319103"/>
          </a:xfrm>
          <a:prstGeom prst="rect">
            <a:avLst/>
          </a:prstGeom>
        </p:spPr>
      </p:pic>
      <p:sp>
        <p:nvSpPr>
          <p:cNvPr id="29" name="CasellaDiTesto 28"/>
          <p:cNvSpPr txBox="1"/>
          <p:nvPr/>
        </p:nvSpPr>
        <p:spPr>
          <a:xfrm>
            <a:off x="3419872" y="4141242"/>
            <a:ext cx="2416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rgbClr val="000000"/>
                </a:solidFill>
              </a:rPr>
              <a:t>1 Scuola di Aerospazio</a:t>
            </a:r>
            <a:endParaRPr lang="it-IT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9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3108" y="980728"/>
            <a:ext cx="8180514" cy="5123585"/>
          </a:xfrm>
          <a:prstGeom prst="rect">
            <a:avLst/>
          </a:prstGeom>
        </p:spPr>
      </p:pic>
      <p:sp>
        <p:nvSpPr>
          <p:cNvPr id="4" name="Titolo 1"/>
          <p:cNvSpPr txBox="1">
            <a:spLocks/>
          </p:cNvSpPr>
          <p:nvPr/>
        </p:nvSpPr>
        <p:spPr bwMode="auto">
          <a:xfrm>
            <a:off x="395536" y="164257"/>
            <a:ext cx="75596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kern="0" dirty="0" smtClean="0">
                <a:latin typeface="+mn-lt"/>
              </a:rPr>
              <a:t>I numeri dell’Ateneo – </a:t>
            </a:r>
            <a:r>
              <a:rPr lang="en-US" dirty="0" smtClean="0">
                <a:solidFill>
                  <a:srgbClr val="830022"/>
                </a:solidFill>
                <a:latin typeface="+mn-lt"/>
              </a:rPr>
              <a:t>8.233 </a:t>
            </a:r>
            <a:r>
              <a:rPr lang="en-US" dirty="0" err="1" smtClean="0">
                <a:solidFill>
                  <a:srgbClr val="830022"/>
                </a:solidFill>
                <a:latin typeface="+mn-lt"/>
              </a:rPr>
              <a:t>Unità</a:t>
            </a:r>
            <a:r>
              <a:rPr lang="en-US" dirty="0" smtClean="0">
                <a:solidFill>
                  <a:srgbClr val="830022"/>
                </a:solidFill>
                <a:latin typeface="+mn-lt"/>
              </a:rPr>
              <a:t> Staff </a:t>
            </a:r>
            <a:endParaRPr lang="en-US" dirty="0">
              <a:solidFill>
                <a:srgbClr val="830022"/>
              </a:solidFill>
              <a:latin typeface="+mn-lt"/>
            </a:endParaRPr>
          </a:p>
          <a:p>
            <a:r>
              <a:rPr lang="it-IT" kern="0" dirty="0" smtClean="0">
                <a:latin typeface="+mn-lt"/>
              </a:rPr>
              <a:t> </a:t>
            </a:r>
            <a:endParaRPr lang="it-IT" kern="0" cap="small" dirty="0">
              <a:latin typeface="+mn-lt"/>
            </a:endParaRPr>
          </a:p>
        </p:txBody>
      </p:sp>
      <p:graphicFrame>
        <p:nvGraphicFramePr>
          <p:cNvPr id="31" name="Grafico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3429974"/>
              </p:ext>
            </p:extLst>
          </p:nvPr>
        </p:nvGraphicFramePr>
        <p:xfrm>
          <a:off x="1052736" y="980728"/>
          <a:ext cx="7599718" cy="4559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1452052"/>
              </p:ext>
            </p:extLst>
          </p:nvPr>
        </p:nvGraphicFramePr>
        <p:xfrm>
          <a:off x="179512" y="980728"/>
          <a:ext cx="8819984" cy="4813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35035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251520" y="164257"/>
            <a:ext cx="849694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La partecipazione ai programmi europei per Programma – FP7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942" y="1988840"/>
            <a:ext cx="8394117" cy="223224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5371"/>
            <a:ext cx="1262261" cy="102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10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395536" y="164257"/>
            <a:ext cx="849694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/>
              <a:t>La partecipazione ai programmi </a:t>
            </a:r>
            <a:r>
              <a:rPr lang="it-IT" sz="2200" kern="0" dirty="0" smtClean="0"/>
              <a:t>europei</a:t>
            </a:r>
            <a:r>
              <a:rPr lang="it-IT" sz="2200" kern="0" dirty="0" smtClean="0">
                <a:latin typeface="+mn-lt"/>
              </a:rPr>
              <a:t> per Tematica – FP7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827" y="980728"/>
            <a:ext cx="7358589" cy="4533065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95371"/>
            <a:ext cx="1262261" cy="102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2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 bwMode="auto">
          <a:xfrm>
            <a:off x="179512" y="164257"/>
            <a:ext cx="874846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>
              <a:defRPr sz="2200" b="1" kern="0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dirty="0"/>
              <a:t>La partecipazione ai programmi europei per </a:t>
            </a:r>
            <a:r>
              <a:rPr lang="it-IT" dirty="0" smtClean="0"/>
              <a:t>Pillar </a:t>
            </a:r>
            <a:r>
              <a:rPr lang="it-IT" dirty="0"/>
              <a:t>- </a:t>
            </a:r>
            <a:r>
              <a:rPr lang="it-IT" dirty="0" smtClean="0"/>
              <a:t>H2020 *</a:t>
            </a:r>
            <a:endParaRPr lang="en-US" dirty="0"/>
          </a:p>
          <a:p>
            <a:r>
              <a:rPr lang="it-IT" dirty="0"/>
              <a:t> </a:t>
            </a:r>
          </a:p>
        </p:txBody>
      </p:sp>
      <p:grpSp>
        <p:nvGrpSpPr>
          <p:cNvPr id="12" name="Gruppo 11"/>
          <p:cNvGrpSpPr/>
          <p:nvPr/>
        </p:nvGrpSpPr>
        <p:grpSpPr>
          <a:xfrm>
            <a:off x="-5341" y="5485894"/>
            <a:ext cx="2657652" cy="845994"/>
            <a:chOff x="-5341" y="5485894"/>
            <a:chExt cx="2657652" cy="845994"/>
          </a:xfrm>
        </p:grpSpPr>
        <p:pic>
          <p:nvPicPr>
            <p:cNvPr id="13" name="Immagine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967"/>
            <a:stretch/>
          </p:blipFill>
          <p:spPr>
            <a:xfrm>
              <a:off x="-5341" y="5516850"/>
              <a:ext cx="1224541" cy="815038"/>
            </a:xfrm>
            <a:prstGeom prst="rect">
              <a:avLst/>
            </a:prstGeom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57"/>
            <a:stretch/>
          </p:blipFill>
          <p:spPr>
            <a:xfrm>
              <a:off x="1323502" y="5485894"/>
              <a:ext cx="1328809" cy="764681"/>
            </a:xfrm>
            <a:prstGeom prst="rect">
              <a:avLst/>
            </a:prstGeom>
          </p:spPr>
        </p:pic>
      </p:grpSp>
      <p:pic>
        <p:nvPicPr>
          <p:cNvPr id="2" name="Immagin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15" y="818295"/>
            <a:ext cx="7525109" cy="4698937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 bwMode="auto">
          <a:xfrm>
            <a:off x="6424866" y="5485894"/>
            <a:ext cx="3835766" cy="43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it-IT"/>
            </a:defPPr>
            <a:lvl1pPr>
              <a:defRPr sz="2200" b="1" kern="0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1200" dirty="0" smtClean="0"/>
              <a:t>* Dati riferiti a 2014 e 2015</a:t>
            </a:r>
            <a:endParaRPr lang="en-US" sz="1200" dirty="0"/>
          </a:p>
          <a:p>
            <a:r>
              <a:rPr lang="it-IT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256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>
            <a:grpSpLocks/>
          </p:cNvGrpSpPr>
          <p:nvPr/>
        </p:nvGrpSpPr>
        <p:grpSpPr bwMode="auto">
          <a:xfrm>
            <a:off x="510229" y="2204864"/>
            <a:ext cx="4717871" cy="2808312"/>
            <a:chOff x="3478147" y="1182688"/>
            <a:chExt cx="6801040" cy="3981939"/>
          </a:xfrm>
        </p:grpSpPr>
        <p:sp>
          <p:nvSpPr>
            <p:cNvPr id="6" name="Rettangolo arrotondato 1"/>
            <p:cNvSpPr>
              <a:spLocks noChangeArrowheads="1"/>
            </p:cNvSpPr>
            <p:nvPr/>
          </p:nvSpPr>
          <p:spPr bwMode="auto">
            <a:xfrm>
              <a:off x="3492499" y="1182688"/>
              <a:ext cx="6786688" cy="804862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4"/>
            </a:lnRef>
            <a:fillRef idx="1002">
              <a:schemeClr val="dk2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rgbClr val="822433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it-IT" altLang="it-IT" sz="1000" b="1" dirty="0">
                  <a:latin typeface="+mn-lt"/>
                </a:rPr>
                <a:t> </a:t>
              </a:r>
              <a:r>
                <a:rPr lang="it-IT" altLang="it-IT" sz="1000" b="1" dirty="0" smtClean="0">
                  <a:latin typeface="+mn-lt"/>
                </a:rPr>
                <a:t>AREA 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it-IT" altLang="it-IT" sz="1000" b="1" dirty="0" smtClean="0">
                  <a:latin typeface="+mn-lt"/>
                </a:rPr>
                <a:t>SUPPORTO ALLA RICERCA E TRASFERIMENTO TECNOLOGICO</a:t>
              </a:r>
              <a:endParaRPr lang="it-IT" altLang="it-IT" sz="1000" b="1" dirty="0">
                <a:latin typeface="+mn-lt"/>
              </a:endParaRPr>
            </a:p>
          </p:txBody>
        </p:sp>
        <p:sp>
          <p:nvSpPr>
            <p:cNvPr id="7" name="Rettangolo arrotondato 6"/>
            <p:cNvSpPr/>
            <p:nvPr/>
          </p:nvSpPr>
          <p:spPr bwMode="auto">
            <a:xfrm>
              <a:off x="5791200" y="2167774"/>
              <a:ext cx="2162175" cy="614521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100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" name="Rettangolo arrotondato 7"/>
            <p:cNvSpPr/>
            <p:nvPr/>
          </p:nvSpPr>
          <p:spPr bwMode="auto">
            <a:xfrm>
              <a:off x="5877053" y="2164688"/>
              <a:ext cx="2004886" cy="61606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VALORIZZAZIONE E TRASF. TECN.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9" name="Connettore 1 8"/>
            <p:cNvCxnSpPr/>
            <p:nvPr/>
          </p:nvCxnSpPr>
          <p:spPr bwMode="auto">
            <a:xfrm>
              <a:off x="6915345" y="1987123"/>
              <a:ext cx="0" cy="288732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0" name="Connettore 1 9"/>
            <p:cNvCxnSpPr/>
            <p:nvPr/>
          </p:nvCxnSpPr>
          <p:spPr bwMode="auto">
            <a:xfrm flipV="1">
              <a:off x="5519864" y="2407900"/>
              <a:ext cx="357188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1" name="Connettore 1 10"/>
            <p:cNvCxnSpPr>
              <a:endCxn id="15" idx="0"/>
            </p:cNvCxnSpPr>
            <p:nvPr/>
          </p:nvCxnSpPr>
          <p:spPr bwMode="auto">
            <a:xfrm>
              <a:off x="4449696" y="2709725"/>
              <a:ext cx="11753" cy="1368003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2" name="Rettangolo arrotondato 11"/>
            <p:cNvSpPr/>
            <p:nvPr/>
          </p:nvSpPr>
          <p:spPr bwMode="auto">
            <a:xfrm>
              <a:off x="3537611" y="2164684"/>
              <a:ext cx="1955064" cy="614522"/>
            </a:xfrm>
            <a:prstGeom prst="roundRect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FUND RAISING E PROGETTI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13" name="Connettore 1 12"/>
            <p:cNvCxnSpPr>
              <a:stCxn id="15" idx="0"/>
              <a:endCxn id="14" idx="4"/>
            </p:cNvCxnSpPr>
            <p:nvPr/>
          </p:nvCxnSpPr>
          <p:spPr bwMode="auto">
            <a:xfrm flipV="1">
              <a:off x="4461449" y="3924005"/>
              <a:ext cx="993" cy="153723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4" name="Ovale 13"/>
            <p:cNvSpPr/>
            <p:nvPr/>
          </p:nvSpPr>
          <p:spPr bwMode="auto">
            <a:xfrm>
              <a:off x="3492500" y="3067938"/>
              <a:ext cx="1939882" cy="856067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FF0000"/>
                  </a:solidFill>
                </a:rPr>
                <a:t>Grant Office e Progetti di Ricerca</a:t>
              </a:r>
              <a:endParaRPr lang="it-IT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e 14"/>
            <p:cNvSpPr/>
            <p:nvPr/>
          </p:nvSpPr>
          <p:spPr bwMode="auto">
            <a:xfrm>
              <a:off x="3478147" y="4077728"/>
              <a:ext cx="1966602" cy="1006701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Convenzioni e Centri </a:t>
              </a:r>
              <a:r>
                <a:rPr lang="it-IT" sz="1000" b="1" dirty="0" err="1" smtClean="0">
                  <a:solidFill>
                    <a:srgbClr val="000000"/>
                  </a:solidFill>
                </a:rPr>
                <a:t>interunivers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16" name="Connettore 1 15"/>
            <p:cNvCxnSpPr/>
            <p:nvPr/>
          </p:nvCxnSpPr>
          <p:spPr bwMode="auto">
            <a:xfrm>
              <a:off x="6915345" y="2785382"/>
              <a:ext cx="0" cy="2299046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17" name="Ovale 16"/>
            <p:cNvSpPr/>
            <p:nvPr/>
          </p:nvSpPr>
          <p:spPr bwMode="auto">
            <a:xfrm>
              <a:off x="6011690" y="3067938"/>
              <a:ext cx="1801813" cy="856067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Brevetti e TT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Ovale 17"/>
            <p:cNvSpPr/>
            <p:nvPr/>
          </p:nvSpPr>
          <p:spPr bwMode="auto">
            <a:xfrm>
              <a:off x="6011690" y="4085358"/>
              <a:ext cx="1835149" cy="1079269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Partnership strategiche, Spin-off e Start-up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uppo 20"/>
          <p:cNvGrpSpPr>
            <a:grpSpLocks/>
          </p:cNvGrpSpPr>
          <p:nvPr/>
        </p:nvGrpSpPr>
        <p:grpSpPr bwMode="auto">
          <a:xfrm>
            <a:off x="5369560" y="2204864"/>
            <a:ext cx="3456384" cy="3816424"/>
            <a:chOff x="3492500" y="1182688"/>
            <a:chExt cx="4460875" cy="5411353"/>
          </a:xfrm>
        </p:grpSpPr>
        <p:sp>
          <p:nvSpPr>
            <p:cNvPr id="22" name="Rettangolo arrotondato 1"/>
            <p:cNvSpPr>
              <a:spLocks noChangeArrowheads="1"/>
            </p:cNvSpPr>
            <p:nvPr/>
          </p:nvSpPr>
          <p:spPr bwMode="auto">
            <a:xfrm>
              <a:off x="3492500" y="1182688"/>
              <a:ext cx="4460875" cy="804862"/>
            </a:xfrm>
            <a:prstGeom prst="roundRect">
              <a:avLst>
                <a:gd name="adj" fmla="val 16667"/>
              </a:avLst>
            </a:prstGeom>
            <a:ln/>
            <a:extLst/>
          </p:spPr>
          <p:style>
            <a:lnRef idx="2">
              <a:schemeClr val="accent4"/>
            </a:lnRef>
            <a:fillRef idx="1002">
              <a:schemeClr val="dk2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>
                <a:spcBef>
                  <a:spcPct val="20000"/>
                </a:spcBef>
                <a:buClr>
                  <a:srgbClr val="822433"/>
                </a:buClr>
                <a:buChar char="•"/>
                <a:defRPr sz="24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4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2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it-IT" altLang="it-IT" sz="1000" b="1" dirty="0">
                  <a:latin typeface="+mn-lt"/>
                </a:rPr>
                <a:t> </a:t>
              </a:r>
              <a:r>
                <a:rPr lang="it-IT" altLang="it-IT" sz="1000" b="1" dirty="0" smtClean="0">
                  <a:latin typeface="+mn-lt"/>
                </a:rPr>
                <a:t>AREA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r>
                <a:rPr lang="it-IT" altLang="it-IT" sz="1000" b="1" dirty="0" smtClean="0">
                  <a:latin typeface="+mn-lt"/>
                </a:rPr>
                <a:t>INTERNAZIONALIZZAZIONE</a:t>
              </a:r>
              <a:endParaRPr lang="it-IT" altLang="it-IT" sz="1000" b="1" dirty="0">
                <a:latin typeface="+mn-lt"/>
              </a:endParaRPr>
            </a:p>
          </p:txBody>
        </p:sp>
        <p:sp>
          <p:nvSpPr>
            <p:cNvPr id="23" name="Rettangolo arrotondato 22"/>
            <p:cNvSpPr/>
            <p:nvPr/>
          </p:nvSpPr>
          <p:spPr bwMode="auto">
            <a:xfrm>
              <a:off x="5791200" y="2167774"/>
              <a:ext cx="2162175" cy="614521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it-IT" sz="1000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4" name="Rettangolo arrotondato 23"/>
            <p:cNvSpPr/>
            <p:nvPr/>
          </p:nvSpPr>
          <p:spPr bwMode="auto">
            <a:xfrm>
              <a:off x="5877053" y="2164688"/>
              <a:ext cx="2004886" cy="616060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INTERNAZIONALIZZ. DIDATTICA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5" name="Connettore 1 24"/>
            <p:cNvCxnSpPr>
              <a:stCxn id="22" idx="2"/>
            </p:cNvCxnSpPr>
            <p:nvPr/>
          </p:nvCxnSpPr>
          <p:spPr bwMode="auto">
            <a:xfrm>
              <a:off x="5722938" y="1987123"/>
              <a:ext cx="0" cy="288732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6" name="Connettore 1 25"/>
            <p:cNvCxnSpPr/>
            <p:nvPr/>
          </p:nvCxnSpPr>
          <p:spPr bwMode="auto">
            <a:xfrm flipV="1">
              <a:off x="5508625" y="2275855"/>
              <a:ext cx="357188" cy="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27" name="Connettore 1 26"/>
            <p:cNvCxnSpPr>
              <a:endCxn id="31" idx="0"/>
            </p:cNvCxnSpPr>
            <p:nvPr/>
          </p:nvCxnSpPr>
          <p:spPr bwMode="auto">
            <a:xfrm>
              <a:off x="4464050" y="2637157"/>
              <a:ext cx="1" cy="1368003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28" name="Rettangolo arrotondato 27"/>
            <p:cNvSpPr/>
            <p:nvPr/>
          </p:nvSpPr>
          <p:spPr bwMode="auto">
            <a:xfrm>
              <a:off x="3492500" y="2167774"/>
              <a:ext cx="2016125" cy="614521"/>
            </a:xfrm>
            <a:prstGeom prst="roundRect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COOPERAZIONE SCIENTIF. INTERNAZ.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9" name="Connettore 1 28"/>
            <p:cNvCxnSpPr>
              <a:stCxn id="31" idx="0"/>
              <a:endCxn id="30" idx="4"/>
            </p:cNvCxnSpPr>
            <p:nvPr/>
          </p:nvCxnSpPr>
          <p:spPr bwMode="auto">
            <a:xfrm flipV="1">
              <a:off x="4464051" y="3716427"/>
              <a:ext cx="0" cy="288732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30" name="Ovale 29"/>
            <p:cNvSpPr/>
            <p:nvPr/>
          </p:nvSpPr>
          <p:spPr bwMode="auto">
            <a:xfrm>
              <a:off x="3492500" y="3067938"/>
              <a:ext cx="1943100" cy="648489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Accordi internazionali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Ovale 30"/>
            <p:cNvSpPr/>
            <p:nvPr/>
          </p:nvSpPr>
          <p:spPr bwMode="auto">
            <a:xfrm>
              <a:off x="3492500" y="4005159"/>
              <a:ext cx="1943101" cy="1079269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it-IT" sz="1000" b="1" dirty="0" smtClean="0">
                  <a:solidFill>
                    <a:srgbClr val="FF0000"/>
                  </a:solidFill>
                </a:rPr>
                <a:t>Mobilità ricercatori </a:t>
              </a:r>
              <a:r>
                <a:rPr lang="it-IT" sz="1000" b="1" dirty="0">
                  <a:solidFill>
                    <a:srgbClr val="FF0000"/>
                  </a:solidFill>
                </a:rPr>
                <a:t>e programmi europei</a:t>
              </a:r>
            </a:p>
          </p:txBody>
        </p:sp>
        <p:cxnSp>
          <p:nvCxnSpPr>
            <p:cNvPr id="32" name="Connettore 1 31"/>
            <p:cNvCxnSpPr/>
            <p:nvPr/>
          </p:nvCxnSpPr>
          <p:spPr bwMode="auto">
            <a:xfrm>
              <a:off x="7016750" y="2785382"/>
              <a:ext cx="0" cy="2299047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33" name="Ovale 32"/>
            <p:cNvSpPr/>
            <p:nvPr/>
          </p:nvSpPr>
          <p:spPr bwMode="auto">
            <a:xfrm>
              <a:off x="6080125" y="3067938"/>
              <a:ext cx="1873250" cy="577464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t-IT" sz="1000" b="1" dirty="0" smtClean="0">
                  <a:solidFill>
                    <a:srgbClr val="000000"/>
                  </a:solidFill>
                </a:rPr>
                <a:t>Erasmus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34" name="Ovale 33"/>
            <p:cNvSpPr/>
            <p:nvPr/>
          </p:nvSpPr>
          <p:spPr bwMode="auto">
            <a:xfrm>
              <a:off x="6118223" y="4005158"/>
              <a:ext cx="1835151" cy="955266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it-IT" sz="1000" b="1" dirty="0" err="1" smtClean="0">
                  <a:solidFill>
                    <a:srgbClr val="000000"/>
                  </a:solidFill>
                </a:rPr>
                <a:t>Internazion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 didattica </a:t>
              </a:r>
              <a:r>
                <a:rPr lang="it-IT" sz="1000" b="1" dirty="0">
                  <a:solidFill>
                    <a:srgbClr val="000000"/>
                  </a:solidFill>
                </a:rPr>
                <a:t>e </a:t>
              </a:r>
              <a:r>
                <a:rPr lang="it-IT" sz="1000" b="1" dirty="0" err="1" smtClean="0">
                  <a:solidFill>
                    <a:srgbClr val="000000"/>
                  </a:solidFill>
                </a:rPr>
                <a:t>progr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 </a:t>
              </a:r>
              <a:r>
                <a:rPr lang="it-IT" sz="1000" b="1" dirty="0" err="1">
                  <a:solidFill>
                    <a:srgbClr val="000000"/>
                  </a:solidFill>
                </a:rPr>
                <a:t>e</a:t>
              </a:r>
              <a:r>
                <a:rPr lang="it-IT" sz="1000" b="1" dirty="0" err="1" smtClean="0">
                  <a:solidFill>
                    <a:srgbClr val="000000"/>
                  </a:solidFill>
                </a:rPr>
                <a:t>ur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35" name="Ovale 34"/>
            <p:cNvSpPr/>
            <p:nvPr/>
          </p:nvSpPr>
          <p:spPr bwMode="auto">
            <a:xfrm>
              <a:off x="6118224" y="5084430"/>
              <a:ext cx="1835149" cy="1509611"/>
            </a:xfrm>
            <a:prstGeom prst="ellipse">
              <a:avLst/>
            </a:prstGeom>
            <a:ln/>
            <a:ex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it-IT" sz="1000" b="1" dirty="0" err="1" smtClean="0">
                  <a:solidFill>
                    <a:srgbClr val="000000"/>
                  </a:solidFill>
                </a:rPr>
                <a:t>Cooperaz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 sviluppo</a:t>
              </a:r>
              <a:r>
                <a:rPr lang="it-IT" sz="1000" b="1" dirty="0">
                  <a:solidFill>
                    <a:srgbClr val="000000"/>
                  </a:solidFill>
                </a:rPr>
                <a:t>, reti, </a:t>
              </a:r>
              <a:r>
                <a:rPr lang="it-IT" sz="1000" b="1" dirty="0" err="1" smtClean="0">
                  <a:solidFill>
                    <a:srgbClr val="000000"/>
                  </a:solidFill>
                </a:rPr>
                <a:t>pianific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 e </a:t>
              </a:r>
              <a:r>
                <a:rPr lang="it-IT" sz="1000" b="1" dirty="0">
                  <a:solidFill>
                    <a:srgbClr val="000000"/>
                  </a:solidFill>
                </a:rPr>
                <a:t>gestione </a:t>
              </a:r>
              <a:r>
                <a:rPr lang="it-IT" sz="1000" b="1" dirty="0" err="1" smtClean="0">
                  <a:solidFill>
                    <a:srgbClr val="000000"/>
                  </a:solidFill>
                </a:rPr>
                <a:t>ris</a:t>
              </a:r>
              <a:r>
                <a:rPr lang="it-IT" sz="1000" b="1" dirty="0" smtClean="0">
                  <a:solidFill>
                    <a:srgbClr val="000000"/>
                  </a:solidFill>
                </a:rPr>
                <a:t>. finanziarie</a:t>
              </a:r>
              <a:endParaRPr lang="it-IT" sz="10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36" name="Rettangolo arrotondato 35"/>
          <p:cNvSpPr/>
          <p:nvPr/>
        </p:nvSpPr>
        <p:spPr bwMode="auto">
          <a:xfrm>
            <a:off x="3790996" y="2896344"/>
            <a:ext cx="1390786" cy="434484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b="1" dirty="0" smtClean="0">
                <a:solidFill>
                  <a:srgbClr val="000000"/>
                </a:solidFill>
              </a:rPr>
              <a:t>OSSERVATORIO DELLA RICERCA</a:t>
            </a:r>
            <a:endParaRPr lang="it-IT" sz="1000" b="1" dirty="0">
              <a:solidFill>
                <a:srgbClr val="000000"/>
              </a:solidFill>
            </a:endParaRPr>
          </a:p>
        </p:txBody>
      </p:sp>
      <p:cxnSp>
        <p:nvCxnSpPr>
          <p:cNvPr id="38" name="Connettore 1 37"/>
          <p:cNvCxnSpPr/>
          <p:nvPr/>
        </p:nvCxnSpPr>
        <p:spPr bwMode="auto">
          <a:xfrm flipV="1">
            <a:off x="3565132" y="3068960"/>
            <a:ext cx="168900" cy="108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37" name="Titolo 1"/>
          <p:cNvSpPr txBox="1">
            <a:spLocks/>
          </p:cNvSpPr>
          <p:nvPr/>
        </p:nvSpPr>
        <p:spPr bwMode="auto">
          <a:xfrm>
            <a:off x="395536" y="164257"/>
            <a:ext cx="849694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kern="0" dirty="0">
                <a:solidFill>
                  <a:srgbClr val="881E33"/>
                </a:solidFill>
                <a:latin typeface="+mn-lt"/>
              </a:rPr>
              <a:t>Il modello di </a:t>
            </a:r>
            <a:r>
              <a:rPr lang="it-IT" kern="0" dirty="0" smtClean="0">
                <a:solidFill>
                  <a:srgbClr val="881E33"/>
                </a:solidFill>
                <a:latin typeface="+mn-lt"/>
              </a:rPr>
              <a:t>riferimento dell’Ateneo (1/2)</a:t>
            </a:r>
            <a:r>
              <a:rPr lang="it-IT" kern="0" dirty="0" smtClean="0">
                <a:latin typeface="+mn-lt"/>
              </a:rPr>
              <a:t> </a:t>
            </a:r>
            <a:endParaRPr lang="it-IT" kern="0" cap="small" dirty="0">
              <a:latin typeface="+mn-lt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91191" y="921494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7063" indent="-539750">
              <a:buClr>
                <a:srgbClr val="86001A"/>
              </a:buClr>
              <a:buSzPct val="100000"/>
              <a:buFont typeface="Wingdings" charset="2"/>
              <a:buChar char="Ø"/>
            </a:pPr>
            <a:r>
              <a:rPr lang="is-IS" sz="1800" dirty="0">
                <a:solidFill>
                  <a:srgbClr val="000000"/>
                </a:solidFill>
                <a:cs typeface="Arial" panose="020B0604020202020204" pitchFamily="34" charset="0"/>
              </a:rPr>
              <a:t>Creazione di una </a:t>
            </a:r>
            <a:r>
              <a:rPr lang="is-IS" sz="1800" b="1" dirty="0">
                <a:solidFill>
                  <a:srgbClr val="000000"/>
                </a:solidFill>
                <a:cs typeface="Arial" panose="020B0604020202020204" pitchFamily="34" charset="0"/>
              </a:rPr>
              <a:t>Rete intra-istituzionale</a:t>
            </a:r>
            <a:r>
              <a:rPr lang="is-IS" sz="18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is-IS" sz="1800" b="1" dirty="0">
                <a:solidFill>
                  <a:srgbClr val="000000"/>
                </a:solidFill>
                <a:cs typeface="Arial" panose="020B0604020202020204" pitchFamily="34" charset="0"/>
              </a:rPr>
              <a:t>di servizi di supporto alla ricerca </a:t>
            </a:r>
            <a:r>
              <a:rPr lang="is-IS" sz="1800" i="1" dirty="0">
                <a:solidFill>
                  <a:srgbClr val="000000"/>
                </a:solidFill>
                <a:cs typeface="Arial" panose="020B0604020202020204" pitchFamily="34" charset="0"/>
              </a:rPr>
              <a:t>(fondamentale e inevitabile, anche in considerazione delle dimensioni dell’Ateneo e del numero dei Dipartimenti)</a:t>
            </a:r>
          </a:p>
        </p:txBody>
      </p:sp>
      <p:cxnSp>
        <p:nvCxnSpPr>
          <p:cNvPr id="64" name="Connettore 1 63"/>
          <p:cNvCxnSpPr/>
          <p:nvPr/>
        </p:nvCxnSpPr>
        <p:spPr bwMode="auto">
          <a:xfrm>
            <a:off x="4427984" y="3335184"/>
            <a:ext cx="0" cy="162143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cxnSp>
      <p:sp>
        <p:nvSpPr>
          <p:cNvPr id="65" name="Ovale 64"/>
          <p:cNvSpPr/>
          <p:nvPr/>
        </p:nvSpPr>
        <p:spPr bwMode="auto">
          <a:xfrm>
            <a:off x="3804821" y="3534460"/>
            <a:ext cx="1288787" cy="603752"/>
          </a:xfrm>
          <a:prstGeom prst="ellipse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b="1" dirty="0" err="1" smtClean="0">
                <a:solidFill>
                  <a:srgbClr val="000000"/>
                </a:solidFill>
              </a:rPr>
              <a:t>Institutional</a:t>
            </a:r>
            <a:r>
              <a:rPr lang="it-IT" sz="1000" b="1" dirty="0" smtClean="0">
                <a:solidFill>
                  <a:srgbClr val="000000"/>
                </a:solidFill>
              </a:rPr>
              <a:t> </a:t>
            </a:r>
            <a:r>
              <a:rPr lang="it-IT" sz="1000" b="1" dirty="0" err="1" smtClean="0">
                <a:solidFill>
                  <a:srgbClr val="000000"/>
                </a:solidFill>
              </a:rPr>
              <a:t>Repository</a:t>
            </a:r>
            <a:endParaRPr lang="it-IT" sz="1000" b="1" dirty="0">
              <a:solidFill>
                <a:srgbClr val="000000"/>
              </a:solidFill>
            </a:endParaRPr>
          </a:p>
        </p:txBody>
      </p:sp>
      <p:sp>
        <p:nvSpPr>
          <p:cNvPr id="66" name="Ovale 65"/>
          <p:cNvSpPr/>
          <p:nvPr/>
        </p:nvSpPr>
        <p:spPr bwMode="auto">
          <a:xfrm>
            <a:off x="3827824" y="4252008"/>
            <a:ext cx="1273040" cy="761168"/>
          </a:xfrm>
          <a:prstGeom prst="ellipse">
            <a:avLst/>
          </a:prstGeom>
          <a:ln/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sz="1000" b="1" dirty="0" smtClean="0">
                <a:solidFill>
                  <a:srgbClr val="000000"/>
                </a:solidFill>
              </a:rPr>
              <a:t>Valutazione Prodotti della Ricerca</a:t>
            </a:r>
            <a:endParaRPr lang="it-IT" sz="1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24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 bwMode="auto">
          <a:xfrm>
            <a:off x="395536" y="164257"/>
            <a:ext cx="849694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kern="0" dirty="0">
                <a:solidFill>
                  <a:srgbClr val="881E33"/>
                </a:solidFill>
                <a:latin typeface="+mn-lt"/>
              </a:rPr>
              <a:t>Il modello di </a:t>
            </a:r>
            <a:r>
              <a:rPr lang="it-IT" kern="0" dirty="0" smtClean="0">
                <a:solidFill>
                  <a:srgbClr val="881E33"/>
                </a:solidFill>
                <a:latin typeface="+mn-lt"/>
              </a:rPr>
              <a:t>riferimento dell’Ateneo (2/2)</a:t>
            </a:r>
            <a:r>
              <a:rPr lang="it-IT" kern="0" dirty="0" smtClean="0">
                <a:latin typeface="+mn-lt"/>
              </a:rPr>
              <a:t> </a:t>
            </a:r>
            <a:endParaRPr lang="it-IT" kern="0" cap="small" dirty="0">
              <a:latin typeface="+mn-lt"/>
            </a:endParaRPr>
          </a:p>
        </p:txBody>
      </p:sp>
      <p:sp>
        <p:nvSpPr>
          <p:cNvPr id="10" name="Segnaposto contenuto 2"/>
          <p:cNvSpPr>
            <a:spLocks noGrp="1"/>
          </p:cNvSpPr>
          <p:nvPr>
            <p:ph idx="1"/>
          </p:nvPr>
        </p:nvSpPr>
        <p:spPr>
          <a:xfrm>
            <a:off x="395536" y="1484784"/>
            <a:ext cx="8098450" cy="4536504"/>
          </a:xfrm>
        </p:spPr>
        <p:txBody>
          <a:bodyPr/>
          <a:lstStyle/>
          <a:p>
            <a:pPr marL="627063" indent="-539750">
              <a:buClr>
                <a:srgbClr val="86001A"/>
              </a:buClr>
              <a:buSzPct val="100000"/>
              <a:buFont typeface="Wingdings" charset="2"/>
              <a:buChar char="Ø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Strategico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ruolo dei  Responsabili Amministrativi </a:t>
            </a:r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Delegati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e dei Referenti </a:t>
            </a:r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Ricerca </a:t>
            </a:r>
            <a:r>
              <a:rPr lang="it-IT" sz="2000" b="1" dirty="0">
                <a:latin typeface="Arial" panose="020B0604020202020204" pitchFamily="34" charset="0"/>
                <a:cs typeface="Arial" panose="020B0604020202020204" pitchFamily="34" charset="0"/>
              </a:rPr>
              <a:t>dei Dipartimenti </a:t>
            </a:r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quali nodi della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Rete e quali punti di riferimento in ambito progettuale per gli stessi Dipartimenti</a:t>
            </a:r>
          </a:p>
          <a:p>
            <a:pPr marL="87313" indent="0">
              <a:buClr>
                <a:srgbClr val="86001A"/>
              </a:buClr>
              <a:buSzPct val="100000"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7063" indent="-539750">
              <a:buClr>
                <a:srgbClr val="86001A"/>
              </a:buClr>
              <a:buSzPct val="100000"/>
              <a:buFont typeface="Wingdings" charset="2"/>
              <a:buChar char="Ø"/>
            </a:pP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Fondamentale la </a:t>
            </a:r>
            <a:r>
              <a:rPr lang="it-IT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conoscenza delle competenze scientifiche e progettuali dei Dipartimenti </a:t>
            </a:r>
            <a:r>
              <a:rPr lang="it-I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da parte del Grant Office per offrire servizi sempre più mirati e specialistici</a:t>
            </a:r>
          </a:p>
          <a:p>
            <a:pPr marL="627063" indent="-539750">
              <a:buClr>
                <a:srgbClr val="86001A"/>
              </a:buClr>
              <a:buSzPct val="100000"/>
              <a:buFont typeface="Wingdings" charset="2"/>
              <a:buChar char="Ø"/>
            </a:pPr>
            <a:endParaRPr lang="it-IT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31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1"/>
          <p:cNvSpPr txBox="1">
            <a:spLocks/>
          </p:cNvSpPr>
          <p:nvPr/>
        </p:nvSpPr>
        <p:spPr bwMode="auto">
          <a:xfrm>
            <a:off x="395536" y="164257"/>
            <a:ext cx="8496944" cy="88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+mj-lt"/>
                <a:ea typeface="+mj-ea"/>
                <a:cs typeface="ＭＳ Ｐゴシック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  <a:cs typeface="ＭＳ Ｐゴシック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822433"/>
                </a:solidFill>
                <a:latin typeface="Arial" charset="0"/>
                <a:ea typeface="ＭＳ Ｐゴシック" pitchFamily="48" charset="-128"/>
              </a:defRPr>
            </a:lvl9pPr>
          </a:lstStyle>
          <a:p>
            <a:r>
              <a:rPr lang="it-IT" sz="2200" kern="0" dirty="0" smtClean="0">
                <a:latin typeface="+mn-lt"/>
              </a:rPr>
              <a:t>Gli obiettivi in ambito amministrativo-gestionale</a:t>
            </a:r>
            <a:endParaRPr lang="en-US" sz="2200" dirty="0">
              <a:solidFill>
                <a:srgbClr val="830022"/>
              </a:solidFill>
              <a:latin typeface="+mn-lt"/>
            </a:endParaRPr>
          </a:p>
          <a:p>
            <a:r>
              <a:rPr lang="it-IT" sz="2200" kern="0" dirty="0" smtClean="0">
                <a:latin typeface="+mn-lt"/>
              </a:rPr>
              <a:t> </a:t>
            </a:r>
            <a:endParaRPr lang="it-IT" sz="2200" kern="0" cap="small" dirty="0">
              <a:latin typeface="+mn-lt"/>
            </a:endParaRPr>
          </a:p>
        </p:txBody>
      </p:sp>
      <p:graphicFrame>
        <p:nvGraphicFramePr>
          <p:cNvPr id="10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7739309"/>
              </p:ext>
            </p:extLst>
          </p:nvPr>
        </p:nvGraphicFramePr>
        <p:xfrm>
          <a:off x="395536" y="764704"/>
          <a:ext cx="8496944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478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 sapienza">
  <a:themeElements>
    <a:clrScheme name="">
      <a:dk1>
        <a:srgbClr val="822433"/>
      </a:dk1>
      <a:lt1>
        <a:srgbClr val="FFFFFF"/>
      </a:lt1>
      <a:dk2>
        <a:srgbClr val="822433"/>
      </a:dk2>
      <a:lt2>
        <a:srgbClr val="808080"/>
      </a:lt2>
      <a:accent1>
        <a:srgbClr val="BBE0E3"/>
      </a:accent1>
      <a:accent2>
        <a:srgbClr val="FFFF00"/>
      </a:accent2>
      <a:accent3>
        <a:srgbClr val="FFFFFF"/>
      </a:accent3>
      <a:accent4>
        <a:srgbClr val="6E1D2A"/>
      </a:accent4>
      <a:accent5>
        <a:srgbClr val="DAEDEF"/>
      </a:accent5>
      <a:accent6>
        <a:srgbClr val="E7E700"/>
      </a:accent6>
      <a:hlink>
        <a:srgbClr val="0000FF"/>
      </a:hlink>
      <a:folHlink>
        <a:srgbClr val="FF0000"/>
      </a:folHlink>
    </a:clrScheme>
    <a:fontScheme name="la sapienza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9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rgbClr val="000000">
                    <a:alpha val="74998"/>
                  </a:srgb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9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la sapienza 1">
        <a:dk1>
          <a:srgbClr val="000000"/>
        </a:dk1>
        <a:lt1>
          <a:srgbClr val="FFFFFF"/>
        </a:lt1>
        <a:dk2>
          <a:srgbClr val="FFFFFF"/>
        </a:dk2>
        <a:lt2>
          <a:srgbClr val="2D2015"/>
        </a:lt2>
        <a:accent1>
          <a:srgbClr val="7C7C7C"/>
        </a:accent1>
        <a:accent2>
          <a:srgbClr val="FFFF7E"/>
        </a:accent2>
        <a:accent3>
          <a:srgbClr val="FFFFFF"/>
        </a:accent3>
        <a:accent4>
          <a:srgbClr val="000000"/>
        </a:accent4>
        <a:accent5>
          <a:srgbClr val="BFBFBF"/>
        </a:accent5>
        <a:accent6>
          <a:srgbClr val="E7E772"/>
        </a:accent6>
        <a:hlink>
          <a:srgbClr val="066778"/>
        </a:hlink>
        <a:folHlink>
          <a:srgbClr val="8300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Marco:Applications:Microsoft Office 2004:Modelli:Modelli personali:la sapienza.pot</Template>
  <TotalTime>2622</TotalTime>
  <Words>905</Words>
  <Application>Microsoft Office PowerPoint</Application>
  <PresentationFormat>Presentazione su schermo (4:3)</PresentationFormat>
  <Paragraphs>141</Paragraphs>
  <Slides>15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0" baseType="lpstr">
      <vt:lpstr>ＭＳ Ｐゴシック</vt:lpstr>
      <vt:lpstr>Arial</vt:lpstr>
      <vt:lpstr>Calibri</vt:lpstr>
      <vt:lpstr>Wingdings</vt:lpstr>
      <vt:lpstr>la sapienza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Research Professional</vt:lpstr>
      <vt:lpstr>Presentazione standard di PowerPoint</vt:lpstr>
      <vt:lpstr>Presentazione standard di PowerPoint</vt:lpstr>
    </vt:vector>
  </TitlesOfParts>
  <Company>- -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- -</dc:creator>
  <cp:lastModifiedBy>Ciro Franco</cp:lastModifiedBy>
  <cp:revision>217</cp:revision>
  <cp:lastPrinted>2017-05-23T15:54:27Z</cp:lastPrinted>
  <dcterms:created xsi:type="dcterms:W3CDTF">2006-11-20T16:13:10Z</dcterms:created>
  <dcterms:modified xsi:type="dcterms:W3CDTF">2017-05-23T16:01:16Z</dcterms:modified>
</cp:coreProperties>
</file>