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9" r:id="rId7"/>
    <p:sldId id="261" r:id="rId8"/>
  </p:sldIdLst>
  <p:sldSz cx="12192000" cy="6858000"/>
  <p:notesSz cx="6797675" cy="9926638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3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vira Restante" userId="c4a3408e-820d-4724-848b-3ed3b97cb539" providerId="ADAL" clId="{199DF93F-432D-45CD-B048-295878170059}"/>
    <pc:docChg chg="undo modSld">
      <pc:chgData name="Elvira Restante" userId="c4a3408e-820d-4724-848b-3ed3b97cb539" providerId="ADAL" clId="{199DF93F-432D-45CD-B048-295878170059}" dt="2023-10-05T10:11:58.156" v="9" actId="20577"/>
      <pc:docMkLst>
        <pc:docMk/>
      </pc:docMkLst>
      <pc:sldChg chg="modSp">
        <pc:chgData name="Elvira Restante" userId="c4a3408e-820d-4724-848b-3ed3b97cb539" providerId="ADAL" clId="{199DF93F-432D-45CD-B048-295878170059}" dt="2023-10-05T10:07:09.739" v="2" actId="947"/>
        <pc:sldMkLst>
          <pc:docMk/>
          <pc:sldMk cId="3799335467" sldId="256"/>
        </pc:sldMkLst>
        <pc:spChg chg="mod">
          <ac:chgData name="Elvira Restante" userId="c4a3408e-820d-4724-848b-3ed3b97cb539" providerId="ADAL" clId="{199DF93F-432D-45CD-B048-295878170059}" dt="2023-10-05T10:07:09.739" v="2" actId="947"/>
          <ac:spMkLst>
            <pc:docMk/>
            <pc:sldMk cId="3799335467" sldId="256"/>
            <ac:spMk id="11" creationId="{00000000-0000-0000-0000-000000000000}"/>
          </ac:spMkLst>
        </pc:spChg>
      </pc:sldChg>
      <pc:sldChg chg="modSp">
        <pc:chgData name="Elvira Restante" userId="c4a3408e-820d-4724-848b-3ed3b97cb539" providerId="ADAL" clId="{199DF93F-432D-45CD-B048-295878170059}" dt="2023-10-05T10:11:58.156" v="9" actId="20577"/>
        <pc:sldMkLst>
          <pc:docMk/>
          <pc:sldMk cId="2304203001" sldId="257"/>
        </pc:sldMkLst>
        <pc:spChg chg="mod">
          <ac:chgData name="Elvira Restante" userId="c4a3408e-820d-4724-848b-3ed3b97cb539" providerId="ADAL" clId="{199DF93F-432D-45CD-B048-295878170059}" dt="2023-10-05T10:10:56.358" v="7" actId="20577"/>
          <ac:spMkLst>
            <pc:docMk/>
            <pc:sldMk cId="2304203001" sldId="257"/>
            <ac:spMk id="2" creationId="{00000000-0000-0000-0000-000000000000}"/>
          </ac:spMkLst>
        </pc:spChg>
        <pc:spChg chg="mod">
          <ac:chgData name="Elvira Restante" userId="c4a3408e-820d-4724-848b-3ed3b97cb539" providerId="ADAL" clId="{199DF93F-432D-45CD-B048-295878170059}" dt="2023-10-05T10:11:58.156" v="9" actId="20577"/>
          <ac:spMkLst>
            <pc:docMk/>
            <pc:sldMk cId="2304203001" sldId="257"/>
            <ac:spMk id="1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F951E-3CD6-4171-B8E6-9658A4F00EFD}" type="datetimeFigureOut">
              <a:rPr lang="it-IT" smtClean="0"/>
              <a:t>05/10/2023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A7D87-E3DD-44EC-ACFB-17E0AA2653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161049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F951E-3CD6-4171-B8E6-9658A4F00EFD}" type="datetimeFigureOut">
              <a:rPr lang="it-IT" smtClean="0"/>
              <a:t>05/10/2023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A7D87-E3DD-44EC-ACFB-17E0AA2653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810288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F951E-3CD6-4171-B8E6-9658A4F00EFD}" type="datetimeFigureOut">
              <a:rPr lang="it-IT" smtClean="0"/>
              <a:t>05/10/2023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A7D87-E3DD-44EC-ACFB-17E0AA2653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512929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F951E-3CD6-4171-B8E6-9658A4F00EFD}" type="datetimeFigureOut">
              <a:rPr lang="it-IT" smtClean="0"/>
              <a:t>05/10/2023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A7D87-E3DD-44EC-ACFB-17E0AA2653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319765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F951E-3CD6-4171-B8E6-9658A4F00EFD}" type="datetimeFigureOut">
              <a:rPr lang="it-IT" smtClean="0"/>
              <a:t>05/10/2023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A7D87-E3DD-44EC-ACFB-17E0AA2653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242917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F951E-3CD6-4171-B8E6-9658A4F00EFD}" type="datetimeFigureOut">
              <a:rPr lang="it-IT" smtClean="0"/>
              <a:t>05/10/2023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A7D87-E3DD-44EC-ACFB-17E0AA2653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853704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F951E-3CD6-4171-B8E6-9658A4F00EFD}" type="datetimeFigureOut">
              <a:rPr lang="it-IT" smtClean="0"/>
              <a:t>05/10/2023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A7D87-E3DD-44EC-ACFB-17E0AA2653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92414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F951E-3CD6-4171-B8E6-9658A4F00EFD}" type="datetimeFigureOut">
              <a:rPr lang="it-IT" smtClean="0"/>
              <a:t>05/10/2023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A7D87-E3DD-44EC-ACFB-17E0AA2653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925664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F951E-3CD6-4171-B8E6-9658A4F00EFD}" type="datetimeFigureOut">
              <a:rPr lang="it-IT" smtClean="0"/>
              <a:t>05/10/2023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A7D87-E3DD-44EC-ACFB-17E0AA2653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90316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F951E-3CD6-4171-B8E6-9658A4F00EFD}" type="datetimeFigureOut">
              <a:rPr lang="it-IT" smtClean="0"/>
              <a:t>05/10/2023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A7D87-E3DD-44EC-ACFB-17E0AA2653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535786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F951E-3CD6-4171-B8E6-9658A4F00EFD}" type="datetimeFigureOut">
              <a:rPr lang="it-IT" smtClean="0"/>
              <a:t>05/10/2023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A7D87-E3DD-44EC-ACFB-17E0AA2653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499527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1F951E-3CD6-4171-B8E6-9658A4F00EFD}" type="datetimeFigureOut">
              <a:rPr lang="it-IT" smtClean="0"/>
              <a:t>05/10/2023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3A7D87-E3DD-44EC-ACFB-17E0AA2653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524821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web.uniroma2.it/it/percorso/offerta_formativa/sezione/medicine_and_surgery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304801" y="1572741"/>
            <a:ext cx="11618156" cy="441616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endParaRPr lang="it-IT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61445" y="2290119"/>
            <a:ext cx="4832631" cy="3205645"/>
          </a:xfrm>
          <a:prstGeom prst="rect">
            <a:avLst/>
          </a:prstGeom>
        </p:spPr>
      </p:pic>
      <p:sp>
        <p:nvSpPr>
          <p:cNvPr id="6" name="CasellaDiTesto 5"/>
          <p:cNvSpPr txBox="1"/>
          <p:nvPr/>
        </p:nvSpPr>
        <p:spPr>
          <a:xfrm>
            <a:off x="6486159" y="1721025"/>
            <a:ext cx="4832631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Faculty</a:t>
            </a:r>
            <a:r>
              <a:rPr lang="it-IT" sz="2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of Medicine and </a:t>
            </a:r>
            <a:r>
              <a:rPr lang="it-IT" sz="2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Surgery</a:t>
            </a:r>
            <a:endParaRPr lang="it-IT" sz="26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CasellaDiTesto 10"/>
          <p:cNvSpPr txBox="1"/>
          <p:nvPr/>
        </p:nvSpPr>
        <p:spPr>
          <a:xfrm>
            <a:off x="426720" y="2664921"/>
            <a:ext cx="590092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0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Admission</a:t>
            </a:r>
            <a:r>
              <a:rPr lang="it-IT" sz="3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Test</a:t>
            </a:r>
          </a:p>
          <a:p>
            <a:pPr algn="ctr"/>
            <a:r>
              <a:rPr lang="it-IT" sz="2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Master </a:t>
            </a:r>
            <a:r>
              <a:rPr lang="it-IT" sz="2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Degree</a:t>
            </a:r>
            <a:r>
              <a:rPr lang="it-IT" sz="2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 </a:t>
            </a:r>
          </a:p>
          <a:p>
            <a:pPr algn="ctr"/>
            <a:r>
              <a:rPr lang="it-IT" sz="3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Medicine and </a:t>
            </a:r>
            <a:r>
              <a:rPr lang="it-IT" sz="30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Surgery</a:t>
            </a:r>
            <a:endParaRPr lang="it-IT" sz="30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it-IT" sz="22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a.a</a:t>
            </a:r>
            <a:r>
              <a:rPr lang="it-IT" sz="22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2023/2024</a:t>
            </a:r>
          </a:p>
          <a:p>
            <a:endParaRPr lang="it-IT" sz="30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it-IT" sz="30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October</a:t>
            </a:r>
            <a:r>
              <a:rPr lang="it-IT" sz="3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17</a:t>
            </a:r>
            <a:r>
              <a:rPr lang="it-IT" sz="3000" b="1" baseline="30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it-IT" sz="3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2023</a:t>
            </a:r>
          </a:p>
        </p:txBody>
      </p:sp>
      <p:sp>
        <p:nvSpPr>
          <p:cNvPr id="12" name="CasellaDiTesto 11"/>
          <p:cNvSpPr txBox="1"/>
          <p:nvPr/>
        </p:nvSpPr>
        <p:spPr>
          <a:xfrm>
            <a:off x="304801" y="6268308"/>
            <a:ext cx="11618155" cy="30777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it-IT" sz="1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a.a</a:t>
            </a:r>
            <a:r>
              <a:rPr lang="it-IT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2023/2024                                                                                                   1                                      </a:t>
            </a:r>
            <a:r>
              <a:rPr lang="it-IT" sz="1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medschool.uniroma2.it                       www.uniroma2.it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7039" y="127000"/>
            <a:ext cx="2889493" cy="1294921"/>
          </a:xfrm>
          <a:prstGeom prst="rect">
            <a:avLst/>
          </a:prstGeom>
        </p:spPr>
      </p:pic>
      <p:pic>
        <p:nvPicPr>
          <p:cNvPr id="5" name="Immagine 4">
            <a:extLst>
              <a:ext uri="{FF2B5EF4-FFF2-40B4-BE49-F238E27FC236}">
                <a16:creationId xmlns:a16="http://schemas.microsoft.com/office/drawing/2014/main" id="{DEEE7AA0-9C83-4F75-9D46-E5A86DDAC43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20" y="171465"/>
            <a:ext cx="5241325" cy="1250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3354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asellaDiTesto 8"/>
          <p:cNvSpPr txBox="1"/>
          <p:nvPr/>
        </p:nvSpPr>
        <p:spPr>
          <a:xfrm>
            <a:off x="3707027" y="248477"/>
            <a:ext cx="7875373" cy="129266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it-IT" sz="2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Admission</a:t>
            </a:r>
            <a:r>
              <a:rPr lang="it-IT" sz="2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Test Medicine and Surgery	</a:t>
            </a:r>
            <a:r>
              <a:rPr lang="it-IT" sz="2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a.a</a:t>
            </a:r>
            <a:r>
              <a:rPr lang="it-IT" sz="2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2023/2024</a:t>
            </a:r>
          </a:p>
          <a:p>
            <a:endParaRPr lang="it-IT" sz="26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it-IT" sz="2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Canditates</a:t>
            </a:r>
            <a:r>
              <a:rPr lang="it-IT" sz="2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2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informations</a:t>
            </a:r>
            <a:endParaRPr lang="it-IT" sz="26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CasellaDiTesto 1"/>
          <p:cNvSpPr txBox="1"/>
          <p:nvPr/>
        </p:nvSpPr>
        <p:spPr>
          <a:xfrm>
            <a:off x="788301" y="1767133"/>
            <a:ext cx="10322010" cy="2951064"/>
          </a:xfrm>
          <a:prstGeom prst="rect">
            <a:avLst/>
          </a:prstGeom>
          <a:noFill/>
          <a:ln w="28575">
            <a:solidFill>
              <a:schemeClr val="accent6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</a:t>
            </a:r>
            <a:r>
              <a:rPr lang="it-IT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Date: </a:t>
            </a:r>
            <a:r>
              <a:rPr lang="it-IT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October</a:t>
            </a:r>
            <a:r>
              <a:rPr lang="it-IT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17</a:t>
            </a:r>
            <a:r>
              <a:rPr lang="it-IT" b="1" baseline="30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it-IT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2023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Meeting Time for </a:t>
            </a:r>
            <a:r>
              <a:rPr lang="it-IT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canditates</a:t>
            </a:r>
            <a:r>
              <a:rPr lang="it-IT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registration</a:t>
            </a:r>
            <a:r>
              <a:rPr lang="it-IT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8:30 a.m.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End of </a:t>
            </a:r>
            <a:r>
              <a:rPr lang="it-IT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candidates</a:t>
            </a:r>
            <a:r>
              <a:rPr lang="it-IT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it-IT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registration</a:t>
            </a:r>
            <a:r>
              <a:rPr lang="it-IT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it-IT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after</a:t>
            </a:r>
            <a:r>
              <a:rPr lang="it-IT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this</a:t>
            </a:r>
            <a:r>
              <a:rPr lang="it-IT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time no candidate can </a:t>
            </a:r>
            <a:r>
              <a:rPr lang="it-IT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enter</a:t>
            </a:r>
            <a:r>
              <a:rPr lang="it-IT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the </a:t>
            </a:r>
            <a:r>
              <a:rPr lang="it-IT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exam’s</a:t>
            </a:r>
            <a:r>
              <a:rPr lang="it-IT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hall): 11:30 a.m.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Start of the </a:t>
            </a:r>
            <a:r>
              <a:rPr lang="it-IT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proof</a:t>
            </a:r>
            <a:r>
              <a:rPr lang="it-IT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it-IT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12:00 a.m.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Seat: </a:t>
            </a:r>
            <a:r>
              <a:rPr lang="it-IT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Faculty</a:t>
            </a:r>
            <a:r>
              <a:rPr lang="it-IT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of Medicine, Via Montpellier 1, 00133 Rome, Italy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Candidates</a:t>
            </a:r>
            <a:r>
              <a:rPr lang="it-IT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location: </a:t>
            </a:r>
            <a:r>
              <a:rPr lang="it-IT" sz="11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https://web.uniroma2.it/it/percorso/offerta_formativa/sezione/medicine_and_surgery</a:t>
            </a:r>
            <a:endParaRPr lang="it-IT" sz="11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End of the </a:t>
            </a:r>
            <a:r>
              <a:rPr lang="it-IT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Proof</a:t>
            </a:r>
            <a:r>
              <a:rPr lang="it-IT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01:40 p.m.</a:t>
            </a:r>
          </a:p>
        </p:txBody>
      </p:sp>
      <p:sp>
        <p:nvSpPr>
          <p:cNvPr id="13" name="CasellaDiTesto 12"/>
          <p:cNvSpPr txBox="1"/>
          <p:nvPr/>
        </p:nvSpPr>
        <p:spPr>
          <a:xfrm>
            <a:off x="398590" y="5259713"/>
            <a:ext cx="11101431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2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 candidates MUST RESPECT THE ABOVE-MENTIONED TIMES FOLLOWING THE MARKED ROUTES</a:t>
            </a:r>
          </a:p>
          <a:p>
            <a:endParaRPr lang="it-IT" sz="1200" b="1" dirty="0">
              <a:solidFill>
                <a:schemeClr val="accent1">
                  <a:lumMod val="50000"/>
                </a:schemeClr>
              </a:solidFill>
              <a:highlight>
                <a:srgbClr val="FFFF00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2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Please note that, except for candidates with disabilities, ESCORTS CANNOT ENTER the admission test area. Access will be allowed to candidates ONLY.</a:t>
            </a:r>
            <a:endParaRPr lang="it-IT" sz="12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050" y="248478"/>
            <a:ext cx="2901950" cy="393014"/>
          </a:xfrm>
          <a:prstGeom prst="rect">
            <a:avLst/>
          </a:prstGeom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371" y="647701"/>
            <a:ext cx="2236730" cy="1002386"/>
          </a:xfrm>
          <a:prstGeom prst="rect">
            <a:avLst/>
          </a:prstGeom>
        </p:spPr>
      </p:pic>
      <p:sp>
        <p:nvSpPr>
          <p:cNvPr id="11" name="CasellaDiTesto 10"/>
          <p:cNvSpPr txBox="1"/>
          <p:nvPr/>
        </p:nvSpPr>
        <p:spPr>
          <a:xfrm>
            <a:off x="304801" y="6268308"/>
            <a:ext cx="11618155" cy="30777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it-IT" sz="1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a.a</a:t>
            </a:r>
            <a:r>
              <a:rPr lang="it-IT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2023/2024                                                                                                   2                                      </a:t>
            </a:r>
            <a:r>
              <a:rPr lang="it-IT" sz="1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medschool.uniroma2.it                       www.uniroma2.it</a:t>
            </a:r>
          </a:p>
        </p:txBody>
      </p:sp>
    </p:spTree>
    <p:extLst>
      <p:ext uri="{BB962C8B-B14F-4D97-AF65-F5344CB8AC3E}">
        <p14:creationId xmlns:p14="http://schemas.microsoft.com/office/powerpoint/2010/main" val="23042030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asellaDiTesto 8"/>
          <p:cNvSpPr txBox="1"/>
          <p:nvPr/>
        </p:nvSpPr>
        <p:spPr>
          <a:xfrm>
            <a:off x="3707027" y="248477"/>
            <a:ext cx="7875373" cy="129266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it-IT" sz="2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Admission</a:t>
            </a:r>
            <a:r>
              <a:rPr lang="it-IT" sz="2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Test Medicine and Surgery	</a:t>
            </a:r>
            <a:r>
              <a:rPr lang="it-IT" sz="2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a.a</a:t>
            </a:r>
            <a:r>
              <a:rPr lang="it-IT" sz="2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2023/2024</a:t>
            </a:r>
          </a:p>
          <a:p>
            <a:endParaRPr lang="it-IT" sz="26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it-IT" sz="2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Required</a:t>
            </a:r>
            <a:r>
              <a:rPr lang="it-IT" sz="2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2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Documentation</a:t>
            </a:r>
            <a:endParaRPr lang="it-IT" sz="26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813014" y="1933237"/>
            <a:ext cx="10322010" cy="1490280"/>
          </a:xfrm>
          <a:prstGeom prst="rect">
            <a:avLst/>
          </a:prstGeom>
          <a:noFill/>
          <a:ln w="28575">
            <a:solidFill>
              <a:schemeClr val="accent6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it-IT" sz="1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EACH CANDIDATE MUST PROVIDE THE FOLLOWING DOCUMENTS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12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it-IT" sz="12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valid</a:t>
            </a:r>
            <a:r>
              <a:rPr lang="it-IT" sz="12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identification </a:t>
            </a:r>
            <a:r>
              <a:rPr lang="it-IT" sz="12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document</a:t>
            </a:r>
            <a:r>
              <a:rPr lang="it-IT" sz="12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(no </a:t>
            </a:r>
            <a:r>
              <a:rPr lang="it-IT" sz="1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copies</a:t>
            </a:r>
            <a:r>
              <a:rPr lang="it-IT" sz="1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or </a:t>
            </a:r>
            <a:r>
              <a:rPr lang="it-IT" sz="1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reproduction</a:t>
            </a:r>
            <a:r>
              <a:rPr lang="it-IT" sz="1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will</a:t>
            </a:r>
            <a:r>
              <a:rPr lang="it-IT" sz="1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be </a:t>
            </a:r>
            <a:r>
              <a:rPr lang="it-IT" sz="1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accepted</a:t>
            </a:r>
            <a:r>
              <a:rPr lang="it-IT" sz="1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2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receipt demonstrating the online registration on </a:t>
            </a:r>
            <a:r>
              <a:rPr lang="en-US" sz="12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Universitaly</a:t>
            </a:r>
            <a:r>
              <a:rPr lang="en-US" sz="12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website</a:t>
            </a:r>
            <a:r>
              <a:rPr lang="it-IT" sz="1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12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it-IT" sz="12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receipt</a:t>
            </a:r>
            <a:r>
              <a:rPr lang="it-IT" sz="12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of payment </a:t>
            </a:r>
            <a:r>
              <a:rPr lang="it-IT" sz="12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showing</a:t>
            </a:r>
            <a:r>
              <a:rPr lang="it-IT" sz="12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2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</a:t>
            </a:r>
            <a:r>
              <a:rPr lang="it-IT" sz="12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the date of payment </a:t>
            </a:r>
            <a:r>
              <a:rPr lang="it-IT" sz="12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has</a:t>
            </a:r>
            <a:r>
              <a:rPr lang="it-IT" sz="12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2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been</a:t>
            </a:r>
            <a:r>
              <a:rPr lang="it-IT" sz="12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2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done</a:t>
            </a:r>
            <a:r>
              <a:rPr lang="it-IT" sz="12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2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before</a:t>
            </a:r>
            <a:r>
              <a:rPr lang="it-IT" sz="12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2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September</a:t>
            </a:r>
            <a:r>
              <a:rPr lang="it-IT" sz="12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29</a:t>
            </a:r>
            <a:r>
              <a:rPr lang="it-IT" sz="1200" b="1" baseline="30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nd</a:t>
            </a:r>
            <a:r>
              <a:rPr lang="it-IT" sz="12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it-IT" sz="12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Immagin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050" y="248478"/>
            <a:ext cx="2901950" cy="393014"/>
          </a:xfrm>
          <a:prstGeom prst="rect">
            <a:avLst/>
          </a:prstGeom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371" y="647701"/>
            <a:ext cx="2236730" cy="1002386"/>
          </a:xfrm>
          <a:prstGeom prst="rect">
            <a:avLst/>
          </a:prstGeom>
        </p:spPr>
      </p:pic>
      <p:sp>
        <p:nvSpPr>
          <p:cNvPr id="13" name="CasellaDiTesto 12"/>
          <p:cNvSpPr txBox="1"/>
          <p:nvPr/>
        </p:nvSpPr>
        <p:spPr>
          <a:xfrm>
            <a:off x="304801" y="6268308"/>
            <a:ext cx="11618155" cy="30777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it-IT" sz="1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a.a</a:t>
            </a:r>
            <a:r>
              <a:rPr lang="it-IT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2023/2024                                                                                                   3                                      </a:t>
            </a:r>
            <a:r>
              <a:rPr lang="it-IT" sz="1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medschool.uniroma2.it                       www.uniroma2.it</a:t>
            </a:r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E0852368-FC5B-462E-8800-BAB4DEA0ECD1}"/>
              </a:ext>
            </a:extLst>
          </p:cNvPr>
          <p:cNvSpPr txBox="1"/>
          <p:nvPr/>
        </p:nvSpPr>
        <p:spPr>
          <a:xfrm>
            <a:off x="813014" y="4260665"/>
            <a:ext cx="10322010" cy="1600438"/>
          </a:xfrm>
          <a:prstGeom prst="rect">
            <a:avLst/>
          </a:prstGeom>
          <a:noFill/>
          <a:ln w="28575">
            <a:solidFill>
              <a:schemeClr val="accent6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it-IT" sz="1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Non EU </a:t>
            </a:r>
            <a:r>
              <a:rPr lang="it-IT" sz="1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applicants</a:t>
            </a:r>
            <a:r>
              <a:rPr lang="it-IT" sz="1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400" b="1" u="sng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living in </a:t>
            </a:r>
            <a:r>
              <a:rPr lang="it-IT" sz="1400" b="1" u="sng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Italy</a:t>
            </a:r>
            <a:r>
              <a:rPr lang="it-IT" sz="1400" b="1" u="sng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must show:</a:t>
            </a:r>
            <a:r>
              <a:rPr lang="it-IT" sz="1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14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Permission</a:t>
            </a:r>
            <a:r>
              <a:rPr lang="it-IT" sz="1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of Stay</a:t>
            </a:r>
          </a:p>
          <a:p>
            <a:endParaRPr lang="it-IT" sz="14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it-IT" sz="1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Non EU </a:t>
            </a:r>
            <a:r>
              <a:rPr lang="it-IT" sz="1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applicants</a:t>
            </a:r>
            <a:r>
              <a:rPr lang="it-IT" sz="1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living in </a:t>
            </a:r>
            <a:r>
              <a:rPr lang="it-IT" sz="1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foreign</a:t>
            </a:r>
            <a:r>
              <a:rPr lang="it-IT" sz="1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countries</a:t>
            </a:r>
            <a:r>
              <a:rPr lang="it-IT" sz="1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must be </a:t>
            </a:r>
            <a:r>
              <a:rPr lang="it-IT" sz="1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provide</a:t>
            </a:r>
            <a:r>
              <a:rPr lang="it-IT" sz="1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with: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1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VALID Passport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copy of the pre-registration application submitted to </a:t>
            </a:r>
            <a:r>
              <a:rPr lang="en-US" sz="14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Universitaly</a:t>
            </a:r>
            <a:r>
              <a:rPr lang="en-US" sz="1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website.</a:t>
            </a:r>
            <a:r>
              <a:rPr lang="it-IT" sz="1400" dirty="0">
                <a:solidFill>
                  <a:schemeClr val="accent5">
                    <a:lumMod val="75000"/>
                  </a:schemeClr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3444697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asellaDiTesto 8"/>
          <p:cNvSpPr txBox="1"/>
          <p:nvPr/>
        </p:nvSpPr>
        <p:spPr>
          <a:xfrm>
            <a:off x="3707027" y="248477"/>
            <a:ext cx="7875373" cy="129266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it-IT" sz="2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Admission</a:t>
            </a:r>
            <a:r>
              <a:rPr lang="it-IT" sz="2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Test Medicine and Surgery	</a:t>
            </a:r>
            <a:r>
              <a:rPr lang="it-IT" sz="2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a.a</a:t>
            </a:r>
            <a:r>
              <a:rPr lang="it-IT" sz="2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2023/2024</a:t>
            </a:r>
          </a:p>
          <a:p>
            <a:endParaRPr lang="it-IT" sz="26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it-IT" sz="2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to </a:t>
            </a:r>
            <a:r>
              <a:rPr lang="it-IT" sz="2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arrive</a:t>
            </a:r>
            <a:r>
              <a:rPr lang="it-IT" sz="2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to the Campus</a:t>
            </a: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4974" y="2197100"/>
            <a:ext cx="6550736" cy="3338165"/>
          </a:xfrm>
          <a:prstGeom prst="rect">
            <a:avLst/>
          </a:prstGeom>
          <a:ln>
            <a:solidFill>
              <a:schemeClr val="accent6">
                <a:lumMod val="40000"/>
                <a:lumOff val="60000"/>
              </a:schemeClr>
            </a:solidFill>
          </a:ln>
        </p:spPr>
      </p:pic>
      <p:sp>
        <p:nvSpPr>
          <p:cNvPr id="3" name="CasellaDiTesto 2"/>
          <p:cNvSpPr txBox="1"/>
          <p:nvPr/>
        </p:nvSpPr>
        <p:spPr>
          <a:xfrm>
            <a:off x="398591" y="1682438"/>
            <a:ext cx="4774771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it-IT" sz="11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 car</a:t>
            </a:r>
          </a:p>
          <a:p>
            <a:pPr fontAlgn="base"/>
            <a:r>
              <a:rPr lang="it-IT" sz="11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From Napoli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Autostrada A1 Roma - Napoli, exit 19-20 Torrenova - via di Passo Lombardo (</a:t>
            </a:r>
            <a:r>
              <a:rPr lang="it-IT" sz="11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follow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road </a:t>
            </a:r>
            <a:r>
              <a:rPr lang="it-IT" sz="11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signs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to Università di Tor Vergata, </a:t>
            </a:r>
            <a:r>
              <a:rPr lang="it-IT" sz="11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Faculty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of Medicine)</a:t>
            </a:r>
          </a:p>
          <a:p>
            <a:pPr fontAlgn="base"/>
            <a:r>
              <a:rPr lang="it-IT" sz="11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From Grande Raccordo Anulare (G.R.A.): 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exit 19-20 Torrenova </a:t>
            </a:r>
            <a:r>
              <a:rPr lang="it-IT" sz="11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follow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road </a:t>
            </a:r>
            <a:r>
              <a:rPr lang="it-IT" sz="11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signs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to Romanina-2</a:t>
            </a:r>
            <a:r>
              <a:rPr lang="it-IT" sz="1100" baseline="30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nd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1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University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it-IT" sz="11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follow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via Vittorio Ragusa, turn </a:t>
            </a:r>
            <a:r>
              <a:rPr lang="it-IT" sz="11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left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to via Mario Pastore </a:t>
            </a:r>
            <a:r>
              <a:rPr lang="it-IT" sz="11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then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turn right on via Stanford (</a:t>
            </a:r>
            <a:r>
              <a:rPr lang="it-IT" sz="11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follow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road </a:t>
            </a:r>
            <a:r>
              <a:rPr lang="it-IT" sz="11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signs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to Facoltà di Medicina- Università Tor Vergata)</a:t>
            </a:r>
          </a:p>
          <a:p>
            <a:pPr fontAlgn="base"/>
            <a:r>
              <a:rPr lang="it-IT" sz="11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From Roma or Castelli Romani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via Tuscolana, via di Tor Vergata to Università di Tor Vergata.</a:t>
            </a:r>
          </a:p>
          <a:p>
            <a:pPr fontAlgn="base"/>
            <a:endParaRPr lang="it-IT" sz="11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r>
              <a:rPr lang="it-IT" sz="11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Public </a:t>
            </a:r>
            <a:r>
              <a:rPr lang="it-IT" sz="11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transportations</a:t>
            </a:r>
            <a:r>
              <a:rPr lang="it-IT" sz="11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it-IT" sz="11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main</a:t>
            </a:r>
            <a:r>
              <a:rPr lang="it-IT" sz="11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fontAlgn="base"/>
            <a:r>
              <a:rPr lang="it-IT" sz="11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Underground Linea A to Anagnina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it-IT" sz="11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till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the end of the line (Anagnina); take a bus to the </a:t>
            </a:r>
            <a:r>
              <a:rPr lang="it-IT" sz="11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final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1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destination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fontAlgn="base"/>
            <a:r>
              <a:rPr lang="it-IT" sz="11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linea 20 express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to the </a:t>
            </a:r>
            <a:r>
              <a:rPr lang="it-IT" sz="11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Faculty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of </a:t>
            </a:r>
            <a:r>
              <a:rPr lang="it-IT" sz="11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Medicne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and Surgery. </a:t>
            </a:r>
            <a:r>
              <a:rPr lang="it-IT" sz="11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Direction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via Cambellotti (Tor Bella Monaca);</a:t>
            </a:r>
          </a:p>
          <a:p>
            <a:pPr fontAlgn="base"/>
            <a:r>
              <a:rPr lang="it-IT" sz="11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linea 500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 to the </a:t>
            </a:r>
            <a:r>
              <a:rPr lang="it-IT" sz="11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Faculty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of Medicine and Surgery. </a:t>
            </a:r>
          </a:p>
          <a:p>
            <a:pPr fontAlgn="base"/>
            <a:r>
              <a:rPr lang="it-IT" sz="11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Underground Linea C to Pantano: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it-IT" sz="11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get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off </a:t>
            </a:r>
            <a:r>
              <a:rPr lang="it-IT" sz="11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the Torre Angela station; take a bus to the </a:t>
            </a:r>
            <a:r>
              <a:rPr lang="it-IT" sz="11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final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1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destination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fontAlgn="base"/>
            <a:r>
              <a:rPr lang="it-IT" sz="11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linea 20 express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to </a:t>
            </a:r>
            <a:r>
              <a:rPr lang="it-IT" sz="11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Faculty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of Medicine and Surgery. </a:t>
            </a:r>
            <a:r>
              <a:rPr lang="it-IT" sz="11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Direction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Anagnina (Metro A)</a:t>
            </a:r>
          </a:p>
          <a:p>
            <a:pPr fontAlgn="base"/>
            <a:r>
              <a:rPr lang="it-IT" sz="11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linea 500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 to the </a:t>
            </a:r>
            <a:r>
              <a:rPr lang="it-IT" sz="11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Faculty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of Medicine and Surgery. </a:t>
            </a:r>
            <a:r>
              <a:rPr lang="it-IT" sz="11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Direction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Anagnina (Metro A).</a:t>
            </a:r>
          </a:p>
          <a:p>
            <a:pPr fontAlgn="base"/>
            <a:endParaRPr lang="it-IT" sz="12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050" y="248478"/>
            <a:ext cx="2901950" cy="393014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371" y="647701"/>
            <a:ext cx="2236730" cy="1002386"/>
          </a:xfrm>
          <a:prstGeom prst="rect">
            <a:avLst/>
          </a:prstGeom>
        </p:spPr>
      </p:pic>
      <p:sp>
        <p:nvSpPr>
          <p:cNvPr id="10" name="CasellaDiTesto 9"/>
          <p:cNvSpPr txBox="1"/>
          <p:nvPr/>
        </p:nvSpPr>
        <p:spPr>
          <a:xfrm>
            <a:off x="304801" y="6268308"/>
            <a:ext cx="11618155" cy="30777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it-IT" sz="1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a.a</a:t>
            </a:r>
            <a:r>
              <a:rPr lang="it-IT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2023/2024                                                                                                   4                                   </a:t>
            </a:r>
            <a:r>
              <a:rPr lang="it-IT" sz="1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medschool.uniroma2.it                       www.uniroma2.it</a:t>
            </a:r>
          </a:p>
        </p:txBody>
      </p:sp>
    </p:spTree>
    <p:extLst>
      <p:ext uri="{BB962C8B-B14F-4D97-AF65-F5344CB8AC3E}">
        <p14:creationId xmlns:p14="http://schemas.microsoft.com/office/powerpoint/2010/main" val="215330416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AD7D86086DEDAC43B0A6F2200CEC9A5B" ma:contentTypeVersion="17" ma:contentTypeDescription="Creare un nuovo documento." ma:contentTypeScope="" ma:versionID="3814432eed80fd13bd768565261d7526">
  <xsd:schema xmlns:xsd="http://www.w3.org/2001/XMLSchema" xmlns:xs="http://www.w3.org/2001/XMLSchema" xmlns:p="http://schemas.microsoft.com/office/2006/metadata/properties" xmlns:ns3="e539edeb-cabf-4bbd-9afc-6cc1727a10dc" xmlns:ns4="d493c310-7e49-49b4-b579-60fdd2f2c483" targetNamespace="http://schemas.microsoft.com/office/2006/metadata/properties" ma:root="true" ma:fieldsID="22ae045f89866c18da8cce8dffa72e96" ns3:_="" ns4:_="">
    <xsd:import namespace="e539edeb-cabf-4bbd-9afc-6cc1727a10dc"/>
    <xsd:import namespace="d493c310-7e49-49b4-b579-60fdd2f2c48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MediaServiceLocation" minOccurs="0"/>
                <xsd:element ref="ns3:MediaServiceSearchProperties" minOccurs="0"/>
                <xsd:element ref="ns3:_activity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539edeb-cabf-4bbd-9afc-6cc1727a10d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23" nillable="true" ma:displayName="_activity" ma:hidden="true" ma:internalName="_activity">
      <xsd:simpleType>
        <xsd:restriction base="dms:Note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493c310-7e49-49b4-b579-60fdd2f2c483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Condivis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Condiviso con dettagli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Hash suggerimento condivisione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i contenuto"/>
        <xsd:element ref="dc:title" minOccurs="0" maxOccurs="1" ma:index="4" ma:displayName="Tito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539edeb-cabf-4bbd-9afc-6cc1727a10dc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99C14C6-6A41-4B31-8DF1-A521B641C1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539edeb-cabf-4bbd-9afc-6cc1727a10dc"/>
    <ds:schemaRef ds:uri="d493c310-7e49-49b4-b579-60fdd2f2c48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507BFAD-1D8C-4587-B330-933D9B9CF30A}">
  <ds:schemaRefs>
    <ds:schemaRef ds:uri="http://purl.org/dc/terms/"/>
    <ds:schemaRef ds:uri="d493c310-7e49-49b4-b579-60fdd2f2c483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http://schemas.openxmlformats.org/package/2006/metadata/core-properties"/>
    <ds:schemaRef ds:uri="e539edeb-cabf-4bbd-9afc-6cc1727a10dc"/>
    <ds:schemaRef ds:uri="http://www.w3.org/XML/1998/namespace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83D5463F-BB78-428D-B9A2-1316B1620A2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574</TotalTime>
  <Words>572</Words>
  <Application>Microsoft Office PowerPoint</Application>
  <PresentationFormat>Widescreen</PresentationFormat>
  <Paragraphs>52</Paragraphs>
  <Slides>4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Times New Roman</vt:lpstr>
      <vt:lpstr>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Elvira Restante</dc:creator>
  <cp:lastModifiedBy>Elvira Restante</cp:lastModifiedBy>
  <cp:revision>57</cp:revision>
  <cp:lastPrinted>2021-08-30T14:01:39Z</cp:lastPrinted>
  <dcterms:created xsi:type="dcterms:W3CDTF">2020-08-05T09:17:49Z</dcterms:created>
  <dcterms:modified xsi:type="dcterms:W3CDTF">2023-10-05T10:12:33Z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0x010100AD7D86086DEDAC43B0A6F2200CEC9A5B</vt:lpwstr>
  </property>
</Properties>
</file>