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316" r:id="rId2"/>
    <p:sldId id="347" r:id="rId3"/>
    <p:sldId id="348" r:id="rId4"/>
    <p:sldId id="504" r:id="rId5"/>
    <p:sldId id="357" r:id="rId6"/>
    <p:sldId id="345" r:id="rId7"/>
    <p:sldId id="517" r:id="rId8"/>
    <p:sldId id="354" r:id="rId9"/>
    <p:sldId id="332" r:id="rId10"/>
    <p:sldId id="508" r:id="rId11"/>
    <p:sldId id="346" r:id="rId12"/>
    <p:sldId id="388" r:id="rId13"/>
    <p:sldId id="353" r:id="rId14"/>
    <p:sldId id="331" r:id="rId15"/>
    <p:sldId id="387" r:id="rId16"/>
    <p:sldId id="340" r:id="rId17"/>
    <p:sldId id="376" r:id="rId18"/>
    <p:sldId id="335" r:id="rId19"/>
    <p:sldId id="343" r:id="rId20"/>
    <p:sldId id="516" r:id="rId21"/>
    <p:sldId id="338" r:id="rId22"/>
    <p:sldId id="498" r:id="rId23"/>
    <p:sldId id="514" r:id="rId24"/>
    <p:sldId id="510" r:id="rId25"/>
    <p:sldId id="509" r:id="rId26"/>
    <p:sldId id="32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BONNEL Benedicte (RTD)" initials="CB(" lastIdx="15" clrIdx="0">
    <p:extLst>
      <p:ext uri="{19B8F6BF-5375-455C-9EA6-DF929625EA0E}">
        <p15:presenceInfo xmlns:p15="http://schemas.microsoft.com/office/powerpoint/2012/main" userId="S-1-5-21-1606980848-2025429265-839522115-1116343" providerId="AD"/>
      </p:ext>
    </p:extLst>
  </p:cmAuthor>
  <p:cmAuthor id="2" name="GENSCHEL Ulrich (RTD)" initials="GU(" lastIdx="4" clrIdx="1">
    <p:extLst>
      <p:ext uri="{19B8F6BF-5375-455C-9EA6-DF929625EA0E}">
        <p15:presenceInfo xmlns:p15="http://schemas.microsoft.com/office/powerpoint/2012/main" userId="S-1-5-21-1606980848-2025429265-839522115-53224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1680"/>
    <a:srgbClr val="C1C3BC"/>
    <a:srgbClr val="E4EECC"/>
    <a:srgbClr val="F2F7E7"/>
    <a:srgbClr val="94ACD2"/>
    <a:srgbClr val="6699FF"/>
    <a:srgbClr val="0F4494"/>
    <a:srgbClr val="004494"/>
    <a:srgbClr val="009EE0"/>
    <a:srgbClr val="ABD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5972" autoAdjust="0"/>
  </p:normalViewPr>
  <p:slideViewPr>
    <p:cSldViewPr snapToGrid="0">
      <p:cViewPr varScale="1">
        <p:scale>
          <a:sx n="110" d="100"/>
          <a:sy n="110" d="100"/>
        </p:scale>
        <p:origin x="630" y="102"/>
      </p:cViewPr>
      <p:guideLst>
        <p:guide orient="horz" pos="2092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net1.cec.eu.int\RTD\H\H3\15%20-%20Simplification\Lump%20Sum\H2020%20beneficiaries%20L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net1.cec.eu.int\RTD\H\H3\15%20-%20Simplification\Lump%20Sum\Lump_Sum_HE\Statistics\2025-WP-completion-HE-LS-grant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chemeClr val="tx1"/>
                </a:solidFill>
              </a:rPr>
              <a:t>Participation of 42k beneficiaries in H2020</a:t>
            </a:r>
          </a:p>
        </c:rich>
      </c:tx>
      <c:layout>
        <c:manualLayout>
          <c:xMode val="edge"/>
          <c:yMode val="edge"/>
          <c:x val="0.24116317530971151"/>
          <c:y val="2.58372641162898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Sheet3!$B$1</c:f>
              <c:strCache>
                <c:ptCount val="1"/>
                <c:pt idx="0">
                  <c:v>all beneficiaries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Sheet3!$A$2:$A$7</c:f>
              <c:strCache>
                <c:ptCount val="6"/>
                <c:pt idx="0">
                  <c:v>1</c:v>
                </c:pt>
                <c:pt idx="1">
                  <c:v>2</c:v>
                </c:pt>
                <c:pt idx="2">
                  <c:v>3 to 4</c:v>
                </c:pt>
                <c:pt idx="3">
                  <c:v>5 to 10</c:v>
                </c:pt>
                <c:pt idx="4">
                  <c:v>&gt;10</c:v>
                </c:pt>
                <c:pt idx="5">
                  <c:v>&gt;100</c:v>
                </c:pt>
              </c:strCache>
            </c:strRef>
          </c:cat>
          <c:val>
            <c:numRef>
              <c:f>Sheet3!$B$2:$B$7</c:f>
              <c:numCache>
                <c:formatCode>General</c:formatCode>
                <c:ptCount val="6"/>
                <c:pt idx="0">
                  <c:v>26012</c:v>
                </c:pt>
                <c:pt idx="1">
                  <c:v>6366</c:v>
                </c:pt>
                <c:pt idx="2">
                  <c:v>4275</c:v>
                </c:pt>
                <c:pt idx="3">
                  <c:v>3127</c:v>
                </c:pt>
                <c:pt idx="4">
                  <c:v>2233</c:v>
                </c:pt>
                <c:pt idx="5">
                  <c:v>224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483-4E5A-88FE-B56EBA546F2E}"/>
            </c:ext>
          </c:extLst>
        </c:ser>
        <c:ser>
          <c:idx val="1"/>
          <c:order val="1"/>
          <c:tx>
            <c:strRef>
              <c:f>Sheet3!$C$1</c:f>
              <c:strCache>
                <c:ptCount val="1"/>
                <c:pt idx="0">
                  <c:v>of which SMEs or newcomers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Sheet3!$A$2:$A$7</c:f>
              <c:strCache>
                <c:ptCount val="6"/>
                <c:pt idx="0">
                  <c:v>1</c:v>
                </c:pt>
                <c:pt idx="1">
                  <c:v>2</c:v>
                </c:pt>
                <c:pt idx="2">
                  <c:v>3 to 4</c:v>
                </c:pt>
                <c:pt idx="3">
                  <c:v>5 to 10</c:v>
                </c:pt>
                <c:pt idx="4">
                  <c:v>&gt;10</c:v>
                </c:pt>
                <c:pt idx="5">
                  <c:v>&gt;100</c:v>
                </c:pt>
              </c:strCache>
            </c:strRef>
          </c:cat>
          <c:val>
            <c:numRef>
              <c:f>Sheet3!$C$2:$C$7</c:f>
              <c:numCache>
                <c:formatCode>General</c:formatCode>
                <c:ptCount val="6"/>
                <c:pt idx="0">
                  <c:v>23166</c:v>
                </c:pt>
                <c:pt idx="1">
                  <c:v>5159</c:v>
                </c:pt>
                <c:pt idx="2">
                  <c:v>2961</c:v>
                </c:pt>
                <c:pt idx="3">
                  <c:v>1619</c:v>
                </c:pt>
                <c:pt idx="4">
                  <c:v>471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483-4E5A-88FE-B56EBA546F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52418064"/>
        <c:axId val="652418392"/>
      </c:barChart>
      <c:catAx>
        <c:axId val="65241806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200">
                    <a:solidFill>
                      <a:schemeClr val="tx1"/>
                    </a:solidFill>
                  </a:rPr>
                  <a:t>Number of grants obtained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52418392"/>
        <c:crosses val="autoZero"/>
        <c:auto val="1"/>
        <c:lblAlgn val="ctr"/>
        <c:lblOffset val="100"/>
        <c:noMultiLvlLbl val="0"/>
      </c:catAx>
      <c:valAx>
        <c:axId val="652418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200">
                    <a:solidFill>
                      <a:schemeClr val="tx1"/>
                    </a:solidFill>
                  </a:rPr>
                  <a:t>Unique beneficiaries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52418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Franklin Gothic Medium Cond" panose="020B0606030402020204" pitchFamily="34" charset="0"/>
              </a:rPr>
              <a:t>Work packages  declared in closed grants</a:t>
            </a:r>
          </a:p>
        </c:rich>
      </c:tx>
      <c:layout>
        <c:manualLayout>
          <c:xMode val="edge"/>
          <c:yMode val="edge"/>
          <c:x val="3.4367613978268673E-2"/>
          <c:y val="1.94328563398166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'28Jan2026'!$V$8:$V$9</c:f>
              <c:strCache>
                <c:ptCount val="2"/>
                <c:pt idx="0">
                  <c:v>H2020</c:v>
                </c:pt>
                <c:pt idx="1">
                  <c:v>HE</c:v>
                </c:pt>
              </c:strCache>
            </c:strRef>
          </c:cat>
          <c:val>
            <c:numRef>
              <c:f>'28Jan2026'!$W$8:$W$9</c:f>
              <c:numCache>
                <c:formatCode>General</c:formatCode>
                <c:ptCount val="2"/>
                <c:pt idx="0">
                  <c:v>1386</c:v>
                </c:pt>
                <c:pt idx="1">
                  <c:v>1722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22-4252-BACA-CFB14DB35E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9289840"/>
        <c:axId val="89290800"/>
      </c:barChart>
      <c:catAx>
        <c:axId val="89289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9290800"/>
        <c:crosses val="autoZero"/>
        <c:auto val="1"/>
        <c:lblAlgn val="ctr"/>
        <c:lblOffset val="100"/>
        <c:noMultiLvlLbl val="0"/>
      </c:catAx>
      <c:valAx>
        <c:axId val="89290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9289840"/>
        <c:crosses val="autoZero"/>
        <c:crossBetween val="between"/>
        <c:majorUnit val="3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hyperlink" Target="https://ec.europa.eu/info/funding-tenders/opportunities/portal/screen/support/faq?keywords=lump%20sum-FAQs&amp;isExactMatch=true&amp;status=0&amp;type=0,1&amp;order=DESC&amp;pageNumber=1&amp;pageSize=50&amp;sortBy=publicationDate" TargetMode="External"/><Relationship Id="rId13" Type="http://schemas.openxmlformats.org/officeDocument/2006/relationships/hyperlink" Target="https://op.europa.eu/en/publication-detail/-/publication/591e734a-defb-11ef-be2a-01aa75ed71a1/language-en" TargetMode="External"/><Relationship Id="rId3" Type="http://schemas.openxmlformats.org/officeDocument/2006/relationships/hyperlink" Target="https://op.europa.eu/en/publication-detail/-/publication/cc123397-b6ea-11ec-b6f4-01aa75ed71a1/language-en/format-PDF/source-254704739" TargetMode="External"/><Relationship Id="rId7" Type="http://schemas.openxmlformats.org/officeDocument/2006/relationships/hyperlink" Target="https://ec.europa.eu/info/funding-tenders/opportunities/docs/2021-2027/horizon/guidance/ls-decision_he_en.pdf" TargetMode="External"/><Relationship Id="rId12" Type="http://schemas.openxmlformats.org/officeDocument/2006/relationships/hyperlink" Target="https://www.youtube.com/watch?v=saAgzqLG5mo&amp;list=PLvpwIjZTs-Lhwt-nnS4FYRaHwpmhkQ3Z5&amp;index=2" TargetMode="External"/><Relationship Id="rId2" Type="http://schemas.openxmlformats.org/officeDocument/2006/relationships/hyperlink" Target="https://ec.europa.eu/info/funding-tenders/opportunities/docs/2021-2027/horizon/guidance/ls-funding-what-do-i-need-to-know_he_en.pdf" TargetMode="External"/><Relationship Id="rId1" Type="http://schemas.openxmlformats.org/officeDocument/2006/relationships/hyperlink" Target="https://www.youtube.com/watch?v=ENtaZpfBtuc&amp;list=PLvpwIjZTs-Lhwt-nnS4FYRaHwpmhkQ3Z5&amp;index=1" TargetMode="External"/><Relationship Id="rId6" Type="http://schemas.openxmlformats.org/officeDocument/2006/relationships/hyperlink" Target="https://www.europarl.europa.eu/stoa/en/document/EPRS_STU(2022)697218" TargetMode="External"/><Relationship Id="rId11" Type="http://schemas.openxmlformats.org/officeDocument/2006/relationships/hyperlink" Target="https://www.youtube.com/watch?v=PTcPc8qno1E&amp;list=PLvpwIjZTs-Lhwt-nnS4FYRaHwpmhkQ3Z5&amp;index=3" TargetMode="External"/><Relationship Id="rId5" Type="http://schemas.openxmlformats.org/officeDocument/2006/relationships/hyperlink" Target="https://research-and-innovation.ec.europa.eu/document/download/acd39d69-99db-4ddd-b788-7c36397b22dd_en?filename=assessment_of_the_lump_sum_pilot_2018-2020_report" TargetMode="External"/><Relationship Id="rId10" Type="http://schemas.openxmlformats.org/officeDocument/2006/relationships/hyperlink" Target="https://ec.europa.eu/info/funding-tenders/opportunities/docs/2021-2027/experts/standard-briefing-slides-for-experts_he_en.pdf" TargetMode="External"/><Relationship Id="rId4" Type="http://schemas.openxmlformats.org/officeDocument/2006/relationships/hyperlink" Target="https://ec.europa.eu/info/funding-tenders/opportunities/docs/2021-2027/common/agr-contr/ls-mga_en.pdf" TargetMode="External"/><Relationship Id="rId9" Type="http://schemas.openxmlformats.org/officeDocument/2006/relationships/hyperlink" Target="https://ec.europa.eu/info/funding-tenders/opportunities/docs/2021-2027/common/guidance/how-to-manage-your-lump-sum-grants_en.pdf" TargetMode="External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hyperlink" Target="https://ec.europa.eu/info/funding-tenders/opportunities/docs/2021-2027/experts/standard-briefing-slides-for-experts_he_en.pdf" TargetMode="External"/><Relationship Id="rId13" Type="http://schemas.openxmlformats.org/officeDocument/2006/relationships/hyperlink" Target="https://www.europarl.europa.eu/stoa/en/document/EPRS_STU(2022)697218" TargetMode="External"/><Relationship Id="rId3" Type="http://schemas.openxmlformats.org/officeDocument/2006/relationships/hyperlink" Target="https://www.youtube.com/watch?v=PTcPc8qno1E&amp;list=PLvpwIjZTs-Lhwt-nnS4FYRaHwpmhkQ3Z5&amp;index=3" TargetMode="External"/><Relationship Id="rId7" Type="http://schemas.openxmlformats.org/officeDocument/2006/relationships/hyperlink" Target="https://ec.europa.eu/info/funding-tenders/opportunities/docs/2021-2027/common/guidance/how-to-manage-your-lump-sum-grants_en.pdf" TargetMode="External"/><Relationship Id="rId12" Type="http://schemas.openxmlformats.org/officeDocument/2006/relationships/hyperlink" Target="https://research-and-innovation.ec.europa.eu/document/download/acd39d69-99db-4ddd-b788-7c36397b22dd_en?filename=assessment_of_the_lump_sum_pilot_2018-2020_report" TargetMode="External"/><Relationship Id="rId2" Type="http://schemas.openxmlformats.org/officeDocument/2006/relationships/hyperlink" Target="https://www.youtube.com/watch?v=saAgzqLG5mo&amp;list=PLvpwIjZTs-Lhwt-nnS4FYRaHwpmhkQ3Z5&amp;index=2" TargetMode="External"/><Relationship Id="rId1" Type="http://schemas.openxmlformats.org/officeDocument/2006/relationships/hyperlink" Target="https://www.youtube.com/watch?v=ENtaZpfBtuc&amp;list=PLvpwIjZTs-Lhwt-nnS4FYRaHwpmhkQ3Z5&amp;index=1" TargetMode="External"/><Relationship Id="rId6" Type="http://schemas.openxmlformats.org/officeDocument/2006/relationships/hyperlink" Target="https://ec.europa.eu/info/funding-tenders/opportunities/portal/screen/support/faq?keywords=lump%20sum-FAQs&amp;isExactMatch=true&amp;status=0&amp;type=0,1&amp;order=DESC&amp;pageNumber=1&amp;pageSize=50&amp;sortBy=publicationDate" TargetMode="External"/><Relationship Id="rId11" Type="http://schemas.openxmlformats.org/officeDocument/2006/relationships/hyperlink" Target="https://op.europa.eu/en/publication-detail/-/publication/591e734a-defb-11ef-be2a-01aa75ed71a1/language-en" TargetMode="External"/><Relationship Id="rId5" Type="http://schemas.openxmlformats.org/officeDocument/2006/relationships/hyperlink" Target="https://op.europa.eu/en/publication-detail/-/publication/cc123397-b6ea-11ec-b6f4-01aa75ed71a1/language-en/format-PDF/source-254704739" TargetMode="External"/><Relationship Id="rId10" Type="http://schemas.openxmlformats.org/officeDocument/2006/relationships/hyperlink" Target="https://ec.europa.eu/info/funding-tenders/opportunities/docs/2021-2027/horizon/guidance/ls-decision_he_en.pdf" TargetMode="External"/><Relationship Id="rId4" Type="http://schemas.openxmlformats.org/officeDocument/2006/relationships/hyperlink" Target="https://ec.europa.eu/info/funding-tenders/opportunities/docs/2021-2027/horizon/guidance/ls-funding-what-do-i-need-to-know_he_en.pdf" TargetMode="External"/><Relationship Id="rId9" Type="http://schemas.openxmlformats.org/officeDocument/2006/relationships/hyperlink" Target="https://ec.europa.eu/info/funding-tenders/opportunities/docs/2021-2027/common/agr-contr/ls-mga_en.pdf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C9D501-E247-456E-9BA7-248D548D117F}" type="doc">
      <dgm:prSet loTypeId="urn:microsoft.com/office/officeart/2011/layout/HexagonRadial" loCatId="officeonline" qsTypeId="urn:microsoft.com/office/officeart/2005/8/quickstyle/3d4" qsCatId="3D" csTypeId="urn:microsoft.com/office/officeart/2005/8/colors/accent4_2" csCatId="accent4" phldr="1"/>
      <dgm:spPr/>
      <dgm:t>
        <a:bodyPr/>
        <a:lstStyle/>
        <a:p>
          <a:endParaRPr lang="en-IE"/>
        </a:p>
      </dgm:t>
    </dgm:pt>
    <dgm:pt modelId="{C045E9B9-1A25-40E7-BB81-3CCEA5FA35A1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n-GB" sz="2000" b="1" noProof="0" dirty="0">
              <a:solidFill>
                <a:schemeClr val="accent2"/>
              </a:solidFill>
            </a:rPr>
            <a:t>Possible amendment types</a:t>
          </a:r>
          <a:endParaRPr lang="en-GB" sz="2000" b="0" noProof="0" dirty="0">
            <a:solidFill>
              <a:schemeClr val="accent2"/>
            </a:solidFill>
          </a:endParaRPr>
        </a:p>
        <a:p>
          <a:r>
            <a:rPr lang="en-GB" sz="2000" b="0" noProof="0" dirty="0">
              <a:solidFill>
                <a:schemeClr val="accent2"/>
              </a:solidFill>
            </a:rPr>
            <a:t>(examples)</a:t>
          </a:r>
        </a:p>
      </dgm:t>
    </dgm:pt>
    <dgm:pt modelId="{7F8D5FF1-0CAC-49C6-82CE-9F4F8FF08E09}" type="parTrans" cxnId="{734719D0-6698-4FB8-B6FB-6BCF9FAAC123}">
      <dgm:prSet/>
      <dgm:spPr/>
      <dgm:t>
        <a:bodyPr/>
        <a:lstStyle/>
        <a:p>
          <a:endParaRPr lang="en-IE"/>
        </a:p>
      </dgm:t>
    </dgm:pt>
    <dgm:pt modelId="{6BBB1DB3-2FF3-4A79-B469-7C1D231119FC}" type="sibTrans" cxnId="{734719D0-6698-4FB8-B6FB-6BCF9FAAC123}">
      <dgm:prSet/>
      <dgm:spPr/>
      <dgm:t>
        <a:bodyPr/>
        <a:lstStyle/>
        <a:p>
          <a:endParaRPr lang="en-IE"/>
        </a:p>
      </dgm:t>
    </dgm:pt>
    <dgm:pt modelId="{0134DCFB-57F1-4404-8A73-289C1F6BC2A6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marL="0" algn="ctr" defTabSz="914400" rtl="0" eaLnBrk="1" latinLnBrk="0" hangingPunct="1"/>
          <a:r>
            <a:rPr lang="en-150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Changes </a:t>
          </a:r>
          <a:r>
            <a:rPr lang="en-US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in the work plan</a:t>
          </a:r>
          <a:endParaRPr lang="en-IE" sz="1800" kern="0" dirty="0">
            <a:solidFill>
              <a:schemeClr val="accent2"/>
            </a:solidFill>
            <a:latin typeface="+mn-lt"/>
            <a:ea typeface="+mn-ea"/>
            <a:cs typeface="+mn-cs"/>
          </a:endParaRPr>
        </a:p>
      </dgm:t>
    </dgm:pt>
    <dgm:pt modelId="{5064A875-DAD7-4D09-9C81-5D50F8D942D1}" type="parTrans" cxnId="{0BC773C5-B7E5-472E-B41A-C18EE90D3D3D}">
      <dgm:prSet/>
      <dgm:spPr/>
      <dgm:t>
        <a:bodyPr/>
        <a:lstStyle/>
        <a:p>
          <a:endParaRPr lang="en-IE"/>
        </a:p>
      </dgm:t>
    </dgm:pt>
    <dgm:pt modelId="{365AE14C-B6FC-446F-ADCC-9E7220618F0B}" type="sibTrans" cxnId="{0BC773C5-B7E5-472E-B41A-C18EE90D3D3D}">
      <dgm:prSet/>
      <dgm:spPr/>
      <dgm:t>
        <a:bodyPr/>
        <a:lstStyle/>
        <a:p>
          <a:endParaRPr lang="en-IE"/>
        </a:p>
      </dgm:t>
    </dgm:pt>
    <dgm:pt modelId="{87FAFB57-AD43-45AB-9894-4624C7662DA7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marL="0" algn="ctr" defTabSz="914400" rtl="0" eaLnBrk="1" latinLnBrk="0" hangingPunct="1"/>
          <a:r>
            <a:rPr lang="en-150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Changes of the </a:t>
          </a:r>
          <a:r>
            <a:rPr lang="en-US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lump sum shares</a:t>
          </a:r>
          <a:endParaRPr lang="en-IE" sz="1800" kern="0" dirty="0">
            <a:solidFill>
              <a:schemeClr val="accent2"/>
            </a:solidFill>
            <a:latin typeface="+mn-lt"/>
            <a:ea typeface="+mn-ea"/>
            <a:cs typeface="+mn-cs"/>
          </a:endParaRPr>
        </a:p>
      </dgm:t>
    </dgm:pt>
    <dgm:pt modelId="{79BF84FE-0F4C-473B-AA92-300225255FCF}" type="parTrans" cxnId="{063E66A7-6E0E-472F-8961-C90ADDB70040}">
      <dgm:prSet/>
      <dgm:spPr/>
      <dgm:t>
        <a:bodyPr/>
        <a:lstStyle/>
        <a:p>
          <a:endParaRPr lang="en-IE"/>
        </a:p>
      </dgm:t>
    </dgm:pt>
    <dgm:pt modelId="{7056B214-E003-4A8F-B235-6E42204E2946}" type="sibTrans" cxnId="{063E66A7-6E0E-472F-8961-C90ADDB70040}">
      <dgm:prSet/>
      <dgm:spPr/>
      <dgm:t>
        <a:bodyPr/>
        <a:lstStyle/>
        <a:p>
          <a:endParaRPr lang="en-IE"/>
        </a:p>
      </dgm:t>
    </dgm:pt>
    <dgm:pt modelId="{45D213EB-1A1D-420D-BAC0-CEDE0E42185B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n-150" sz="1800" dirty="0">
              <a:solidFill>
                <a:schemeClr val="accent2"/>
              </a:solidFill>
            </a:rPr>
            <a:t>Adding </a:t>
          </a:r>
          <a:r>
            <a:rPr lang="en-US" sz="1800" dirty="0">
              <a:solidFill>
                <a:schemeClr val="accent2"/>
              </a:solidFill>
            </a:rPr>
            <a:t>or removing </a:t>
          </a:r>
          <a:r>
            <a:rPr lang="en-150" sz="1800" dirty="0">
              <a:solidFill>
                <a:schemeClr val="accent2"/>
              </a:solidFill>
            </a:rPr>
            <a:t>participants</a:t>
          </a:r>
          <a:endParaRPr lang="en-IE" sz="1800" dirty="0"/>
        </a:p>
      </dgm:t>
    </dgm:pt>
    <dgm:pt modelId="{55F8FF0E-6D25-4579-8812-8861AB402165}" type="parTrans" cxnId="{A4E15422-BCB2-4FEE-B3F0-098FEB96D030}">
      <dgm:prSet/>
      <dgm:spPr/>
      <dgm:t>
        <a:bodyPr/>
        <a:lstStyle/>
        <a:p>
          <a:endParaRPr lang="en-IE"/>
        </a:p>
      </dgm:t>
    </dgm:pt>
    <dgm:pt modelId="{4C3B952F-3CBF-4E62-B7B6-CDDC76955A7E}" type="sibTrans" cxnId="{A4E15422-BCB2-4FEE-B3F0-098FEB96D030}">
      <dgm:prSet/>
      <dgm:spPr/>
      <dgm:t>
        <a:bodyPr/>
        <a:lstStyle/>
        <a:p>
          <a:endParaRPr lang="en-IE"/>
        </a:p>
      </dgm:t>
    </dgm:pt>
    <dgm:pt modelId="{41BD7065-12B7-4956-BD5A-B404CDADD61D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marL="0" algn="ctr" defTabSz="914400" rtl="0" eaLnBrk="1" latinLnBrk="0" hangingPunct="1"/>
          <a:r>
            <a:rPr lang="de-DE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A</a:t>
          </a:r>
          <a:r>
            <a:rPr lang="en-150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dditional activities to be subcontracted</a:t>
          </a:r>
          <a:endParaRPr lang="en-IE" sz="1800" kern="0" dirty="0">
            <a:solidFill>
              <a:schemeClr val="accent2"/>
            </a:solidFill>
            <a:latin typeface="+mn-lt"/>
            <a:ea typeface="+mn-ea"/>
            <a:cs typeface="+mn-cs"/>
          </a:endParaRPr>
        </a:p>
      </dgm:t>
    </dgm:pt>
    <dgm:pt modelId="{DAB45339-EFB1-4674-8799-D589763568C1}" type="parTrans" cxnId="{B7CDA308-A116-4BAF-8F66-887417159107}">
      <dgm:prSet/>
      <dgm:spPr/>
      <dgm:t>
        <a:bodyPr/>
        <a:lstStyle/>
        <a:p>
          <a:endParaRPr lang="en-IE"/>
        </a:p>
      </dgm:t>
    </dgm:pt>
    <dgm:pt modelId="{4C46824B-A66E-4D7D-8223-D9D837665CD4}" type="sibTrans" cxnId="{B7CDA308-A116-4BAF-8F66-887417159107}">
      <dgm:prSet/>
      <dgm:spPr/>
      <dgm:t>
        <a:bodyPr/>
        <a:lstStyle/>
        <a:p>
          <a:endParaRPr lang="en-IE"/>
        </a:p>
      </dgm:t>
    </dgm:pt>
    <dgm:pt modelId="{CF2DA73E-6CD7-4D2B-8BC2-DE2F5A24B1FE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marL="0" algn="ctr" defTabSz="914400"/>
          <a:r>
            <a:rPr lang="en-150" sz="1800" kern="0" dirty="0">
              <a:solidFill>
                <a:schemeClr val="accent2"/>
              </a:solidFill>
            </a:rPr>
            <a:t>Transfer of tasks between beneficiaries</a:t>
          </a:r>
          <a:endParaRPr lang="en-IE" sz="1800" kern="0" dirty="0">
            <a:solidFill>
              <a:schemeClr val="accent2"/>
            </a:solidFill>
            <a:latin typeface="+mn-lt"/>
            <a:ea typeface="+mn-ea"/>
            <a:cs typeface="+mn-cs"/>
          </a:endParaRPr>
        </a:p>
      </dgm:t>
    </dgm:pt>
    <dgm:pt modelId="{7F8B06C5-3A56-441E-9990-8032AA11A29E}" type="parTrans" cxnId="{D1DA6FF7-50AC-409D-B0F8-C502D9EBDBC2}">
      <dgm:prSet/>
      <dgm:spPr/>
      <dgm:t>
        <a:bodyPr/>
        <a:lstStyle/>
        <a:p>
          <a:endParaRPr lang="en-IE"/>
        </a:p>
      </dgm:t>
    </dgm:pt>
    <dgm:pt modelId="{873919CF-C8D0-4A13-BA23-8669EE86A125}" type="sibTrans" cxnId="{D1DA6FF7-50AC-409D-B0F8-C502D9EBDBC2}">
      <dgm:prSet/>
      <dgm:spPr/>
      <dgm:t>
        <a:bodyPr/>
        <a:lstStyle/>
        <a:p>
          <a:endParaRPr lang="en-IE"/>
        </a:p>
      </dgm:t>
    </dgm:pt>
    <dgm:pt modelId="{3BF83BB3-92B9-4F5D-9A4F-BDE17AC94D03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n-150" sz="1800" dirty="0">
              <a:solidFill>
                <a:schemeClr val="accent2"/>
              </a:solidFill>
            </a:rPr>
            <a:t>Change of the project duration / reporting periods</a:t>
          </a:r>
          <a:endParaRPr lang="en-IE" sz="1800" dirty="0">
            <a:solidFill>
              <a:schemeClr val="accent2"/>
            </a:solidFill>
          </a:endParaRPr>
        </a:p>
      </dgm:t>
    </dgm:pt>
    <dgm:pt modelId="{D49A8E07-C1B5-4D01-A4EE-05160CC53C7F}" type="parTrans" cxnId="{0E5F3582-4A4C-4464-AF25-FDC5234A4C2C}">
      <dgm:prSet/>
      <dgm:spPr/>
      <dgm:t>
        <a:bodyPr/>
        <a:lstStyle/>
        <a:p>
          <a:endParaRPr lang="en-IE"/>
        </a:p>
      </dgm:t>
    </dgm:pt>
    <dgm:pt modelId="{71358F3E-FFB9-4AAD-ADFA-DB440B9A96F4}" type="sibTrans" cxnId="{0E5F3582-4A4C-4464-AF25-FDC5234A4C2C}">
      <dgm:prSet/>
      <dgm:spPr/>
      <dgm:t>
        <a:bodyPr/>
        <a:lstStyle/>
        <a:p>
          <a:endParaRPr lang="en-IE"/>
        </a:p>
      </dgm:t>
    </dgm:pt>
    <dgm:pt modelId="{628962FC-6AB6-4EE1-BE4B-9AA84FAC375B}" type="pres">
      <dgm:prSet presAssocID="{3AC9D501-E247-456E-9BA7-248D548D117F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1F7DE030-4218-499B-972C-843A44B901A5}" type="pres">
      <dgm:prSet presAssocID="{C045E9B9-1A25-40E7-BB81-3CCEA5FA35A1}" presName="Parent" presStyleLbl="node0" presStyleIdx="0" presStyleCnt="1" custScaleX="91325" custScaleY="85178" custLinFactNeighborX="897">
        <dgm:presLayoutVars>
          <dgm:chMax val="6"/>
          <dgm:chPref val="6"/>
        </dgm:presLayoutVars>
      </dgm:prSet>
      <dgm:spPr>
        <a:xfrm>
          <a:off x="2517548" y="2011262"/>
          <a:ext cx="2239622" cy="1898882"/>
        </a:xfrm>
        <a:prstGeom prst="hexagon">
          <a:avLst>
            <a:gd name="adj" fmla="val 28570"/>
            <a:gd name="vf" fmla="val 115470"/>
          </a:avLst>
        </a:prstGeom>
      </dgm:spPr>
    </dgm:pt>
    <dgm:pt modelId="{AE170F36-BA23-466A-B2F0-6496515B3636}" type="pres">
      <dgm:prSet presAssocID="{0134DCFB-57F1-4404-8A73-289C1F6BC2A6}" presName="Accent1" presStyleCnt="0"/>
      <dgm:spPr/>
    </dgm:pt>
    <dgm:pt modelId="{6693180F-C66A-4682-BA3F-2DBBF5E852CA}" type="pres">
      <dgm:prSet presAssocID="{0134DCFB-57F1-4404-8A73-289C1F6BC2A6}" presName="Accent" presStyleLbl="bgShp" presStyleIdx="0" presStyleCnt="6"/>
      <dgm:spPr/>
    </dgm:pt>
    <dgm:pt modelId="{0A25FE7F-6300-4FEC-AC8D-C6A4EEFA576E}" type="pres">
      <dgm:prSet presAssocID="{0134DCFB-57F1-4404-8A73-289C1F6BC2A6}" presName="Child1" presStyleLbl="node1" presStyleIdx="0" presStyleCnt="6" custScaleX="111441" custScaleY="103931" custLinFactNeighborX="1540" custLinFactNeighborY="6042">
        <dgm:presLayoutVars>
          <dgm:chMax val="0"/>
          <dgm:chPref val="0"/>
          <dgm:bulletEnabled val="1"/>
        </dgm:presLayoutVars>
      </dgm:prSet>
      <dgm:spPr>
        <a:xfrm>
          <a:off x="2646912" y="0"/>
          <a:ext cx="1989932" cy="1721525"/>
        </a:xfrm>
        <a:prstGeom prst="hexagon">
          <a:avLst>
            <a:gd name="adj" fmla="val 28570"/>
            <a:gd name="vf" fmla="val 115470"/>
          </a:avLst>
        </a:prstGeom>
      </dgm:spPr>
    </dgm:pt>
    <dgm:pt modelId="{DFCA51C4-3E5D-48B0-887D-C7CADBE6B420}" type="pres">
      <dgm:prSet presAssocID="{87FAFB57-AD43-45AB-9894-4624C7662DA7}" presName="Accent2" presStyleCnt="0"/>
      <dgm:spPr/>
    </dgm:pt>
    <dgm:pt modelId="{2A610715-29E3-4972-A92B-980A2866F77F}" type="pres">
      <dgm:prSet presAssocID="{87FAFB57-AD43-45AB-9894-4624C7662DA7}" presName="Accent" presStyleLbl="bgShp" presStyleIdx="1" presStyleCnt="6" custLinFactNeighborX="-71290" custLinFactNeighborY="-42748"/>
      <dgm:spPr/>
    </dgm:pt>
    <dgm:pt modelId="{02B2225F-EA4D-4C1D-97A6-62F9287AF63A}" type="pres">
      <dgm:prSet presAssocID="{87FAFB57-AD43-45AB-9894-4624C7662DA7}" presName="Child2" presStyleLbl="node1" presStyleIdx="1" presStyleCnt="6" custScaleX="111441" custScaleY="103931" custLinFactNeighborX="2735" custLinFactNeighborY="3162">
        <dgm:presLayoutVars>
          <dgm:chMax val="0"/>
          <dgm:chPref val="0"/>
          <dgm:bulletEnabled val="1"/>
        </dgm:presLayoutVars>
      </dgm:prSet>
      <dgm:spPr>
        <a:xfrm>
          <a:off x="4471911" y="1058853"/>
          <a:ext cx="1989932" cy="1721525"/>
        </a:xfrm>
        <a:prstGeom prst="hexagon">
          <a:avLst>
            <a:gd name="adj" fmla="val 28570"/>
            <a:gd name="vf" fmla="val 115470"/>
          </a:avLst>
        </a:prstGeom>
      </dgm:spPr>
    </dgm:pt>
    <dgm:pt modelId="{8165323A-7CEB-44A6-A27F-6FE019D9B9BF}" type="pres">
      <dgm:prSet presAssocID="{45D213EB-1A1D-420D-BAC0-CEDE0E42185B}" presName="Accent3" presStyleCnt="0"/>
      <dgm:spPr/>
    </dgm:pt>
    <dgm:pt modelId="{68672B16-9107-4BF8-B253-DCBDC4386FB6}" type="pres">
      <dgm:prSet presAssocID="{45D213EB-1A1D-420D-BAC0-CEDE0E42185B}" presName="Accent" presStyleLbl="bgShp" presStyleIdx="2" presStyleCnt="6" custLinFactY="-4803" custLinFactNeighborX="1188" custLinFactNeighborY="-100000"/>
      <dgm:spPr/>
    </dgm:pt>
    <dgm:pt modelId="{F262A3A7-2881-4EB4-8935-D49BF9CF3C07}" type="pres">
      <dgm:prSet presAssocID="{45D213EB-1A1D-420D-BAC0-CEDE0E42185B}" presName="Child3" presStyleLbl="node1" presStyleIdx="2" presStyleCnt="6" custScaleX="111441" custScaleY="103931" custLinFactNeighborX="4376" custLinFactNeighborY="-2529">
        <dgm:presLayoutVars>
          <dgm:chMax val="0"/>
          <dgm:chPref val="0"/>
          <dgm:bulletEnabled val="1"/>
        </dgm:presLayoutVars>
      </dgm:prSet>
      <dgm:spPr>
        <a:xfrm>
          <a:off x="4528823" y="3161460"/>
          <a:ext cx="1989932" cy="1721525"/>
        </a:xfrm>
        <a:prstGeom prst="hexagon">
          <a:avLst>
            <a:gd name="adj" fmla="val 28570"/>
            <a:gd name="vf" fmla="val 115470"/>
          </a:avLst>
        </a:prstGeom>
      </dgm:spPr>
    </dgm:pt>
    <dgm:pt modelId="{706AE109-05EC-4BEE-99D5-C3C3BF02BB08}" type="pres">
      <dgm:prSet presAssocID="{41BD7065-12B7-4956-BD5A-B404CDADD61D}" presName="Accent4" presStyleCnt="0"/>
      <dgm:spPr/>
    </dgm:pt>
    <dgm:pt modelId="{CDB655ED-5178-475E-B82E-D3286A76935B}" type="pres">
      <dgm:prSet presAssocID="{41BD7065-12B7-4956-BD5A-B404CDADD61D}" presName="Accent" presStyleLbl="bgShp" presStyleIdx="3" presStyleCnt="6" custLinFactNeighborX="65350" custLinFactNeighborY="-55159"/>
      <dgm:spPr/>
    </dgm:pt>
    <dgm:pt modelId="{2FEB361A-0510-4BAD-9592-8342D32FD0C3}" type="pres">
      <dgm:prSet presAssocID="{41BD7065-12B7-4956-BD5A-B404CDADD61D}" presName="Child4" presStyleLbl="node1" presStyleIdx="3" presStyleCnt="6" custScaleX="111441" custScaleY="103931" custLinFactNeighborY="-6956">
        <dgm:presLayoutVars>
          <dgm:chMax val="0"/>
          <dgm:chPref val="0"/>
          <dgm:bulletEnabled val="1"/>
        </dgm:presLayoutVars>
      </dgm:prSet>
      <dgm:spPr>
        <a:xfrm>
          <a:off x="2646912" y="4200474"/>
          <a:ext cx="1989932" cy="1721525"/>
        </a:xfrm>
        <a:prstGeom prst="hexagon">
          <a:avLst>
            <a:gd name="adj" fmla="val 28570"/>
            <a:gd name="vf" fmla="val 115470"/>
          </a:avLst>
        </a:prstGeom>
      </dgm:spPr>
    </dgm:pt>
    <dgm:pt modelId="{E85D1FA5-4416-43E8-868F-906D54BD06C4}" type="pres">
      <dgm:prSet presAssocID="{CF2DA73E-6CD7-4D2B-8BC2-DE2F5A24B1FE}" presName="Accent5" presStyleCnt="0"/>
      <dgm:spPr/>
    </dgm:pt>
    <dgm:pt modelId="{1C044D37-0CB8-41AB-9D94-D779B2899C1C}" type="pres">
      <dgm:prSet presAssocID="{CF2DA73E-6CD7-4D2B-8BC2-DE2F5A24B1FE}" presName="Accent" presStyleLbl="bgShp" presStyleIdx="4" presStyleCnt="6" custLinFactNeighborX="98619" custLinFactNeighborY="56538"/>
      <dgm:spPr/>
    </dgm:pt>
    <dgm:pt modelId="{66DACD84-1B30-41A0-AC92-A33A71FA47C8}" type="pres">
      <dgm:prSet presAssocID="{CF2DA73E-6CD7-4D2B-8BC2-DE2F5A24B1FE}" presName="Child5" presStyleLbl="node1" presStyleIdx="4" presStyleCnt="6" custScaleX="111441" custScaleY="103931" custLinFactNeighborX="-2188" custLinFactNeighborY="-6479">
        <dgm:presLayoutVars>
          <dgm:chMax val="0"/>
          <dgm:chPref val="0"/>
          <dgm:bulletEnabled val="1"/>
        </dgm:presLayoutVars>
      </dgm:prSet>
      <dgm:spPr>
        <a:xfrm>
          <a:off x="813440" y="3141620"/>
          <a:ext cx="1989932" cy="1721525"/>
        </a:xfrm>
        <a:prstGeom prst="hexagon">
          <a:avLst>
            <a:gd name="adj" fmla="val 28570"/>
            <a:gd name="vf" fmla="val 115470"/>
          </a:avLst>
        </a:prstGeom>
      </dgm:spPr>
    </dgm:pt>
    <dgm:pt modelId="{66C831B9-4C9E-4677-90B7-B85480C19B2A}" type="pres">
      <dgm:prSet presAssocID="{3BF83BB3-92B9-4F5D-9A4F-BDE17AC94D03}" presName="Accent6" presStyleCnt="0"/>
      <dgm:spPr/>
    </dgm:pt>
    <dgm:pt modelId="{4D4C8107-07DA-4F51-A5B4-60D3D5690C91}" type="pres">
      <dgm:prSet presAssocID="{3BF83BB3-92B9-4F5D-9A4F-BDE17AC94D03}" presName="Accent" presStyleLbl="bgShp" presStyleIdx="5" presStyleCnt="6" custLinFactY="18592" custLinFactNeighborX="33978" custLinFactNeighborY="100000"/>
      <dgm:spPr/>
    </dgm:pt>
    <dgm:pt modelId="{5DC7FC1A-7B18-486D-BA39-1437FF10A8D9}" type="pres">
      <dgm:prSet presAssocID="{3BF83BB3-92B9-4F5D-9A4F-BDE17AC94D03}" presName="Child6" presStyleLbl="node1" presStyleIdx="5" presStyleCnt="6" custScaleX="111440" custScaleY="103850">
        <dgm:presLayoutVars>
          <dgm:chMax val="0"/>
          <dgm:chPref val="0"/>
          <dgm:bulletEnabled val="1"/>
        </dgm:presLayoutVars>
      </dgm:prSet>
      <dgm:spPr>
        <a:xfrm>
          <a:off x="813440" y="1056484"/>
          <a:ext cx="1989932" cy="1721525"/>
        </a:xfrm>
        <a:prstGeom prst="hexagon">
          <a:avLst>
            <a:gd name="adj" fmla="val 28570"/>
            <a:gd name="vf" fmla="val 115470"/>
          </a:avLst>
        </a:prstGeom>
      </dgm:spPr>
    </dgm:pt>
  </dgm:ptLst>
  <dgm:cxnLst>
    <dgm:cxn modelId="{B7CDA308-A116-4BAF-8F66-887417159107}" srcId="{C045E9B9-1A25-40E7-BB81-3CCEA5FA35A1}" destId="{41BD7065-12B7-4956-BD5A-B404CDADD61D}" srcOrd="3" destOrd="0" parTransId="{DAB45339-EFB1-4674-8799-D589763568C1}" sibTransId="{4C46824B-A66E-4D7D-8223-D9D837665CD4}"/>
    <dgm:cxn modelId="{3254A41B-96BD-4423-9797-99FA97ACE029}" type="presOf" srcId="{CF2DA73E-6CD7-4D2B-8BC2-DE2F5A24B1FE}" destId="{66DACD84-1B30-41A0-AC92-A33A71FA47C8}" srcOrd="0" destOrd="0" presId="urn:microsoft.com/office/officeart/2011/layout/HexagonRadial"/>
    <dgm:cxn modelId="{A4E15422-BCB2-4FEE-B3F0-098FEB96D030}" srcId="{C045E9B9-1A25-40E7-BB81-3CCEA5FA35A1}" destId="{45D213EB-1A1D-420D-BAC0-CEDE0E42185B}" srcOrd="2" destOrd="0" parTransId="{55F8FF0E-6D25-4579-8812-8861AB402165}" sibTransId="{4C3B952F-3CBF-4E62-B7B6-CDDC76955A7E}"/>
    <dgm:cxn modelId="{16E31362-4682-4979-9A52-EE2B283CB19F}" type="presOf" srcId="{3AC9D501-E247-456E-9BA7-248D548D117F}" destId="{628962FC-6AB6-4EE1-BE4B-9AA84FAC375B}" srcOrd="0" destOrd="0" presId="urn:microsoft.com/office/officeart/2011/layout/HexagonRadial"/>
    <dgm:cxn modelId="{FBC67270-77FB-4A93-B5E4-C92A553E44D4}" type="presOf" srcId="{C045E9B9-1A25-40E7-BB81-3CCEA5FA35A1}" destId="{1F7DE030-4218-499B-972C-843A44B901A5}" srcOrd="0" destOrd="0" presId="urn:microsoft.com/office/officeart/2011/layout/HexagonRadial"/>
    <dgm:cxn modelId="{0E5F3582-4A4C-4464-AF25-FDC5234A4C2C}" srcId="{C045E9B9-1A25-40E7-BB81-3CCEA5FA35A1}" destId="{3BF83BB3-92B9-4F5D-9A4F-BDE17AC94D03}" srcOrd="5" destOrd="0" parTransId="{D49A8E07-C1B5-4D01-A4EE-05160CC53C7F}" sibTransId="{71358F3E-FFB9-4AAD-ADFA-DB440B9A96F4}"/>
    <dgm:cxn modelId="{B837CF8C-643B-4013-B8B4-8645EB6DA2A5}" type="presOf" srcId="{45D213EB-1A1D-420D-BAC0-CEDE0E42185B}" destId="{F262A3A7-2881-4EB4-8935-D49BF9CF3C07}" srcOrd="0" destOrd="0" presId="urn:microsoft.com/office/officeart/2011/layout/HexagonRadial"/>
    <dgm:cxn modelId="{8CA01FA1-EE4E-400A-81E6-D3DA73C17722}" type="presOf" srcId="{87FAFB57-AD43-45AB-9894-4624C7662DA7}" destId="{02B2225F-EA4D-4C1D-97A6-62F9287AF63A}" srcOrd="0" destOrd="0" presId="urn:microsoft.com/office/officeart/2011/layout/HexagonRadial"/>
    <dgm:cxn modelId="{063E66A7-6E0E-472F-8961-C90ADDB70040}" srcId="{C045E9B9-1A25-40E7-BB81-3CCEA5FA35A1}" destId="{87FAFB57-AD43-45AB-9894-4624C7662DA7}" srcOrd="1" destOrd="0" parTransId="{79BF84FE-0F4C-473B-AA92-300225255FCF}" sibTransId="{7056B214-E003-4A8F-B235-6E42204E2946}"/>
    <dgm:cxn modelId="{023C21B2-9174-4DBC-91DA-5194488F1BFD}" type="presOf" srcId="{0134DCFB-57F1-4404-8A73-289C1F6BC2A6}" destId="{0A25FE7F-6300-4FEC-AC8D-C6A4EEFA576E}" srcOrd="0" destOrd="0" presId="urn:microsoft.com/office/officeart/2011/layout/HexagonRadial"/>
    <dgm:cxn modelId="{0BC773C5-B7E5-472E-B41A-C18EE90D3D3D}" srcId="{C045E9B9-1A25-40E7-BB81-3CCEA5FA35A1}" destId="{0134DCFB-57F1-4404-8A73-289C1F6BC2A6}" srcOrd="0" destOrd="0" parTransId="{5064A875-DAD7-4D09-9C81-5D50F8D942D1}" sibTransId="{365AE14C-B6FC-446F-ADCC-9E7220618F0B}"/>
    <dgm:cxn modelId="{734719D0-6698-4FB8-B6FB-6BCF9FAAC123}" srcId="{3AC9D501-E247-456E-9BA7-248D548D117F}" destId="{C045E9B9-1A25-40E7-BB81-3CCEA5FA35A1}" srcOrd="0" destOrd="0" parTransId="{7F8D5FF1-0CAC-49C6-82CE-9F4F8FF08E09}" sibTransId="{6BBB1DB3-2FF3-4A79-B469-7C1D231119FC}"/>
    <dgm:cxn modelId="{0D6826E8-58E7-4F30-AAEA-9D0A7FF38450}" type="presOf" srcId="{41BD7065-12B7-4956-BD5A-B404CDADD61D}" destId="{2FEB361A-0510-4BAD-9592-8342D32FD0C3}" srcOrd="0" destOrd="0" presId="urn:microsoft.com/office/officeart/2011/layout/HexagonRadial"/>
    <dgm:cxn modelId="{B0122EED-11B0-47B4-8F9C-B3BEAD1A9954}" type="presOf" srcId="{3BF83BB3-92B9-4F5D-9A4F-BDE17AC94D03}" destId="{5DC7FC1A-7B18-486D-BA39-1437FF10A8D9}" srcOrd="0" destOrd="0" presId="urn:microsoft.com/office/officeart/2011/layout/HexagonRadial"/>
    <dgm:cxn modelId="{D1DA6FF7-50AC-409D-B0F8-C502D9EBDBC2}" srcId="{C045E9B9-1A25-40E7-BB81-3CCEA5FA35A1}" destId="{CF2DA73E-6CD7-4D2B-8BC2-DE2F5A24B1FE}" srcOrd="4" destOrd="0" parTransId="{7F8B06C5-3A56-441E-9990-8032AA11A29E}" sibTransId="{873919CF-C8D0-4A13-BA23-8669EE86A125}"/>
    <dgm:cxn modelId="{BA089B3A-6026-4E7F-ADC7-5F3B39579FB4}" type="presParOf" srcId="{628962FC-6AB6-4EE1-BE4B-9AA84FAC375B}" destId="{1F7DE030-4218-499B-972C-843A44B901A5}" srcOrd="0" destOrd="0" presId="urn:microsoft.com/office/officeart/2011/layout/HexagonRadial"/>
    <dgm:cxn modelId="{FE6AD8A0-06A6-4260-8D6E-E0874B52D5A3}" type="presParOf" srcId="{628962FC-6AB6-4EE1-BE4B-9AA84FAC375B}" destId="{AE170F36-BA23-466A-B2F0-6496515B3636}" srcOrd="1" destOrd="0" presId="urn:microsoft.com/office/officeart/2011/layout/HexagonRadial"/>
    <dgm:cxn modelId="{7180F51D-2E2C-48A8-8D61-ACC897A37C11}" type="presParOf" srcId="{AE170F36-BA23-466A-B2F0-6496515B3636}" destId="{6693180F-C66A-4682-BA3F-2DBBF5E852CA}" srcOrd="0" destOrd="0" presId="urn:microsoft.com/office/officeart/2011/layout/HexagonRadial"/>
    <dgm:cxn modelId="{B76D28EF-D060-4B1A-92D6-F3ACCD83AA1A}" type="presParOf" srcId="{628962FC-6AB6-4EE1-BE4B-9AA84FAC375B}" destId="{0A25FE7F-6300-4FEC-AC8D-C6A4EEFA576E}" srcOrd="2" destOrd="0" presId="urn:microsoft.com/office/officeart/2011/layout/HexagonRadial"/>
    <dgm:cxn modelId="{CF2D7B85-9FAB-41F5-91FC-E290DA08D158}" type="presParOf" srcId="{628962FC-6AB6-4EE1-BE4B-9AA84FAC375B}" destId="{DFCA51C4-3E5D-48B0-887D-C7CADBE6B420}" srcOrd="3" destOrd="0" presId="urn:microsoft.com/office/officeart/2011/layout/HexagonRadial"/>
    <dgm:cxn modelId="{F790D85B-8526-4C98-BEDC-07EA828E99FE}" type="presParOf" srcId="{DFCA51C4-3E5D-48B0-887D-C7CADBE6B420}" destId="{2A610715-29E3-4972-A92B-980A2866F77F}" srcOrd="0" destOrd="0" presId="urn:microsoft.com/office/officeart/2011/layout/HexagonRadial"/>
    <dgm:cxn modelId="{7F16E435-E8B0-4456-9B5B-75CBA05BF1BD}" type="presParOf" srcId="{628962FC-6AB6-4EE1-BE4B-9AA84FAC375B}" destId="{02B2225F-EA4D-4C1D-97A6-62F9287AF63A}" srcOrd="4" destOrd="0" presId="urn:microsoft.com/office/officeart/2011/layout/HexagonRadial"/>
    <dgm:cxn modelId="{49B5F5D9-713A-44BB-9645-A18B1F3F7623}" type="presParOf" srcId="{628962FC-6AB6-4EE1-BE4B-9AA84FAC375B}" destId="{8165323A-7CEB-44A6-A27F-6FE019D9B9BF}" srcOrd="5" destOrd="0" presId="urn:microsoft.com/office/officeart/2011/layout/HexagonRadial"/>
    <dgm:cxn modelId="{559201CF-AED6-4015-A6C4-23199856E811}" type="presParOf" srcId="{8165323A-7CEB-44A6-A27F-6FE019D9B9BF}" destId="{68672B16-9107-4BF8-B253-DCBDC4386FB6}" srcOrd="0" destOrd="0" presId="urn:microsoft.com/office/officeart/2011/layout/HexagonRadial"/>
    <dgm:cxn modelId="{929587B8-8921-4010-A4E2-B42EC68CB34D}" type="presParOf" srcId="{628962FC-6AB6-4EE1-BE4B-9AA84FAC375B}" destId="{F262A3A7-2881-4EB4-8935-D49BF9CF3C07}" srcOrd="6" destOrd="0" presId="urn:microsoft.com/office/officeart/2011/layout/HexagonRadial"/>
    <dgm:cxn modelId="{9BA52C7F-9724-4FAF-A190-B425D3F5127D}" type="presParOf" srcId="{628962FC-6AB6-4EE1-BE4B-9AA84FAC375B}" destId="{706AE109-05EC-4BEE-99D5-C3C3BF02BB08}" srcOrd="7" destOrd="0" presId="urn:microsoft.com/office/officeart/2011/layout/HexagonRadial"/>
    <dgm:cxn modelId="{8105DA84-7F6C-4925-B5D9-9F5FB047C71E}" type="presParOf" srcId="{706AE109-05EC-4BEE-99D5-C3C3BF02BB08}" destId="{CDB655ED-5178-475E-B82E-D3286A76935B}" srcOrd="0" destOrd="0" presId="urn:microsoft.com/office/officeart/2011/layout/HexagonRadial"/>
    <dgm:cxn modelId="{F04A498E-013C-4C82-B503-AF570EA5026F}" type="presParOf" srcId="{628962FC-6AB6-4EE1-BE4B-9AA84FAC375B}" destId="{2FEB361A-0510-4BAD-9592-8342D32FD0C3}" srcOrd="8" destOrd="0" presId="urn:microsoft.com/office/officeart/2011/layout/HexagonRadial"/>
    <dgm:cxn modelId="{3C2566DB-E08F-4EB1-82B5-7D76991FACEE}" type="presParOf" srcId="{628962FC-6AB6-4EE1-BE4B-9AA84FAC375B}" destId="{E85D1FA5-4416-43E8-868F-906D54BD06C4}" srcOrd="9" destOrd="0" presId="urn:microsoft.com/office/officeart/2011/layout/HexagonRadial"/>
    <dgm:cxn modelId="{15B401D3-25B3-475F-B98F-EC8D76B9DE86}" type="presParOf" srcId="{E85D1FA5-4416-43E8-868F-906D54BD06C4}" destId="{1C044D37-0CB8-41AB-9D94-D779B2899C1C}" srcOrd="0" destOrd="0" presId="urn:microsoft.com/office/officeart/2011/layout/HexagonRadial"/>
    <dgm:cxn modelId="{C0782A0B-4A7A-4EB8-B2F2-F28E9A659A17}" type="presParOf" srcId="{628962FC-6AB6-4EE1-BE4B-9AA84FAC375B}" destId="{66DACD84-1B30-41A0-AC92-A33A71FA47C8}" srcOrd="10" destOrd="0" presId="urn:microsoft.com/office/officeart/2011/layout/HexagonRadial"/>
    <dgm:cxn modelId="{E6BABB85-31C8-45CC-AB07-518E65E9BDB0}" type="presParOf" srcId="{628962FC-6AB6-4EE1-BE4B-9AA84FAC375B}" destId="{66C831B9-4C9E-4677-90B7-B85480C19B2A}" srcOrd="11" destOrd="0" presId="urn:microsoft.com/office/officeart/2011/layout/HexagonRadial"/>
    <dgm:cxn modelId="{3DA32B24-B28D-44C8-B5F6-759E361815F5}" type="presParOf" srcId="{66C831B9-4C9E-4677-90B7-B85480C19B2A}" destId="{4D4C8107-07DA-4F51-A5B4-60D3D5690C91}" srcOrd="0" destOrd="0" presId="urn:microsoft.com/office/officeart/2011/layout/HexagonRadial"/>
    <dgm:cxn modelId="{63E280F8-7945-4628-83DA-AE77B2E67118}" type="presParOf" srcId="{628962FC-6AB6-4EE1-BE4B-9AA84FAC375B}" destId="{5DC7FC1A-7B18-486D-BA39-1437FF10A8D9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2A0CE4-A2EF-4993-AE27-50018B85421D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4B38C54-3347-4919-9F88-5447F0ACD33B}">
      <dgm:prSet phldrT="[Text]" custT="1"/>
      <dgm:spPr/>
      <dgm:t>
        <a:bodyPr/>
        <a:lstStyle/>
        <a:p>
          <a:r>
            <a:rPr lang="en-GB" sz="2400" dirty="0">
              <a:solidFill>
                <a:schemeClr val="tx1"/>
              </a:solidFill>
              <a:latin typeface="+mn-lt"/>
            </a:rPr>
            <a:t>Consortium </a:t>
          </a:r>
          <a:r>
            <a:rPr lang="en-GB" sz="2400" b="1" dirty="0">
              <a:solidFill>
                <a:schemeClr val="tx1"/>
              </a:solidFill>
              <a:latin typeface="+mn-lt"/>
            </a:rPr>
            <a:t>needs to keep </a:t>
          </a:r>
          <a:r>
            <a:rPr lang="en-GB" sz="2400" b="0" dirty="0">
              <a:solidFill>
                <a:schemeClr val="tx1"/>
              </a:solidFill>
              <a:latin typeface="+mn-lt"/>
            </a:rPr>
            <a:t>(e.g.)</a:t>
          </a:r>
        </a:p>
      </dgm:t>
    </dgm:pt>
    <dgm:pt modelId="{9B26E07D-52A0-4E70-9DB3-1630B5FBC556}" type="parTrans" cxnId="{52762DCC-782E-459D-B623-E883ED6CA6E5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8E7DCB7D-A89B-48FC-99BF-1C3365FCA686}" type="sibTrans" cxnId="{52762DCC-782E-459D-B623-E883ED6CA6E5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D5FC90F9-86BB-48B0-93FA-BCFD3FCCF7C3}">
      <dgm:prSet phldrT="[Text]" custT="1"/>
      <dgm:spPr/>
      <dgm:t>
        <a:bodyPr/>
        <a:lstStyle/>
        <a:p>
          <a:r>
            <a:rPr lang="en-GB" sz="1800" dirty="0">
              <a:solidFill>
                <a:schemeClr val="tx1"/>
              </a:solidFill>
              <a:latin typeface="+mn-lt"/>
            </a:rPr>
            <a:t>Technical documents</a:t>
          </a:r>
        </a:p>
      </dgm:t>
    </dgm:pt>
    <dgm:pt modelId="{02ADB3F0-24A4-4650-96E1-AE6A50FAE069}" type="parTrans" cxnId="{9757F113-5D9E-459B-B0D4-5882FB275F23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BD1BB9CA-D0B1-42C8-B4E1-A16CB365317E}" type="sibTrans" cxnId="{9757F113-5D9E-459B-B0D4-5882FB275F23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4B3A3EF0-9CF9-4D44-9BD3-B26124BDB119}">
      <dgm:prSet phldrT="[Text]" custT="1"/>
      <dgm:spPr/>
      <dgm:t>
        <a:bodyPr/>
        <a:lstStyle/>
        <a:p>
          <a:r>
            <a:rPr lang="en-GB" sz="1800" dirty="0">
              <a:solidFill>
                <a:schemeClr val="tx1"/>
              </a:solidFill>
            </a:rPr>
            <a:t>Publications,  prototypes, deliverables</a:t>
          </a:r>
        </a:p>
      </dgm:t>
    </dgm:pt>
    <dgm:pt modelId="{886E6358-2675-4615-A6EC-E2CB11E7FA48}" type="parTrans" cxnId="{782A151C-FF48-4F5E-A8DA-E1F5985AD94F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AD74C556-FC6F-4B24-A835-235689A75ACD}" type="sibTrans" cxnId="{782A151C-FF48-4F5E-A8DA-E1F5985AD94F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732E1607-94C7-4949-9EF0-E3C011ED9B86}">
      <dgm:prSet phldrT="[Text]" custT="1"/>
      <dgm:spPr/>
      <dgm:t>
        <a:bodyPr/>
        <a:lstStyle/>
        <a:p>
          <a:r>
            <a:rPr lang="en-GB" sz="1800" dirty="0">
              <a:solidFill>
                <a:schemeClr val="tx1"/>
              </a:solidFill>
            </a:rPr>
            <a:t>…any document proving that the work was done as detailed in Annex 1</a:t>
          </a:r>
        </a:p>
      </dgm:t>
    </dgm:pt>
    <dgm:pt modelId="{DDEA2D15-D8DE-4921-8142-84F0FF19CDFC}" type="parTrans" cxnId="{AAD5A2AB-54BE-4041-A66F-C5E1ABBFFCAE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FE01B851-4605-45FD-9A79-8EC78FBD2641}" type="sibTrans" cxnId="{AAD5A2AB-54BE-4041-A66F-C5E1ABBFFCAE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6C051A53-4FFF-4E7D-B78D-FDA578C73B81}">
      <dgm:prSet phldrT="[Text]" custT="1"/>
      <dgm:spPr/>
      <dgm:t>
        <a:bodyPr/>
        <a:lstStyle/>
        <a:p>
          <a:r>
            <a:rPr lang="en-GB" sz="2400" dirty="0">
              <a:solidFill>
                <a:schemeClr val="tx1"/>
              </a:solidFill>
            </a:rPr>
            <a:t>Consortium </a:t>
          </a:r>
          <a:r>
            <a:rPr lang="en-GB" sz="2400" b="1" dirty="0">
              <a:solidFill>
                <a:schemeClr val="tx1"/>
              </a:solidFill>
            </a:rPr>
            <a:t>doesn't need to keep*</a:t>
          </a:r>
          <a:endParaRPr lang="en-GB" sz="2400" b="0" dirty="0">
            <a:solidFill>
              <a:schemeClr val="tx1"/>
            </a:solidFill>
          </a:endParaRPr>
        </a:p>
      </dgm:t>
    </dgm:pt>
    <dgm:pt modelId="{E4DEA9C1-731C-4271-A124-42BF0106B58E}" type="parTrans" cxnId="{26F03A72-4F24-4B94-A512-DA1C742D62D4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E8403D7E-4598-4393-B2FF-9DF8C6473E88}" type="sibTrans" cxnId="{26F03A72-4F24-4B94-A512-DA1C742D62D4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6407191C-A354-49B2-B2CC-970298CDE319}">
      <dgm:prSet phldrT="[Text]" custT="1"/>
      <dgm:spPr/>
      <dgm:t>
        <a:bodyPr/>
        <a:lstStyle/>
        <a:p>
          <a:r>
            <a:rPr lang="en-GB" sz="1800" dirty="0">
              <a:solidFill>
                <a:schemeClr val="tx1"/>
              </a:solidFill>
            </a:rPr>
            <a:t>Time-sheets</a:t>
          </a:r>
        </a:p>
      </dgm:t>
    </dgm:pt>
    <dgm:pt modelId="{6984FD22-EE47-4E2D-B565-BF0B134F5F06}" type="parTrans" cxnId="{37C97739-5919-4E5F-891B-52EB182D2D3B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0386F4E9-398A-462C-8B2B-81D2F8FCE36B}" type="sibTrans" cxnId="{37C97739-5919-4E5F-891B-52EB182D2D3B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FE28A5DC-DAB3-4E32-8A74-161A574C118F}">
      <dgm:prSet phldrT="[Text]" custT="1"/>
      <dgm:spPr/>
      <dgm:t>
        <a:bodyPr/>
        <a:lstStyle/>
        <a:p>
          <a:r>
            <a:rPr lang="en-GB" sz="1800" dirty="0">
              <a:solidFill>
                <a:schemeClr val="tx1"/>
              </a:solidFill>
            </a:rPr>
            <a:t>Pay-slips or contracts</a:t>
          </a:r>
        </a:p>
      </dgm:t>
    </dgm:pt>
    <dgm:pt modelId="{5DE8CAC1-C09F-4D86-ABDC-3D21A78EEBDA}" type="parTrans" cxnId="{30A80914-7FD0-4D0A-87A4-7155F0A714CC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1CCAD610-394E-4235-8B63-0A7B15E53613}" type="sibTrans" cxnId="{30A80914-7FD0-4D0A-87A4-7155F0A714CC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BC1C2D20-67AB-4077-9B46-54A52E9726B9}">
      <dgm:prSet phldrT="[Text]" custT="1"/>
      <dgm:spPr/>
      <dgm:t>
        <a:bodyPr/>
        <a:lstStyle/>
        <a:p>
          <a:r>
            <a:rPr lang="en-GB" sz="1800" dirty="0">
              <a:solidFill>
                <a:schemeClr val="tx1"/>
              </a:solidFill>
            </a:rPr>
            <a:t>Depreciation policy</a:t>
          </a:r>
        </a:p>
      </dgm:t>
    </dgm:pt>
    <dgm:pt modelId="{44EBE5D7-D3D0-4A08-A266-D8783F7DC3D6}" type="parTrans" cxnId="{3BB0FFC4-6CAD-4A9A-BE05-3D8254D737C8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9665B4AC-DCDE-4F09-8022-606F4C40EDC0}" type="sibTrans" cxnId="{3BB0FFC4-6CAD-4A9A-BE05-3D8254D737C8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05CB1350-B23B-4F01-9830-33A7771087A4}">
      <dgm:prSet phldrT="[Text]" custT="1"/>
      <dgm:spPr/>
      <dgm:t>
        <a:bodyPr/>
        <a:lstStyle/>
        <a:p>
          <a:r>
            <a:rPr lang="en-GB" sz="1800" dirty="0">
              <a:solidFill>
                <a:schemeClr val="tx1"/>
              </a:solidFill>
            </a:rPr>
            <a:t>Invoices</a:t>
          </a:r>
        </a:p>
      </dgm:t>
    </dgm:pt>
    <dgm:pt modelId="{5381850E-CB91-4EF0-911E-0E2166721F75}" type="parTrans" cxnId="{471CFB53-9566-400D-A0EB-C7CACBACA259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69C6226A-6C83-49D8-AF50-1E8CAB0A1868}" type="sibTrans" cxnId="{471CFB53-9566-400D-A0EB-C7CACBACA259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83258136-9F14-4BAD-BC62-AE0FB39812A2}">
      <dgm:prSet phldrT="[Text]" custT="1"/>
      <dgm:spPr/>
      <dgm:t>
        <a:bodyPr/>
        <a:lstStyle/>
        <a:p>
          <a:r>
            <a:rPr lang="en-GB" sz="1800" dirty="0">
              <a:solidFill>
                <a:schemeClr val="tx1"/>
              </a:solidFill>
            </a:rPr>
            <a:t>…any documents proving the actual costs incurred</a:t>
          </a:r>
        </a:p>
      </dgm:t>
    </dgm:pt>
    <dgm:pt modelId="{A80D09A5-0580-448E-896A-A16288BFD541}" type="parTrans" cxnId="{F355DCE1-9FFD-4CD3-860C-ACACA45709C6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3ADEB712-F9A8-464F-8B53-5AF5466AA26E}" type="sibTrans" cxnId="{F355DCE1-9FFD-4CD3-860C-ACACA45709C6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CCAB39C5-4E51-4B4F-AEF6-834BD6F4C4D5}">
      <dgm:prSet phldrT="[Text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</a:rPr>
            <a:t>Documentation required by good research practices such as lab books</a:t>
          </a:r>
          <a:endParaRPr lang="en-GB" sz="1800" dirty="0">
            <a:solidFill>
              <a:schemeClr val="tx1"/>
            </a:solidFill>
          </a:endParaRPr>
        </a:p>
      </dgm:t>
    </dgm:pt>
    <dgm:pt modelId="{95F6D777-03E6-4504-8A40-0D0A6CDE37F6}" type="parTrans" cxnId="{2CA624A3-E510-4478-BB5C-38A62D7EBC43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F17EC2B5-4C2A-4789-83BB-217B93917937}" type="sibTrans" cxnId="{2CA624A3-E510-4478-BB5C-38A62D7EBC43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9035E792-15C0-4371-97F2-8A49FF3746F5}" type="pres">
      <dgm:prSet presAssocID="{2F2A0CE4-A2EF-4993-AE27-50018B85421D}" presName="layout" presStyleCnt="0">
        <dgm:presLayoutVars>
          <dgm:chMax/>
          <dgm:chPref/>
          <dgm:dir/>
          <dgm:resizeHandles/>
        </dgm:presLayoutVars>
      </dgm:prSet>
      <dgm:spPr/>
    </dgm:pt>
    <dgm:pt modelId="{C32128B5-669E-4EED-B39C-27001E571EED}" type="pres">
      <dgm:prSet presAssocID="{B4B38C54-3347-4919-9F88-5447F0ACD33B}" presName="root" presStyleCnt="0">
        <dgm:presLayoutVars>
          <dgm:chMax/>
          <dgm:chPref/>
        </dgm:presLayoutVars>
      </dgm:prSet>
      <dgm:spPr/>
    </dgm:pt>
    <dgm:pt modelId="{3B21987A-F9B3-42E5-92C6-3EF8EBB46525}" type="pres">
      <dgm:prSet presAssocID="{B4B38C54-3347-4919-9F88-5447F0ACD33B}" presName="rootComposite" presStyleCnt="0">
        <dgm:presLayoutVars/>
      </dgm:prSet>
      <dgm:spPr/>
    </dgm:pt>
    <dgm:pt modelId="{ADE27ABB-7E76-458B-97DF-8A1CA9ECC14E}" type="pres">
      <dgm:prSet presAssocID="{B4B38C54-3347-4919-9F88-5447F0ACD33B}" presName="ParentAccent" presStyleLbl="alignNode1" presStyleIdx="0" presStyleCnt="2" custLinFactNeighborX="-270" custLinFactNeighborY="-740"/>
      <dgm:spPr>
        <a:solidFill>
          <a:schemeClr val="accent1"/>
        </a:solidFill>
      </dgm:spPr>
    </dgm:pt>
    <dgm:pt modelId="{9C5D0C69-2C45-49CD-88E1-531951D2C792}" type="pres">
      <dgm:prSet presAssocID="{B4B38C54-3347-4919-9F88-5447F0ACD33B}" presName="ParentSmallAccent" presStyleLbl="fgAcc1" presStyleIdx="0" presStyleCnt="2" custLinFactNeighborX="-4890" custLinFactNeighborY="-1185"/>
      <dgm:spPr>
        <a:ln>
          <a:solidFill>
            <a:schemeClr val="accent1"/>
          </a:solidFill>
        </a:ln>
      </dgm:spPr>
    </dgm:pt>
    <dgm:pt modelId="{88DC322C-5034-4645-B16D-C7B858DEC93A}" type="pres">
      <dgm:prSet presAssocID="{B4B38C54-3347-4919-9F88-5447F0ACD33B}" presName="Parent" presStyleLbl="revTx" presStyleIdx="0" presStyleCnt="11">
        <dgm:presLayoutVars>
          <dgm:chMax/>
          <dgm:chPref val="4"/>
          <dgm:bulletEnabled val="1"/>
        </dgm:presLayoutVars>
      </dgm:prSet>
      <dgm:spPr/>
    </dgm:pt>
    <dgm:pt modelId="{A34921A1-013E-4B40-83C0-14E357317039}" type="pres">
      <dgm:prSet presAssocID="{B4B38C54-3347-4919-9F88-5447F0ACD33B}" presName="childShape" presStyleCnt="0">
        <dgm:presLayoutVars>
          <dgm:chMax val="0"/>
          <dgm:chPref val="0"/>
        </dgm:presLayoutVars>
      </dgm:prSet>
      <dgm:spPr/>
    </dgm:pt>
    <dgm:pt modelId="{8930AD86-0662-4E50-AE68-254317542FAA}" type="pres">
      <dgm:prSet presAssocID="{D5FC90F9-86BB-48B0-93FA-BCFD3FCCF7C3}" presName="childComposite" presStyleCnt="0">
        <dgm:presLayoutVars>
          <dgm:chMax val="0"/>
          <dgm:chPref val="0"/>
        </dgm:presLayoutVars>
      </dgm:prSet>
      <dgm:spPr/>
    </dgm:pt>
    <dgm:pt modelId="{D3B4AC14-0F58-415B-AEE2-1D0D66C53C3F}" type="pres">
      <dgm:prSet presAssocID="{D5FC90F9-86BB-48B0-93FA-BCFD3FCCF7C3}" presName="ChildAccent" presStyleLbl="solidFgAcc1" presStyleIdx="0" presStyleCnt="9" custLinFactNeighborX="4524" custLinFactNeighborY="-16367"/>
      <dgm:spPr>
        <a:ln>
          <a:solidFill>
            <a:schemeClr val="tx2"/>
          </a:solidFill>
        </a:ln>
      </dgm:spPr>
    </dgm:pt>
    <dgm:pt modelId="{2E71BD56-3051-4231-A422-E32DFC3087E2}" type="pres">
      <dgm:prSet presAssocID="{D5FC90F9-86BB-48B0-93FA-BCFD3FCCF7C3}" presName="Child" presStyleLbl="revTx" presStyleIdx="1" presStyleCnt="11" custScaleY="100000" custLinFactNeighborX="357" custLinFactNeighborY="-7021">
        <dgm:presLayoutVars>
          <dgm:chMax val="0"/>
          <dgm:chPref val="0"/>
          <dgm:bulletEnabled val="1"/>
        </dgm:presLayoutVars>
      </dgm:prSet>
      <dgm:spPr/>
    </dgm:pt>
    <dgm:pt modelId="{5601FB55-E045-4395-A05F-61C0FFACE3D8}" type="pres">
      <dgm:prSet presAssocID="{4B3A3EF0-9CF9-4D44-9BD3-B26124BDB119}" presName="childComposite" presStyleCnt="0">
        <dgm:presLayoutVars>
          <dgm:chMax val="0"/>
          <dgm:chPref val="0"/>
        </dgm:presLayoutVars>
      </dgm:prSet>
      <dgm:spPr/>
    </dgm:pt>
    <dgm:pt modelId="{D040BF2D-F00D-4570-AD1A-8D3A7E694FEC}" type="pres">
      <dgm:prSet presAssocID="{4B3A3EF0-9CF9-4D44-9BD3-B26124BDB119}" presName="ChildAccent" presStyleLbl="solidFgAcc1" presStyleIdx="1" presStyleCnt="9" custLinFactNeighborX="4524" custLinFactNeighborY="-16367"/>
      <dgm:spPr>
        <a:ln>
          <a:solidFill>
            <a:schemeClr val="tx2"/>
          </a:solidFill>
        </a:ln>
      </dgm:spPr>
    </dgm:pt>
    <dgm:pt modelId="{8D791C09-C59D-4C6D-B877-59231C980BDD}" type="pres">
      <dgm:prSet presAssocID="{4B3A3EF0-9CF9-4D44-9BD3-B26124BDB119}" presName="Child" presStyleLbl="revTx" presStyleIdx="2" presStyleCnt="11" custScaleY="144250" custLinFactNeighborX="357" custLinFactNeighborY="-7021">
        <dgm:presLayoutVars>
          <dgm:chMax val="0"/>
          <dgm:chPref val="0"/>
          <dgm:bulletEnabled val="1"/>
        </dgm:presLayoutVars>
      </dgm:prSet>
      <dgm:spPr/>
    </dgm:pt>
    <dgm:pt modelId="{23C9E06F-1D88-4256-8681-66181B7D81B0}" type="pres">
      <dgm:prSet presAssocID="{CCAB39C5-4E51-4B4F-AEF6-834BD6F4C4D5}" presName="childComposite" presStyleCnt="0">
        <dgm:presLayoutVars>
          <dgm:chMax val="0"/>
          <dgm:chPref val="0"/>
        </dgm:presLayoutVars>
      </dgm:prSet>
      <dgm:spPr/>
    </dgm:pt>
    <dgm:pt modelId="{C193617C-2CFE-489C-9A02-479D4D6FD645}" type="pres">
      <dgm:prSet presAssocID="{CCAB39C5-4E51-4B4F-AEF6-834BD6F4C4D5}" presName="ChildAccent" presStyleLbl="solidFgAcc1" presStyleIdx="2" presStyleCnt="9" custLinFactNeighborX="4524" custLinFactNeighborY="-16367"/>
      <dgm:spPr>
        <a:ln>
          <a:solidFill>
            <a:schemeClr val="tx2"/>
          </a:solidFill>
        </a:ln>
      </dgm:spPr>
    </dgm:pt>
    <dgm:pt modelId="{B3950A58-F781-44F9-8340-E3210E00AF2B}" type="pres">
      <dgm:prSet presAssocID="{CCAB39C5-4E51-4B4F-AEF6-834BD6F4C4D5}" presName="Child" presStyleLbl="revTx" presStyleIdx="3" presStyleCnt="11" custLinFactNeighborX="357" custLinFactNeighborY="-7021">
        <dgm:presLayoutVars>
          <dgm:chMax val="0"/>
          <dgm:chPref val="0"/>
          <dgm:bulletEnabled val="1"/>
        </dgm:presLayoutVars>
      </dgm:prSet>
      <dgm:spPr/>
    </dgm:pt>
    <dgm:pt modelId="{6A8BF424-3AA8-4FAB-9726-D422AA5C9F06}" type="pres">
      <dgm:prSet presAssocID="{732E1607-94C7-4949-9EF0-E3C011ED9B86}" presName="childComposite" presStyleCnt="0">
        <dgm:presLayoutVars>
          <dgm:chMax val="0"/>
          <dgm:chPref val="0"/>
        </dgm:presLayoutVars>
      </dgm:prSet>
      <dgm:spPr/>
    </dgm:pt>
    <dgm:pt modelId="{9FDD23CE-6032-4B6C-B266-542159EBE6AD}" type="pres">
      <dgm:prSet presAssocID="{732E1607-94C7-4949-9EF0-E3C011ED9B86}" presName="ChildAccent" presStyleLbl="solidFgAcc1" presStyleIdx="3" presStyleCnt="9" custLinFactNeighborX="4524" custLinFactNeighborY="-16367"/>
      <dgm:spPr>
        <a:ln>
          <a:solidFill>
            <a:schemeClr val="tx2"/>
          </a:solidFill>
        </a:ln>
      </dgm:spPr>
    </dgm:pt>
    <dgm:pt modelId="{2FA8DBA4-883A-4B6E-904F-E18F237659F7}" type="pres">
      <dgm:prSet presAssocID="{732E1607-94C7-4949-9EF0-E3C011ED9B86}" presName="Child" presStyleLbl="revTx" presStyleIdx="4" presStyleCnt="11" custScaleY="214597" custLinFactNeighborX="357" custLinFactNeighborY="-7021">
        <dgm:presLayoutVars>
          <dgm:chMax val="0"/>
          <dgm:chPref val="0"/>
          <dgm:bulletEnabled val="1"/>
        </dgm:presLayoutVars>
      </dgm:prSet>
      <dgm:spPr/>
    </dgm:pt>
    <dgm:pt modelId="{A50F387C-8FAE-4A29-B951-E919C4975CB5}" type="pres">
      <dgm:prSet presAssocID="{6C051A53-4FFF-4E7D-B78D-FDA578C73B81}" presName="root" presStyleCnt="0">
        <dgm:presLayoutVars>
          <dgm:chMax/>
          <dgm:chPref/>
        </dgm:presLayoutVars>
      </dgm:prSet>
      <dgm:spPr/>
    </dgm:pt>
    <dgm:pt modelId="{E36C84CB-6296-4654-8640-8417E233E2C0}" type="pres">
      <dgm:prSet presAssocID="{6C051A53-4FFF-4E7D-B78D-FDA578C73B81}" presName="rootComposite" presStyleCnt="0">
        <dgm:presLayoutVars/>
      </dgm:prSet>
      <dgm:spPr/>
    </dgm:pt>
    <dgm:pt modelId="{DD29986F-573A-4F78-BE24-AE8EB7D676CD}" type="pres">
      <dgm:prSet presAssocID="{6C051A53-4FFF-4E7D-B78D-FDA578C73B81}" presName="ParentAccent" presStyleLbl="alignNode1" presStyleIdx="1" presStyleCnt="2" custLinFactNeighborX="5232"/>
      <dgm:spPr>
        <a:solidFill>
          <a:schemeClr val="accent4"/>
        </a:solidFill>
        <a:ln>
          <a:solidFill>
            <a:schemeClr val="accent4"/>
          </a:solidFill>
        </a:ln>
      </dgm:spPr>
    </dgm:pt>
    <dgm:pt modelId="{382B154C-58FB-4CCC-B9F0-7F7778F9990F}" type="pres">
      <dgm:prSet presAssocID="{6C051A53-4FFF-4E7D-B78D-FDA578C73B81}" presName="ParentSmallAccent" presStyleLbl="fgAcc1" presStyleIdx="1" presStyleCnt="2" custLinFactNeighborX="71232"/>
      <dgm:spPr>
        <a:ln>
          <a:solidFill>
            <a:schemeClr val="accent4"/>
          </a:solidFill>
        </a:ln>
      </dgm:spPr>
    </dgm:pt>
    <dgm:pt modelId="{2F6A5C6C-8738-4797-BD7E-5B48106FA404}" type="pres">
      <dgm:prSet presAssocID="{6C051A53-4FFF-4E7D-B78D-FDA578C73B81}" presName="Parent" presStyleLbl="revTx" presStyleIdx="5" presStyleCnt="11" custLinFactNeighborX="6322">
        <dgm:presLayoutVars>
          <dgm:chMax/>
          <dgm:chPref val="4"/>
          <dgm:bulletEnabled val="1"/>
        </dgm:presLayoutVars>
      </dgm:prSet>
      <dgm:spPr/>
    </dgm:pt>
    <dgm:pt modelId="{54EB81E0-3ECE-4C2B-8EE8-5B6F628989F9}" type="pres">
      <dgm:prSet presAssocID="{6C051A53-4FFF-4E7D-B78D-FDA578C73B81}" presName="childShape" presStyleCnt="0">
        <dgm:presLayoutVars>
          <dgm:chMax val="0"/>
          <dgm:chPref val="0"/>
        </dgm:presLayoutVars>
      </dgm:prSet>
      <dgm:spPr/>
    </dgm:pt>
    <dgm:pt modelId="{A5181C86-13B9-4BA9-B3E2-7208CDCA642E}" type="pres">
      <dgm:prSet presAssocID="{6407191C-A354-49B2-B2CC-970298CDE319}" presName="childComposite" presStyleCnt="0">
        <dgm:presLayoutVars>
          <dgm:chMax val="0"/>
          <dgm:chPref val="0"/>
        </dgm:presLayoutVars>
      </dgm:prSet>
      <dgm:spPr/>
    </dgm:pt>
    <dgm:pt modelId="{32ECA179-7832-4720-85D5-4801109929E4}" type="pres">
      <dgm:prSet presAssocID="{6407191C-A354-49B2-B2CC-970298CDE319}" presName="ChildAccent" presStyleLbl="solidFgAcc1" presStyleIdx="4" presStyleCnt="9" custLinFactNeighborX="71232"/>
      <dgm:spPr>
        <a:ln>
          <a:solidFill>
            <a:schemeClr val="tx2"/>
          </a:solidFill>
        </a:ln>
      </dgm:spPr>
    </dgm:pt>
    <dgm:pt modelId="{D3983E1E-FCE0-4C7B-BAB6-8BEEB590BEF1}" type="pres">
      <dgm:prSet presAssocID="{6407191C-A354-49B2-B2CC-970298CDE319}" presName="Child" presStyleLbl="revTx" presStyleIdx="6" presStyleCnt="11" custLinFactNeighborX="5973" custLinFactNeighborY="-7021">
        <dgm:presLayoutVars>
          <dgm:chMax val="0"/>
          <dgm:chPref val="0"/>
          <dgm:bulletEnabled val="1"/>
        </dgm:presLayoutVars>
      </dgm:prSet>
      <dgm:spPr/>
    </dgm:pt>
    <dgm:pt modelId="{1AEA130A-3E6C-4C9D-8925-3AEC547823B5}" type="pres">
      <dgm:prSet presAssocID="{FE28A5DC-DAB3-4E32-8A74-161A574C118F}" presName="childComposite" presStyleCnt="0">
        <dgm:presLayoutVars>
          <dgm:chMax val="0"/>
          <dgm:chPref val="0"/>
        </dgm:presLayoutVars>
      </dgm:prSet>
      <dgm:spPr/>
    </dgm:pt>
    <dgm:pt modelId="{24E1DB94-62F3-47BA-A51C-7271A2895555}" type="pres">
      <dgm:prSet presAssocID="{FE28A5DC-DAB3-4E32-8A74-161A574C118F}" presName="ChildAccent" presStyleLbl="solidFgAcc1" presStyleIdx="5" presStyleCnt="9" custLinFactNeighborX="75756" custLinFactNeighborY="-16367"/>
      <dgm:spPr>
        <a:ln>
          <a:solidFill>
            <a:schemeClr val="tx2"/>
          </a:solidFill>
        </a:ln>
      </dgm:spPr>
    </dgm:pt>
    <dgm:pt modelId="{55C0B160-C06E-425F-B717-49DC1B0EEA69}" type="pres">
      <dgm:prSet presAssocID="{FE28A5DC-DAB3-4E32-8A74-161A574C118F}" presName="Child" presStyleLbl="revTx" presStyleIdx="7" presStyleCnt="11" custLinFactNeighborX="5973" custLinFactNeighborY="-7021">
        <dgm:presLayoutVars>
          <dgm:chMax val="0"/>
          <dgm:chPref val="0"/>
          <dgm:bulletEnabled val="1"/>
        </dgm:presLayoutVars>
      </dgm:prSet>
      <dgm:spPr/>
    </dgm:pt>
    <dgm:pt modelId="{D3C74683-23BB-422C-B86F-B3B78FE63F57}" type="pres">
      <dgm:prSet presAssocID="{BC1C2D20-67AB-4077-9B46-54A52E9726B9}" presName="childComposite" presStyleCnt="0">
        <dgm:presLayoutVars>
          <dgm:chMax val="0"/>
          <dgm:chPref val="0"/>
        </dgm:presLayoutVars>
      </dgm:prSet>
      <dgm:spPr/>
    </dgm:pt>
    <dgm:pt modelId="{C161A4AC-B78D-4642-BA09-5E2E56DAEC61}" type="pres">
      <dgm:prSet presAssocID="{BC1C2D20-67AB-4077-9B46-54A52E9726B9}" presName="ChildAccent" presStyleLbl="solidFgAcc1" presStyleIdx="6" presStyleCnt="9" custLinFactNeighborX="75756" custLinFactNeighborY="-16367"/>
      <dgm:spPr>
        <a:ln>
          <a:solidFill>
            <a:schemeClr val="tx2"/>
          </a:solidFill>
        </a:ln>
      </dgm:spPr>
    </dgm:pt>
    <dgm:pt modelId="{178E0450-86F7-49F4-8851-92ED35B4A1E8}" type="pres">
      <dgm:prSet presAssocID="{BC1C2D20-67AB-4077-9B46-54A52E9726B9}" presName="Child" presStyleLbl="revTx" presStyleIdx="8" presStyleCnt="11" custLinFactNeighborX="5973" custLinFactNeighborY="-7021">
        <dgm:presLayoutVars>
          <dgm:chMax val="0"/>
          <dgm:chPref val="0"/>
          <dgm:bulletEnabled val="1"/>
        </dgm:presLayoutVars>
      </dgm:prSet>
      <dgm:spPr/>
    </dgm:pt>
    <dgm:pt modelId="{6C4E7F31-CEAE-4277-8C54-7DED7BF5A6B9}" type="pres">
      <dgm:prSet presAssocID="{05CB1350-B23B-4F01-9830-33A7771087A4}" presName="childComposite" presStyleCnt="0">
        <dgm:presLayoutVars>
          <dgm:chMax val="0"/>
          <dgm:chPref val="0"/>
        </dgm:presLayoutVars>
      </dgm:prSet>
      <dgm:spPr/>
    </dgm:pt>
    <dgm:pt modelId="{D2CDC7F1-643E-4DD5-9225-CD0729D58FB1}" type="pres">
      <dgm:prSet presAssocID="{05CB1350-B23B-4F01-9830-33A7771087A4}" presName="ChildAccent" presStyleLbl="solidFgAcc1" presStyleIdx="7" presStyleCnt="9" custLinFactNeighborX="75756" custLinFactNeighborY="-16367"/>
      <dgm:spPr>
        <a:ln>
          <a:solidFill>
            <a:schemeClr val="tx2"/>
          </a:solidFill>
        </a:ln>
      </dgm:spPr>
    </dgm:pt>
    <dgm:pt modelId="{53B6F565-4992-47FC-9E06-272D893C48CA}" type="pres">
      <dgm:prSet presAssocID="{05CB1350-B23B-4F01-9830-33A7771087A4}" presName="Child" presStyleLbl="revTx" presStyleIdx="9" presStyleCnt="11" custLinFactNeighborX="5973" custLinFactNeighborY="-7021">
        <dgm:presLayoutVars>
          <dgm:chMax val="0"/>
          <dgm:chPref val="0"/>
          <dgm:bulletEnabled val="1"/>
        </dgm:presLayoutVars>
      </dgm:prSet>
      <dgm:spPr/>
    </dgm:pt>
    <dgm:pt modelId="{F02EAFAC-E5F3-4BD2-8FFF-C4AC6F9582AA}" type="pres">
      <dgm:prSet presAssocID="{83258136-9F14-4BAD-BC62-AE0FB39812A2}" presName="childComposite" presStyleCnt="0">
        <dgm:presLayoutVars>
          <dgm:chMax val="0"/>
          <dgm:chPref val="0"/>
        </dgm:presLayoutVars>
      </dgm:prSet>
      <dgm:spPr/>
    </dgm:pt>
    <dgm:pt modelId="{28EE6742-2392-494A-AA69-870E778796B4}" type="pres">
      <dgm:prSet presAssocID="{83258136-9F14-4BAD-BC62-AE0FB39812A2}" presName="ChildAccent" presStyleLbl="solidFgAcc1" presStyleIdx="8" presStyleCnt="9" custLinFactNeighborX="75756" custLinFactNeighborY="-16367"/>
      <dgm:spPr>
        <a:ln>
          <a:solidFill>
            <a:schemeClr val="tx2"/>
          </a:solidFill>
        </a:ln>
      </dgm:spPr>
    </dgm:pt>
    <dgm:pt modelId="{2803B572-0EAB-4163-B2FF-AA1F6062046B}" type="pres">
      <dgm:prSet presAssocID="{83258136-9F14-4BAD-BC62-AE0FB39812A2}" presName="Child" presStyleLbl="revTx" presStyleIdx="10" presStyleCnt="11" custLinFactNeighborX="5973" custLinFactNeighborY="-7021">
        <dgm:presLayoutVars>
          <dgm:chMax val="0"/>
          <dgm:chPref val="0"/>
          <dgm:bulletEnabled val="1"/>
        </dgm:presLayoutVars>
      </dgm:prSet>
      <dgm:spPr/>
    </dgm:pt>
  </dgm:ptLst>
  <dgm:cxnLst>
    <dgm:cxn modelId="{9757F113-5D9E-459B-B0D4-5882FB275F23}" srcId="{B4B38C54-3347-4919-9F88-5447F0ACD33B}" destId="{D5FC90F9-86BB-48B0-93FA-BCFD3FCCF7C3}" srcOrd="0" destOrd="0" parTransId="{02ADB3F0-24A4-4650-96E1-AE6A50FAE069}" sibTransId="{BD1BB9CA-D0B1-42C8-B4E1-A16CB365317E}"/>
    <dgm:cxn modelId="{30A80914-7FD0-4D0A-87A4-7155F0A714CC}" srcId="{6C051A53-4FFF-4E7D-B78D-FDA578C73B81}" destId="{FE28A5DC-DAB3-4E32-8A74-161A574C118F}" srcOrd="1" destOrd="0" parTransId="{5DE8CAC1-C09F-4D86-ABDC-3D21A78EEBDA}" sibTransId="{1CCAD610-394E-4235-8B63-0A7B15E53613}"/>
    <dgm:cxn modelId="{782A151C-FF48-4F5E-A8DA-E1F5985AD94F}" srcId="{B4B38C54-3347-4919-9F88-5447F0ACD33B}" destId="{4B3A3EF0-9CF9-4D44-9BD3-B26124BDB119}" srcOrd="1" destOrd="0" parTransId="{886E6358-2675-4615-A6EC-E2CB11E7FA48}" sibTransId="{AD74C556-FC6F-4B24-A835-235689A75ACD}"/>
    <dgm:cxn modelId="{A53EAE22-1A7E-46DA-8E61-D686520B7C0F}" type="presOf" srcId="{D5FC90F9-86BB-48B0-93FA-BCFD3FCCF7C3}" destId="{2E71BD56-3051-4231-A422-E32DFC3087E2}" srcOrd="0" destOrd="0" presId="urn:microsoft.com/office/officeart/2008/layout/SquareAccentList"/>
    <dgm:cxn modelId="{7F978627-FFCC-4575-A41C-7F6170CA592C}" type="presOf" srcId="{4B3A3EF0-9CF9-4D44-9BD3-B26124BDB119}" destId="{8D791C09-C59D-4C6D-B877-59231C980BDD}" srcOrd="0" destOrd="0" presId="urn:microsoft.com/office/officeart/2008/layout/SquareAccentList"/>
    <dgm:cxn modelId="{800DD52E-D61B-496D-93A9-EB0169934E20}" type="presOf" srcId="{6C051A53-4FFF-4E7D-B78D-FDA578C73B81}" destId="{2F6A5C6C-8738-4797-BD7E-5B48106FA404}" srcOrd="0" destOrd="0" presId="urn:microsoft.com/office/officeart/2008/layout/SquareAccentList"/>
    <dgm:cxn modelId="{37C97739-5919-4E5F-891B-52EB182D2D3B}" srcId="{6C051A53-4FFF-4E7D-B78D-FDA578C73B81}" destId="{6407191C-A354-49B2-B2CC-970298CDE319}" srcOrd="0" destOrd="0" parTransId="{6984FD22-EE47-4E2D-B565-BF0B134F5F06}" sibTransId="{0386F4E9-398A-462C-8B2B-81D2F8FCE36B}"/>
    <dgm:cxn modelId="{26F03A72-4F24-4B94-A512-DA1C742D62D4}" srcId="{2F2A0CE4-A2EF-4993-AE27-50018B85421D}" destId="{6C051A53-4FFF-4E7D-B78D-FDA578C73B81}" srcOrd="1" destOrd="0" parTransId="{E4DEA9C1-731C-4271-A124-42BF0106B58E}" sibTransId="{E8403D7E-4598-4393-B2FF-9DF8C6473E88}"/>
    <dgm:cxn modelId="{471CFB53-9566-400D-A0EB-C7CACBACA259}" srcId="{6C051A53-4FFF-4E7D-B78D-FDA578C73B81}" destId="{05CB1350-B23B-4F01-9830-33A7771087A4}" srcOrd="3" destOrd="0" parTransId="{5381850E-CB91-4EF0-911E-0E2166721F75}" sibTransId="{69C6226A-6C83-49D8-AF50-1E8CAB0A1868}"/>
    <dgm:cxn modelId="{35E04059-51F2-4B22-886D-758640D7AA5D}" type="presOf" srcId="{B4B38C54-3347-4919-9F88-5447F0ACD33B}" destId="{88DC322C-5034-4645-B16D-C7B858DEC93A}" srcOrd="0" destOrd="0" presId="urn:microsoft.com/office/officeart/2008/layout/SquareAccentList"/>
    <dgm:cxn modelId="{D6E1F88E-AEF1-4C81-88BE-B6793EFAA926}" type="presOf" srcId="{6407191C-A354-49B2-B2CC-970298CDE319}" destId="{D3983E1E-FCE0-4C7B-BAB6-8BEEB590BEF1}" srcOrd="0" destOrd="0" presId="urn:microsoft.com/office/officeart/2008/layout/SquareAccentList"/>
    <dgm:cxn modelId="{2CA624A3-E510-4478-BB5C-38A62D7EBC43}" srcId="{B4B38C54-3347-4919-9F88-5447F0ACD33B}" destId="{CCAB39C5-4E51-4B4F-AEF6-834BD6F4C4D5}" srcOrd="2" destOrd="0" parTransId="{95F6D777-03E6-4504-8A40-0D0A6CDE37F6}" sibTransId="{F17EC2B5-4C2A-4789-83BB-217B93917937}"/>
    <dgm:cxn modelId="{AAD5A2AB-54BE-4041-A66F-C5E1ABBFFCAE}" srcId="{B4B38C54-3347-4919-9F88-5447F0ACD33B}" destId="{732E1607-94C7-4949-9EF0-E3C011ED9B86}" srcOrd="3" destOrd="0" parTransId="{DDEA2D15-D8DE-4921-8142-84F0FF19CDFC}" sibTransId="{FE01B851-4605-45FD-9A79-8EC78FBD2641}"/>
    <dgm:cxn modelId="{3BB0FFC4-6CAD-4A9A-BE05-3D8254D737C8}" srcId="{6C051A53-4FFF-4E7D-B78D-FDA578C73B81}" destId="{BC1C2D20-67AB-4077-9B46-54A52E9726B9}" srcOrd="2" destOrd="0" parTransId="{44EBE5D7-D3D0-4A08-A266-D8783F7DC3D6}" sibTransId="{9665B4AC-DCDE-4F09-8022-606F4C40EDC0}"/>
    <dgm:cxn modelId="{52762DCC-782E-459D-B623-E883ED6CA6E5}" srcId="{2F2A0CE4-A2EF-4993-AE27-50018B85421D}" destId="{B4B38C54-3347-4919-9F88-5447F0ACD33B}" srcOrd="0" destOrd="0" parTransId="{9B26E07D-52A0-4E70-9DB3-1630B5FBC556}" sibTransId="{8E7DCB7D-A89B-48FC-99BF-1C3365FCA686}"/>
    <dgm:cxn modelId="{F7246DD0-8562-428A-90B5-C46D693EFB8B}" type="presOf" srcId="{CCAB39C5-4E51-4B4F-AEF6-834BD6F4C4D5}" destId="{B3950A58-F781-44F9-8340-E3210E00AF2B}" srcOrd="0" destOrd="0" presId="urn:microsoft.com/office/officeart/2008/layout/SquareAccentList"/>
    <dgm:cxn modelId="{4C6C0FDE-5FAE-4B0C-82CB-4FE866D4CC53}" type="presOf" srcId="{2F2A0CE4-A2EF-4993-AE27-50018B85421D}" destId="{9035E792-15C0-4371-97F2-8A49FF3746F5}" srcOrd="0" destOrd="0" presId="urn:microsoft.com/office/officeart/2008/layout/SquareAccentList"/>
    <dgm:cxn modelId="{F355DCE1-9FFD-4CD3-860C-ACACA45709C6}" srcId="{6C051A53-4FFF-4E7D-B78D-FDA578C73B81}" destId="{83258136-9F14-4BAD-BC62-AE0FB39812A2}" srcOrd="4" destOrd="0" parTransId="{A80D09A5-0580-448E-896A-A16288BFD541}" sibTransId="{3ADEB712-F9A8-464F-8B53-5AF5466AA26E}"/>
    <dgm:cxn modelId="{751830E9-367A-459D-B26B-4383917754DB}" type="presOf" srcId="{732E1607-94C7-4949-9EF0-E3C011ED9B86}" destId="{2FA8DBA4-883A-4B6E-904F-E18F237659F7}" srcOrd="0" destOrd="0" presId="urn:microsoft.com/office/officeart/2008/layout/SquareAccentList"/>
    <dgm:cxn modelId="{B79151E9-BD5F-467E-9DCD-533740039B96}" type="presOf" srcId="{BC1C2D20-67AB-4077-9B46-54A52E9726B9}" destId="{178E0450-86F7-49F4-8851-92ED35B4A1E8}" srcOrd="0" destOrd="0" presId="urn:microsoft.com/office/officeart/2008/layout/SquareAccentList"/>
    <dgm:cxn modelId="{6A76ECEA-0F32-4B27-AF57-8B46AF1EA4D4}" type="presOf" srcId="{05CB1350-B23B-4F01-9830-33A7771087A4}" destId="{53B6F565-4992-47FC-9E06-272D893C48CA}" srcOrd="0" destOrd="0" presId="urn:microsoft.com/office/officeart/2008/layout/SquareAccentList"/>
    <dgm:cxn modelId="{AC615CF6-0AC9-4584-B286-F3742BBF3A61}" type="presOf" srcId="{FE28A5DC-DAB3-4E32-8A74-161A574C118F}" destId="{55C0B160-C06E-425F-B717-49DC1B0EEA69}" srcOrd="0" destOrd="0" presId="urn:microsoft.com/office/officeart/2008/layout/SquareAccentList"/>
    <dgm:cxn modelId="{017B79FA-A419-4210-912B-DDD747AF033B}" type="presOf" srcId="{83258136-9F14-4BAD-BC62-AE0FB39812A2}" destId="{2803B572-0EAB-4163-B2FF-AA1F6062046B}" srcOrd="0" destOrd="0" presId="urn:microsoft.com/office/officeart/2008/layout/SquareAccentList"/>
    <dgm:cxn modelId="{2CFFE0BF-6491-4235-B5F8-D006E59A5611}" type="presParOf" srcId="{9035E792-15C0-4371-97F2-8A49FF3746F5}" destId="{C32128B5-669E-4EED-B39C-27001E571EED}" srcOrd="0" destOrd="0" presId="urn:microsoft.com/office/officeart/2008/layout/SquareAccentList"/>
    <dgm:cxn modelId="{B7512510-1BFA-40F3-8519-866D35C19223}" type="presParOf" srcId="{C32128B5-669E-4EED-B39C-27001E571EED}" destId="{3B21987A-F9B3-42E5-92C6-3EF8EBB46525}" srcOrd="0" destOrd="0" presId="urn:microsoft.com/office/officeart/2008/layout/SquareAccentList"/>
    <dgm:cxn modelId="{44C42871-B829-4BD4-A5CA-99E5A98E1A62}" type="presParOf" srcId="{3B21987A-F9B3-42E5-92C6-3EF8EBB46525}" destId="{ADE27ABB-7E76-458B-97DF-8A1CA9ECC14E}" srcOrd="0" destOrd="0" presId="urn:microsoft.com/office/officeart/2008/layout/SquareAccentList"/>
    <dgm:cxn modelId="{68FA6C18-AD57-4DCE-BB74-69D3BB4E96DC}" type="presParOf" srcId="{3B21987A-F9B3-42E5-92C6-3EF8EBB46525}" destId="{9C5D0C69-2C45-49CD-88E1-531951D2C792}" srcOrd="1" destOrd="0" presId="urn:microsoft.com/office/officeart/2008/layout/SquareAccentList"/>
    <dgm:cxn modelId="{59675278-D9BC-493A-A9E7-9BD862247F74}" type="presParOf" srcId="{3B21987A-F9B3-42E5-92C6-3EF8EBB46525}" destId="{88DC322C-5034-4645-B16D-C7B858DEC93A}" srcOrd="2" destOrd="0" presId="urn:microsoft.com/office/officeart/2008/layout/SquareAccentList"/>
    <dgm:cxn modelId="{3D406BE2-09D9-497B-8C9B-87DA088EF092}" type="presParOf" srcId="{C32128B5-669E-4EED-B39C-27001E571EED}" destId="{A34921A1-013E-4B40-83C0-14E357317039}" srcOrd="1" destOrd="0" presId="urn:microsoft.com/office/officeart/2008/layout/SquareAccentList"/>
    <dgm:cxn modelId="{2247535B-E560-4AA1-95CE-4281A1DE35E9}" type="presParOf" srcId="{A34921A1-013E-4B40-83C0-14E357317039}" destId="{8930AD86-0662-4E50-AE68-254317542FAA}" srcOrd="0" destOrd="0" presId="urn:microsoft.com/office/officeart/2008/layout/SquareAccentList"/>
    <dgm:cxn modelId="{CBCC0FF4-4FFC-495D-B720-DA8112654045}" type="presParOf" srcId="{8930AD86-0662-4E50-AE68-254317542FAA}" destId="{D3B4AC14-0F58-415B-AEE2-1D0D66C53C3F}" srcOrd="0" destOrd="0" presId="urn:microsoft.com/office/officeart/2008/layout/SquareAccentList"/>
    <dgm:cxn modelId="{FEF477DB-91A5-45E8-A095-4B34828677A7}" type="presParOf" srcId="{8930AD86-0662-4E50-AE68-254317542FAA}" destId="{2E71BD56-3051-4231-A422-E32DFC3087E2}" srcOrd="1" destOrd="0" presId="urn:microsoft.com/office/officeart/2008/layout/SquareAccentList"/>
    <dgm:cxn modelId="{5A63AE5B-ACB2-42C6-9CE9-AAB15EDDE980}" type="presParOf" srcId="{A34921A1-013E-4B40-83C0-14E357317039}" destId="{5601FB55-E045-4395-A05F-61C0FFACE3D8}" srcOrd="1" destOrd="0" presId="urn:microsoft.com/office/officeart/2008/layout/SquareAccentList"/>
    <dgm:cxn modelId="{70B4EB02-3457-4AB1-92C6-37E7AD6F74D0}" type="presParOf" srcId="{5601FB55-E045-4395-A05F-61C0FFACE3D8}" destId="{D040BF2D-F00D-4570-AD1A-8D3A7E694FEC}" srcOrd="0" destOrd="0" presId="urn:microsoft.com/office/officeart/2008/layout/SquareAccentList"/>
    <dgm:cxn modelId="{6172AF86-3157-494B-8D55-9D4296363B5B}" type="presParOf" srcId="{5601FB55-E045-4395-A05F-61C0FFACE3D8}" destId="{8D791C09-C59D-4C6D-B877-59231C980BDD}" srcOrd="1" destOrd="0" presId="urn:microsoft.com/office/officeart/2008/layout/SquareAccentList"/>
    <dgm:cxn modelId="{B139EEC7-EF98-4F69-B416-4D484868A7FD}" type="presParOf" srcId="{A34921A1-013E-4B40-83C0-14E357317039}" destId="{23C9E06F-1D88-4256-8681-66181B7D81B0}" srcOrd="2" destOrd="0" presId="urn:microsoft.com/office/officeart/2008/layout/SquareAccentList"/>
    <dgm:cxn modelId="{C35871BA-EF4C-4350-9E41-9316E2D1D468}" type="presParOf" srcId="{23C9E06F-1D88-4256-8681-66181B7D81B0}" destId="{C193617C-2CFE-489C-9A02-479D4D6FD645}" srcOrd="0" destOrd="0" presId="urn:microsoft.com/office/officeart/2008/layout/SquareAccentList"/>
    <dgm:cxn modelId="{0A4F3A79-00A3-4948-B0C6-E089B078217A}" type="presParOf" srcId="{23C9E06F-1D88-4256-8681-66181B7D81B0}" destId="{B3950A58-F781-44F9-8340-E3210E00AF2B}" srcOrd="1" destOrd="0" presId="urn:microsoft.com/office/officeart/2008/layout/SquareAccentList"/>
    <dgm:cxn modelId="{AC707B40-CF14-4405-9269-8B69B8CDD425}" type="presParOf" srcId="{A34921A1-013E-4B40-83C0-14E357317039}" destId="{6A8BF424-3AA8-4FAB-9726-D422AA5C9F06}" srcOrd="3" destOrd="0" presId="urn:microsoft.com/office/officeart/2008/layout/SquareAccentList"/>
    <dgm:cxn modelId="{2A1FA6B9-B6DE-42DB-9DAA-7EEBAB956CEE}" type="presParOf" srcId="{6A8BF424-3AA8-4FAB-9726-D422AA5C9F06}" destId="{9FDD23CE-6032-4B6C-B266-542159EBE6AD}" srcOrd="0" destOrd="0" presId="urn:microsoft.com/office/officeart/2008/layout/SquareAccentList"/>
    <dgm:cxn modelId="{25F81B5D-AC44-443D-B3A6-E44EBF7A324B}" type="presParOf" srcId="{6A8BF424-3AA8-4FAB-9726-D422AA5C9F06}" destId="{2FA8DBA4-883A-4B6E-904F-E18F237659F7}" srcOrd="1" destOrd="0" presId="urn:microsoft.com/office/officeart/2008/layout/SquareAccentList"/>
    <dgm:cxn modelId="{6660BCAA-E81D-494F-B2C2-C347D2594C65}" type="presParOf" srcId="{9035E792-15C0-4371-97F2-8A49FF3746F5}" destId="{A50F387C-8FAE-4A29-B951-E919C4975CB5}" srcOrd="1" destOrd="0" presId="urn:microsoft.com/office/officeart/2008/layout/SquareAccentList"/>
    <dgm:cxn modelId="{0CB70CC0-5043-460D-B7AB-5F95205B1981}" type="presParOf" srcId="{A50F387C-8FAE-4A29-B951-E919C4975CB5}" destId="{E36C84CB-6296-4654-8640-8417E233E2C0}" srcOrd="0" destOrd="0" presId="urn:microsoft.com/office/officeart/2008/layout/SquareAccentList"/>
    <dgm:cxn modelId="{A38F39D6-B1ED-4FD6-AD72-3B37A1CFD425}" type="presParOf" srcId="{E36C84CB-6296-4654-8640-8417E233E2C0}" destId="{DD29986F-573A-4F78-BE24-AE8EB7D676CD}" srcOrd="0" destOrd="0" presId="urn:microsoft.com/office/officeart/2008/layout/SquareAccentList"/>
    <dgm:cxn modelId="{FA905486-6FA5-4B13-AC9B-E84DBC7D0873}" type="presParOf" srcId="{E36C84CB-6296-4654-8640-8417E233E2C0}" destId="{382B154C-58FB-4CCC-B9F0-7F7778F9990F}" srcOrd="1" destOrd="0" presId="urn:microsoft.com/office/officeart/2008/layout/SquareAccentList"/>
    <dgm:cxn modelId="{5A6BD4AD-5789-48C0-8C28-BA47A314C718}" type="presParOf" srcId="{E36C84CB-6296-4654-8640-8417E233E2C0}" destId="{2F6A5C6C-8738-4797-BD7E-5B48106FA404}" srcOrd="2" destOrd="0" presId="urn:microsoft.com/office/officeart/2008/layout/SquareAccentList"/>
    <dgm:cxn modelId="{650E4246-5A35-45F9-AED4-F2BCA437C006}" type="presParOf" srcId="{A50F387C-8FAE-4A29-B951-E919C4975CB5}" destId="{54EB81E0-3ECE-4C2B-8EE8-5B6F628989F9}" srcOrd="1" destOrd="0" presId="urn:microsoft.com/office/officeart/2008/layout/SquareAccentList"/>
    <dgm:cxn modelId="{93397E9F-DAC6-4F8C-9022-A1C77D96DAEC}" type="presParOf" srcId="{54EB81E0-3ECE-4C2B-8EE8-5B6F628989F9}" destId="{A5181C86-13B9-4BA9-B3E2-7208CDCA642E}" srcOrd="0" destOrd="0" presId="urn:microsoft.com/office/officeart/2008/layout/SquareAccentList"/>
    <dgm:cxn modelId="{01460B32-CC41-4D6B-9E43-2FFF85653551}" type="presParOf" srcId="{A5181C86-13B9-4BA9-B3E2-7208CDCA642E}" destId="{32ECA179-7832-4720-85D5-4801109929E4}" srcOrd="0" destOrd="0" presId="urn:microsoft.com/office/officeart/2008/layout/SquareAccentList"/>
    <dgm:cxn modelId="{6B5A41CB-FD58-4CE6-8EF8-47F544844EB1}" type="presParOf" srcId="{A5181C86-13B9-4BA9-B3E2-7208CDCA642E}" destId="{D3983E1E-FCE0-4C7B-BAB6-8BEEB590BEF1}" srcOrd="1" destOrd="0" presId="urn:microsoft.com/office/officeart/2008/layout/SquareAccentList"/>
    <dgm:cxn modelId="{C5E406F6-7EB3-475F-B17A-8AFF1F3291A0}" type="presParOf" srcId="{54EB81E0-3ECE-4C2B-8EE8-5B6F628989F9}" destId="{1AEA130A-3E6C-4C9D-8925-3AEC547823B5}" srcOrd="1" destOrd="0" presId="urn:microsoft.com/office/officeart/2008/layout/SquareAccentList"/>
    <dgm:cxn modelId="{3A859565-4542-456A-8A34-F0798B6DE43C}" type="presParOf" srcId="{1AEA130A-3E6C-4C9D-8925-3AEC547823B5}" destId="{24E1DB94-62F3-47BA-A51C-7271A2895555}" srcOrd="0" destOrd="0" presId="urn:microsoft.com/office/officeart/2008/layout/SquareAccentList"/>
    <dgm:cxn modelId="{FED3BCC8-B437-4891-9563-9F6A338F5AFF}" type="presParOf" srcId="{1AEA130A-3E6C-4C9D-8925-3AEC547823B5}" destId="{55C0B160-C06E-425F-B717-49DC1B0EEA69}" srcOrd="1" destOrd="0" presId="urn:microsoft.com/office/officeart/2008/layout/SquareAccentList"/>
    <dgm:cxn modelId="{10C189D9-6E00-46C0-B2A8-236AA79E06BD}" type="presParOf" srcId="{54EB81E0-3ECE-4C2B-8EE8-5B6F628989F9}" destId="{D3C74683-23BB-422C-B86F-B3B78FE63F57}" srcOrd="2" destOrd="0" presId="urn:microsoft.com/office/officeart/2008/layout/SquareAccentList"/>
    <dgm:cxn modelId="{55641D00-863C-4367-B873-2E383D68331D}" type="presParOf" srcId="{D3C74683-23BB-422C-B86F-B3B78FE63F57}" destId="{C161A4AC-B78D-4642-BA09-5E2E56DAEC61}" srcOrd="0" destOrd="0" presId="urn:microsoft.com/office/officeart/2008/layout/SquareAccentList"/>
    <dgm:cxn modelId="{62C098D5-F622-46F7-B001-4A0A42354933}" type="presParOf" srcId="{D3C74683-23BB-422C-B86F-B3B78FE63F57}" destId="{178E0450-86F7-49F4-8851-92ED35B4A1E8}" srcOrd="1" destOrd="0" presId="urn:microsoft.com/office/officeart/2008/layout/SquareAccentList"/>
    <dgm:cxn modelId="{1A9AF769-CC41-4EC3-B916-DD952076C4F4}" type="presParOf" srcId="{54EB81E0-3ECE-4C2B-8EE8-5B6F628989F9}" destId="{6C4E7F31-CEAE-4277-8C54-7DED7BF5A6B9}" srcOrd="3" destOrd="0" presId="urn:microsoft.com/office/officeart/2008/layout/SquareAccentList"/>
    <dgm:cxn modelId="{1359E353-878C-40D6-BB6A-EE61C452B6C4}" type="presParOf" srcId="{6C4E7F31-CEAE-4277-8C54-7DED7BF5A6B9}" destId="{D2CDC7F1-643E-4DD5-9225-CD0729D58FB1}" srcOrd="0" destOrd="0" presId="urn:microsoft.com/office/officeart/2008/layout/SquareAccentList"/>
    <dgm:cxn modelId="{239A4B93-0077-4B6D-8D37-512993227952}" type="presParOf" srcId="{6C4E7F31-CEAE-4277-8C54-7DED7BF5A6B9}" destId="{53B6F565-4992-47FC-9E06-272D893C48CA}" srcOrd="1" destOrd="0" presId="urn:microsoft.com/office/officeart/2008/layout/SquareAccentList"/>
    <dgm:cxn modelId="{6BD7B415-CB1F-46D6-8719-4DB8E0BFA589}" type="presParOf" srcId="{54EB81E0-3ECE-4C2B-8EE8-5B6F628989F9}" destId="{F02EAFAC-E5F3-4BD2-8FFF-C4AC6F9582AA}" srcOrd="4" destOrd="0" presId="urn:microsoft.com/office/officeart/2008/layout/SquareAccentList"/>
    <dgm:cxn modelId="{B423652E-99A7-4389-A95D-61805796EB51}" type="presParOf" srcId="{F02EAFAC-E5F3-4BD2-8FFF-C4AC6F9582AA}" destId="{28EE6742-2392-494A-AA69-870E778796B4}" srcOrd="0" destOrd="0" presId="urn:microsoft.com/office/officeart/2008/layout/SquareAccentList"/>
    <dgm:cxn modelId="{9ABA5EA6-D911-4C41-B9E7-97B1106BC824}" type="presParOf" srcId="{F02EAFAC-E5F3-4BD2-8FFF-C4AC6F9582AA}" destId="{2803B572-0EAB-4163-B2FF-AA1F6062046B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E758D6-58B5-4A42-B0AA-DF6FEF73E62E}" type="doc">
      <dgm:prSet loTypeId="urn:microsoft.com/office/officeart/2005/8/layout/vList5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IE"/>
        </a:p>
      </dgm:t>
    </dgm:pt>
    <dgm:pt modelId="{19BF6C73-6CF0-48D7-8A59-0638B8A7C243}">
      <dgm:prSet phldrT="[Text]"/>
      <dgm:spPr/>
      <dgm:t>
        <a:bodyPr/>
        <a:lstStyle/>
        <a:p>
          <a:r>
            <a:rPr lang="en-GB" b="0" dirty="0"/>
            <a:t>Video tutorials</a:t>
          </a:r>
          <a:endParaRPr lang="en-IE" dirty="0"/>
        </a:p>
      </dgm:t>
    </dgm:pt>
    <dgm:pt modelId="{30BD208C-1FDE-4092-9F97-53279667C2B4}" type="parTrans" cxnId="{14FEE5E5-3521-49C6-A804-F753CB135C57}">
      <dgm:prSet/>
      <dgm:spPr/>
      <dgm:t>
        <a:bodyPr/>
        <a:lstStyle/>
        <a:p>
          <a:endParaRPr lang="en-IE"/>
        </a:p>
      </dgm:t>
    </dgm:pt>
    <dgm:pt modelId="{E4748020-C22A-4B2A-B9AA-6DBCCF81160D}" type="sibTrans" cxnId="{14FEE5E5-3521-49C6-A804-F753CB135C57}">
      <dgm:prSet/>
      <dgm:spPr/>
      <dgm:t>
        <a:bodyPr/>
        <a:lstStyle/>
        <a:p>
          <a:endParaRPr lang="en-IE"/>
        </a:p>
      </dgm:t>
    </dgm:pt>
    <dgm:pt modelId="{E812FAEA-27A3-42DF-B41F-6DB803A254BE}">
      <dgm:prSet phldrT="[Text]" custT="1"/>
      <dgm:spPr/>
      <dgm:t>
        <a:bodyPr/>
        <a:lstStyle/>
        <a:p>
          <a:pPr>
            <a:buClr>
              <a:schemeClr val="accent2"/>
            </a:buClr>
          </a:pPr>
          <a:r>
            <a:rPr lang="en-IE" sz="1500" b="0" dirty="0">
              <a:hlinkClick xmlns:r="http://schemas.openxmlformats.org/officeDocument/2006/relationships" r:id="rId1"/>
            </a:rPr>
            <a:t>Overview of lump sum funding</a:t>
          </a:r>
          <a:endParaRPr lang="en-IE" sz="1500" dirty="0"/>
        </a:p>
      </dgm:t>
    </dgm:pt>
    <dgm:pt modelId="{FD38DF9C-9812-4FB6-AB00-5C8CAB72DF8F}" type="parTrans" cxnId="{0D678053-8A76-49A1-A12F-FC7974F35CFF}">
      <dgm:prSet/>
      <dgm:spPr/>
      <dgm:t>
        <a:bodyPr/>
        <a:lstStyle/>
        <a:p>
          <a:endParaRPr lang="en-IE"/>
        </a:p>
      </dgm:t>
    </dgm:pt>
    <dgm:pt modelId="{FB697F0A-ECCA-40E2-83EA-11661D436496}" type="sibTrans" cxnId="{0D678053-8A76-49A1-A12F-FC7974F35CFF}">
      <dgm:prSet/>
      <dgm:spPr/>
      <dgm:t>
        <a:bodyPr/>
        <a:lstStyle/>
        <a:p>
          <a:endParaRPr lang="en-IE"/>
        </a:p>
      </dgm:t>
    </dgm:pt>
    <dgm:pt modelId="{CEF9713A-1B52-43A5-BFD5-2EDA1A198969}">
      <dgm:prSet phldrT="[Text]"/>
      <dgm:spPr/>
      <dgm:t>
        <a:bodyPr/>
        <a:lstStyle/>
        <a:p>
          <a:r>
            <a:rPr lang="en-GB" b="0" dirty="0"/>
            <a:t>Guidance documents</a:t>
          </a:r>
          <a:endParaRPr lang="en-IE" dirty="0"/>
        </a:p>
      </dgm:t>
    </dgm:pt>
    <dgm:pt modelId="{EABF9D64-0E0B-464C-9D23-D3ACB38AF3BA}" type="parTrans" cxnId="{E2E6C094-16F0-45E7-9071-B0F93EF5D868}">
      <dgm:prSet/>
      <dgm:spPr/>
      <dgm:t>
        <a:bodyPr/>
        <a:lstStyle/>
        <a:p>
          <a:endParaRPr lang="en-IE"/>
        </a:p>
      </dgm:t>
    </dgm:pt>
    <dgm:pt modelId="{C940969D-0D6E-46D2-8E5A-46231E7D2528}" type="sibTrans" cxnId="{E2E6C094-16F0-45E7-9071-B0F93EF5D868}">
      <dgm:prSet/>
      <dgm:spPr/>
      <dgm:t>
        <a:bodyPr/>
        <a:lstStyle/>
        <a:p>
          <a:endParaRPr lang="en-IE"/>
        </a:p>
      </dgm:t>
    </dgm:pt>
    <dgm:pt modelId="{1C3C4618-4522-4415-A705-D9AE6C7509B4}">
      <dgm:prSet phldrT="[Text]" custT="1"/>
      <dgm:spPr/>
      <dgm:t>
        <a:bodyPr/>
        <a:lstStyle/>
        <a:p>
          <a:pPr>
            <a:buClr>
              <a:schemeClr val="accent2"/>
            </a:buClr>
          </a:pPr>
          <a:r>
            <a:rPr lang="en-GB" sz="1500" b="0">
              <a:hlinkClick xmlns:r="http://schemas.openxmlformats.org/officeDocument/2006/relationships" r:id="rId2"/>
            </a:rPr>
            <a:t>What do I need to know?</a:t>
          </a:r>
          <a:r>
            <a:rPr lang="en-150" sz="1500" b="0"/>
            <a:t> &amp; </a:t>
          </a:r>
          <a:r>
            <a:rPr lang="en-GB" sz="1500" b="0">
              <a:hlinkClick xmlns:r="http://schemas.openxmlformats.org/officeDocument/2006/relationships" r:id="rId3"/>
            </a:rPr>
            <a:t>Quick guide</a:t>
          </a:r>
          <a:endParaRPr lang="en-IE" sz="1500" dirty="0"/>
        </a:p>
      </dgm:t>
    </dgm:pt>
    <dgm:pt modelId="{87A041D1-CBCD-4FE4-818B-F61994F463DD}" type="parTrans" cxnId="{2FFCBF01-7949-42D2-AD1D-37AFC4F944B4}">
      <dgm:prSet/>
      <dgm:spPr/>
      <dgm:t>
        <a:bodyPr/>
        <a:lstStyle/>
        <a:p>
          <a:endParaRPr lang="en-IE"/>
        </a:p>
      </dgm:t>
    </dgm:pt>
    <dgm:pt modelId="{D33E3892-9AAD-4730-A3DE-A7496ED8BF9C}" type="sibTrans" cxnId="{2FFCBF01-7949-42D2-AD1D-37AFC4F944B4}">
      <dgm:prSet/>
      <dgm:spPr/>
      <dgm:t>
        <a:bodyPr/>
        <a:lstStyle/>
        <a:p>
          <a:endParaRPr lang="en-IE"/>
        </a:p>
      </dgm:t>
    </dgm:pt>
    <dgm:pt modelId="{8C36015F-3A16-4513-BDF1-0E02688FE34A}">
      <dgm:prSet phldrT="[Text]"/>
      <dgm:spPr/>
      <dgm:t>
        <a:bodyPr/>
        <a:lstStyle/>
        <a:p>
          <a:r>
            <a:rPr lang="en-GB" b="0" dirty="0"/>
            <a:t>Reference documents</a:t>
          </a:r>
          <a:endParaRPr lang="en-IE" noProof="0" dirty="0"/>
        </a:p>
      </dgm:t>
    </dgm:pt>
    <dgm:pt modelId="{763884A9-814B-478C-97AD-17965F4EA282}" type="parTrans" cxnId="{375218A0-9F81-4BF9-988E-498BC0E813EF}">
      <dgm:prSet/>
      <dgm:spPr/>
      <dgm:t>
        <a:bodyPr/>
        <a:lstStyle/>
        <a:p>
          <a:endParaRPr lang="en-IE"/>
        </a:p>
      </dgm:t>
    </dgm:pt>
    <dgm:pt modelId="{A6E97FE7-9BE9-42E6-A156-A5E193872515}" type="sibTrans" cxnId="{375218A0-9F81-4BF9-988E-498BC0E813EF}">
      <dgm:prSet/>
      <dgm:spPr/>
      <dgm:t>
        <a:bodyPr/>
        <a:lstStyle/>
        <a:p>
          <a:endParaRPr lang="en-IE"/>
        </a:p>
      </dgm:t>
    </dgm:pt>
    <dgm:pt modelId="{9B40C45E-2305-4066-B452-2C7E20EC9D51}">
      <dgm:prSet phldrT="[Text]" custT="1"/>
      <dgm:spPr/>
      <dgm:t>
        <a:bodyPr/>
        <a:lstStyle/>
        <a:p>
          <a:pPr>
            <a:buClr>
              <a:schemeClr val="accent2"/>
            </a:buClr>
            <a:buFont typeface="Arial" panose="020B0604020202020204" pitchFamily="34" charset="0"/>
            <a:buChar char="•"/>
          </a:pPr>
          <a:r>
            <a:rPr lang="en-US" sz="1500" b="0">
              <a:hlinkClick xmlns:r="http://schemas.openxmlformats.org/officeDocument/2006/relationships" r:id="rId4"/>
            </a:rPr>
            <a:t>Model Grant Agreement Lump Sum</a:t>
          </a:r>
          <a:endParaRPr lang="en-IE" sz="1500" dirty="0"/>
        </a:p>
      </dgm:t>
    </dgm:pt>
    <dgm:pt modelId="{953AF4F4-C01B-443F-B71D-C8C4D5CAE539}" type="parTrans" cxnId="{CD886127-2D4F-408D-B9CC-7236F411D8E1}">
      <dgm:prSet/>
      <dgm:spPr/>
      <dgm:t>
        <a:bodyPr/>
        <a:lstStyle/>
        <a:p>
          <a:endParaRPr lang="en-IE"/>
        </a:p>
      </dgm:t>
    </dgm:pt>
    <dgm:pt modelId="{A4D132D9-F677-4BD2-87C3-0775C220E3CA}" type="sibTrans" cxnId="{CD886127-2D4F-408D-B9CC-7236F411D8E1}">
      <dgm:prSet/>
      <dgm:spPr/>
      <dgm:t>
        <a:bodyPr/>
        <a:lstStyle/>
        <a:p>
          <a:endParaRPr lang="en-IE"/>
        </a:p>
      </dgm:t>
    </dgm:pt>
    <dgm:pt modelId="{6F4778E7-2C20-479C-928C-7693C925F44F}">
      <dgm:prSet phldrT="[Text]"/>
      <dgm:spPr/>
      <dgm:t>
        <a:bodyPr/>
        <a:lstStyle/>
        <a:p>
          <a:r>
            <a:rPr lang="en-IE" noProof="0" dirty="0"/>
            <a:t>Studies</a:t>
          </a:r>
          <a:endParaRPr lang="en-IE" dirty="0"/>
        </a:p>
      </dgm:t>
    </dgm:pt>
    <dgm:pt modelId="{330E4E55-AE30-4339-AE57-272BFD8301FA}" type="parTrans" cxnId="{35213808-5812-4CEE-ADE3-EA886D76DC59}">
      <dgm:prSet/>
      <dgm:spPr/>
      <dgm:t>
        <a:bodyPr/>
        <a:lstStyle/>
        <a:p>
          <a:endParaRPr lang="en-IE"/>
        </a:p>
      </dgm:t>
    </dgm:pt>
    <dgm:pt modelId="{2A0C768E-04B8-494B-9959-F70C9DE757BF}" type="sibTrans" cxnId="{35213808-5812-4CEE-ADE3-EA886D76DC59}">
      <dgm:prSet/>
      <dgm:spPr/>
      <dgm:t>
        <a:bodyPr/>
        <a:lstStyle/>
        <a:p>
          <a:endParaRPr lang="en-IE"/>
        </a:p>
      </dgm:t>
    </dgm:pt>
    <dgm:pt modelId="{BE9C971F-8930-49D1-87F6-59FFF07D7853}">
      <dgm:prSet phldrT="[Text]" custT="1"/>
      <dgm:spPr/>
      <dgm:t>
        <a:bodyPr/>
        <a:lstStyle/>
        <a:p>
          <a:pPr>
            <a:buClr>
              <a:schemeClr val="accent2"/>
            </a:buClr>
          </a:pPr>
          <a:r>
            <a:rPr lang="en-GB" sz="1500" b="0" dirty="0">
              <a:hlinkClick xmlns:r="http://schemas.openxmlformats.org/officeDocument/2006/relationships" r:id="rId5"/>
            </a:rPr>
            <a:t>European Commission assessment</a:t>
          </a:r>
          <a:r>
            <a:rPr lang="en-GB" sz="1500" b="0" dirty="0"/>
            <a:t> (Oct 2021)</a:t>
          </a:r>
          <a:endParaRPr lang="en-IE" sz="1500" noProof="0" dirty="0"/>
        </a:p>
      </dgm:t>
    </dgm:pt>
    <dgm:pt modelId="{0738D3EC-75ED-4858-96F6-C819688C03EC}" type="parTrans" cxnId="{DE859348-ECED-401E-8C31-32DE36EC6DBE}">
      <dgm:prSet/>
      <dgm:spPr/>
      <dgm:t>
        <a:bodyPr/>
        <a:lstStyle/>
        <a:p>
          <a:endParaRPr lang="en-IE"/>
        </a:p>
      </dgm:t>
    </dgm:pt>
    <dgm:pt modelId="{E7FA2610-6BA5-4D11-83E0-019CCA0C2AF5}" type="sibTrans" cxnId="{DE859348-ECED-401E-8C31-32DE36EC6DBE}">
      <dgm:prSet/>
      <dgm:spPr/>
      <dgm:t>
        <a:bodyPr/>
        <a:lstStyle/>
        <a:p>
          <a:endParaRPr lang="en-IE"/>
        </a:p>
      </dgm:t>
    </dgm:pt>
    <dgm:pt modelId="{9B21DCD5-6701-4154-B2E8-2119714BA7C4}">
      <dgm:prSet phldrT="[Text]"/>
      <dgm:spPr/>
      <dgm:t>
        <a:bodyPr/>
        <a:lstStyle/>
        <a:p>
          <a:r>
            <a:rPr lang="en-GB" b="0" dirty="0"/>
            <a:t>Events</a:t>
          </a:r>
          <a:endParaRPr lang="en-IE" dirty="0"/>
        </a:p>
      </dgm:t>
    </dgm:pt>
    <dgm:pt modelId="{3557648F-4A76-4644-80AE-F219EEEB152B}" type="parTrans" cxnId="{1611CA12-DCA6-4D63-B9C9-F68FAC384261}">
      <dgm:prSet/>
      <dgm:spPr/>
      <dgm:t>
        <a:bodyPr/>
        <a:lstStyle/>
        <a:p>
          <a:endParaRPr lang="en-IE"/>
        </a:p>
      </dgm:t>
    </dgm:pt>
    <dgm:pt modelId="{3D441606-EB6F-4917-9F4A-FFE7608BFD23}" type="sibTrans" cxnId="{1611CA12-DCA6-4D63-B9C9-F68FAC384261}">
      <dgm:prSet/>
      <dgm:spPr/>
      <dgm:t>
        <a:bodyPr/>
        <a:lstStyle/>
        <a:p>
          <a:endParaRPr lang="en-IE"/>
        </a:p>
      </dgm:t>
    </dgm:pt>
    <dgm:pt modelId="{F68E3E3B-2EC0-4CBB-89AE-57FE9918224F}">
      <dgm:prSet phldrT="[Text]" custT="1"/>
      <dgm:spPr/>
      <dgm:t>
        <a:bodyPr/>
        <a:lstStyle/>
        <a:p>
          <a:pPr>
            <a:buClr>
              <a:schemeClr val="accent2"/>
            </a:buClr>
          </a:pPr>
          <a:r>
            <a:rPr lang="en-IE" sz="1500" noProof="0" dirty="0"/>
            <a:t>Future events</a:t>
          </a:r>
          <a:endParaRPr lang="en-IE" sz="1500" dirty="0"/>
        </a:p>
      </dgm:t>
    </dgm:pt>
    <dgm:pt modelId="{EBAB17ED-3663-4C99-BDEA-52B0191BBCB3}" type="parTrans" cxnId="{A40A11F5-FC2F-41F8-A492-9C020D62B54F}">
      <dgm:prSet/>
      <dgm:spPr/>
      <dgm:t>
        <a:bodyPr/>
        <a:lstStyle/>
        <a:p>
          <a:endParaRPr lang="en-IE"/>
        </a:p>
      </dgm:t>
    </dgm:pt>
    <dgm:pt modelId="{1B95FB8F-88C5-4D4B-B47C-D2D0D0F2D0E9}" type="sibTrans" cxnId="{A40A11F5-FC2F-41F8-A492-9C020D62B54F}">
      <dgm:prSet/>
      <dgm:spPr/>
      <dgm:t>
        <a:bodyPr/>
        <a:lstStyle/>
        <a:p>
          <a:endParaRPr lang="en-IE"/>
        </a:p>
      </dgm:t>
    </dgm:pt>
    <dgm:pt modelId="{AA8B1852-E08C-479A-ACCF-D4FFA4EF05EC}">
      <dgm:prSet custT="1"/>
      <dgm:spPr/>
      <dgm:t>
        <a:bodyPr/>
        <a:lstStyle/>
        <a:p>
          <a:pPr>
            <a:buClr>
              <a:schemeClr val="accent2"/>
            </a:buClr>
          </a:pPr>
          <a:r>
            <a:rPr lang="en-IE" sz="1500" noProof="0" dirty="0"/>
            <a:t>Past events and recordings</a:t>
          </a:r>
        </a:p>
      </dgm:t>
    </dgm:pt>
    <dgm:pt modelId="{71817F1F-0F5C-48E7-969F-F554C0002AB2}" type="parTrans" cxnId="{B4DE46D5-1832-4694-BECA-D0641F1F9608}">
      <dgm:prSet/>
      <dgm:spPr/>
      <dgm:t>
        <a:bodyPr/>
        <a:lstStyle/>
        <a:p>
          <a:endParaRPr lang="en-IE"/>
        </a:p>
      </dgm:t>
    </dgm:pt>
    <dgm:pt modelId="{046D35A2-6F3F-4EA0-B37F-6C302703F839}" type="sibTrans" cxnId="{B4DE46D5-1832-4694-BECA-D0641F1F9608}">
      <dgm:prSet/>
      <dgm:spPr/>
      <dgm:t>
        <a:bodyPr/>
        <a:lstStyle/>
        <a:p>
          <a:endParaRPr lang="en-IE"/>
        </a:p>
      </dgm:t>
    </dgm:pt>
    <dgm:pt modelId="{14A99638-A076-4789-97D2-BA061B4FDC3F}">
      <dgm:prSet custT="1"/>
      <dgm:spPr/>
      <dgm:t>
        <a:bodyPr/>
        <a:lstStyle/>
        <a:p>
          <a:pPr>
            <a:buClr>
              <a:schemeClr val="accent2"/>
            </a:buClr>
          </a:pPr>
          <a:r>
            <a:rPr lang="en-GB" sz="1500" b="0" dirty="0">
              <a:hlinkClick xmlns:r="http://schemas.openxmlformats.org/officeDocument/2006/relationships" r:id="rId6"/>
            </a:rPr>
            <a:t>European Parliament (STOA) study on lump sums in Horizon 2020</a:t>
          </a:r>
          <a:r>
            <a:rPr lang="en-GB" sz="1500" b="0" dirty="0"/>
            <a:t> (May 2022)</a:t>
          </a:r>
          <a:endParaRPr lang="en-IE" sz="1500" dirty="0"/>
        </a:p>
      </dgm:t>
    </dgm:pt>
    <dgm:pt modelId="{A811BD4A-7FE6-47A2-8667-54178310B435}" type="parTrans" cxnId="{DB7C584D-4448-456F-B3B4-E6508C1F50E8}">
      <dgm:prSet/>
      <dgm:spPr/>
      <dgm:t>
        <a:bodyPr/>
        <a:lstStyle/>
        <a:p>
          <a:endParaRPr lang="en-IE"/>
        </a:p>
      </dgm:t>
    </dgm:pt>
    <dgm:pt modelId="{13CE3FF0-7860-46BD-B26B-EBB391F104EA}" type="sibTrans" cxnId="{DB7C584D-4448-456F-B3B4-E6508C1F50E8}">
      <dgm:prSet/>
      <dgm:spPr/>
      <dgm:t>
        <a:bodyPr/>
        <a:lstStyle/>
        <a:p>
          <a:endParaRPr lang="en-IE"/>
        </a:p>
      </dgm:t>
    </dgm:pt>
    <dgm:pt modelId="{BC78EECF-9AA8-4B4F-ACB7-006CF36BAA70}">
      <dgm:prSet custT="1"/>
      <dgm:spPr/>
      <dgm:t>
        <a:bodyPr/>
        <a:lstStyle/>
        <a:p>
          <a:pPr>
            <a:buClr>
              <a:schemeClr val="accent2"/>
            </a:buClr>
            <a:buFont typeface="Arial" panose="020B0604020202020204" pitchFamily="34" charset="0"/>
            <a:buChar char="•"/>
          </a:pPr>
          <a:r>
            <a:rPr lang="en-US" sz="1500" b="0" dirty="0">
              <a:hlinkClick xmlns:r="http://schemas.openxmlformats.org/officeDocument/2006/relationships" r:id="rId7"/>
            </a:rPr>
            <a:t>Decision </a:t>
          </a:r>
          <a:r>
            <a:rPr lang="en-US" sz="1500" b="0" dirty="0" err="1">
              <a:hlinkClick xmlns:r="http://schemas.openxmlformats.org/officeDocument/2006/relationships" r:id="rId7"/>
            </a:rPr>
            <a:t>authorising</a:t>
          </a:r>
          <a:r>
            <a:rPr lang="en-US" sz="1500" b="0" dirty="0">
              <a:hlinkClick xmlns:r="http://schemas.openxmlformats.org/officeDocument/2006/relationships" r:id="rId7"/>
            </a:rPr>
            <a:t> the use of lump sum contributions under the Horizon Europe </a:t>
          </a:r>
          <a:r>
            <a:rPr lang="en-US" sz="1500" b="0" dirty="0" err="1">
              <a:hlinkClick xmlns:r="http://schemas.openxmlformats.org/officeDocument/2006/relationships" r:id="rId7"/>
            </a:rPr>
            <a:t>Programme</a:t>
          </a:r>
          <a:endParaRPr lang="en-IE" sz="1500" dirty="0"/>
        </a:p>
      </dgm:t>
    </dgm:pt>
    <dgm:pt modelId="{5A134665-EACB-48A8-931D-2D286D673144}" type="parTrans" cxnId="{F6673E63-C148-48D2-8BE1-CDD8473887C7}">
      <dgm:prSet/>
      <dgm:spPr/>
      <dgm:t>
        <a:bodyPr/>
        <a:lstStyle/>
        <a:p>
          <a:endParaRPr lang="en-IE"/>
        </a:p>
      </dgm:t>
    </dgm:pt>
    <dgm:pt modelId="{9D7B8200-C716-4B04-9AD4-84ADF01C955A}" type="sibTrans" cxnId="{F6673E63-C148-48D2-8BE1-CDD8473887C7}">
      <dgm:prSet/>
      <dgm:spPr/>
      <dgm:t>
        <a:bodyPr/>
        <a:lstStyle/>
        <a:p>
          <a:endParaRPr lang="en-IE"/>
        </a:p>
      </dgm:t>
    </dgm:pt>
    <dgm:pt modelId="{503783C2-D2A0-40ED-B034-DBA581E42409}">
      <dgm:prSet custT="1"/>
      <dgm:spPr/>
      <dgm:t>
        <a:bodyPr/>
        <a:lstStyle/>
        <a:p>
          <a:pPr>
            <a:buClr>
              <a:schemeClr val="accent2"/>
            </a:buClr>
          </a:pPr>
          <a:r>
            <a:rPr lang="en-150" sz="1500" dirty="0">
              <a:hlinkClick xmlns:r="http://schemas.openxmlformats.org/officeDocument/2006/relationships" r:id="rId8"/>
            </a:rPr>
            <a:t>Frequently asked questions</a:t>
          </a:r>
          <a:endParaRPr lang="en-IE" sz="1500" dirty="0"/>
        </a:p>
      </dgm:t>
    </dgm:pt>
    <dgm:pt modelId="{D883064A-1163-4C1B-93E8-340190ECB1C0}" type="parTrans" cxnId="{3B6F4931-491C-4C17-9EE2-2000298030DE}">
      <dgm:prSet/>
      <dgm:spPr/>
      <dgm:t>
        <a:bodyPr/>
        <a:lstStyle/>
        <a:p>
          <a:endParaRPr lang="en-IE"/>
        </a:p>
      </dgm:t>
    </dgm:pt>
    <dgm:pt modelId="{E4E67993-BFB3-49CB-BCEA-AD12609D1D4B}" type="sibTrans" cxnId="{3B6F4931-491C-4C17-9EE2-2000298030DE}">
      <dgm:prSet/>
      <dgm:spPr/>
      <dgm:t>
        <a:bodyPr/>
        <a:lstStyle/>
        <a:p>
          <a:endParaRPr lang="en-IE"/>
        </a:p>
      </dgm:t>
    </dgm:pt>
    <dgm:pt modelId="{0752DAE6-EDD0-46A9-AD9B-C1B9F90BFF27}">
      <dgm:prSet custT="1"/>
      <dgm:spPr/>
      <dgm:t>
        <a:bodyPr/>
        <a:lstStyle/>
        <a:p>
          <a:pPr>
            <a:buClr>
              <a:schemeClr val="accent2"/>
            </a:buClr>
          </a:pPr>
          <a:r>
            <a:rPr lang="en-150" sz="1500" dirty="0">
              <a:hlinkClick xmlns:r="http://schemas.openxmlformats.org/officeDocument/2006/relationships" r:id="rId9"/>
            </a:rPr>
            <a:t>Detailed guidance for participants</a:t>
          </a:r>
          <a:endParaRPr lang="en-IE" sz="1500" dirty="0"/>
        </a:p>
      </dgm:t>
    </dgm:pt>
    <dgm:pt modelId="{FC10803A-EA93-4D68-8E10-432284763E6B}" type="parTrans" cxnId="{285530E6-C945-4693-B18C-FEDB5EAC1CCC}">
      <dgm:prSet/>
      <dgm:spPr/>
      <dgm:t>
        <a:bodyPr/>
        <a:lstStyle/>
        <a:p>
          <a:endParaRPr lang="en-IE"/>
        </a:p>
      </dgm:t>
    </dgm:pt>
    <dgm:pt modelId="{C094BB75-58A4-4F66-8610-928A8FE53E5C}" type="sibTrans" cxnId="{285530E6-C945-4693-B18C-FEDB5EAC1CCC}">
      <dgm:prSet/>
      <dgm:spPr/>
      <dgm:t>
        <a:bodyPr/>
        <a:lstStyle/>
        <a:p>
          <a:endParaRPr lang="en-IE"/>
        </a:p>
      </dgm:t>
    </dgm:pt>
    <dgm:pt modelId="{450A6D64-1FDB-49FA-AB7D-ECAF0F91EDE0}">
      <dgm:prSet custT="1"/>
      <dgm:spPr/>
      <dgm:t>
        <a:bodyPr/>
        <a:lstStyle/>
        <a:p>
          <a:pPr>
            <a:buClr>
              <a:schemeClr val="accent2"/>
            </a:buClr>
          </a:pPr>
          <a:r>
            <a:rPr lang="en-150" sz="1500" dirty="0">
              <a:hlinkClick xmlns:r="http://schemas.openxmlformats.org/officeDocument/2006/relationships" r:id="rId10"/>
            </a:rPr>
            <a:t>Lump sum briefing slides for experts</a:t>
          </a:r>
          <a:endParaRPr lang="en-IE" sz="1500" dirty="0"/>
        </a:p>
      </dgm:t>
    </dgm:pt>
    <dgm:pt modelId="{C62ECB4B-BBC7-4260-879B-3E6268523E7E}" type="parTrans" cxnId="{056720D3-C3F9-4CAA-A475-BC96D52390A0}">
      <dgm:prSet/>
      <dgm:spPr/>
      <dgm:t>
        <a:bodyPr/>
        <a:lstStyle/>
        <a:p>
          <a:endParaRPr lang="en-IE"/>
        </a:p>
      </dgm:t>
    </dgm:pt>
    <dgm:pt modelId="{5251118E-2BF5-4E96-813C-7B1C4AC1C20B}" type="sibTrans" cxnId="{056720D3-C3F9-4CAA-A475-BC96D52390A0}">
      <dgm:prSet/>
      <dgm:spPr/>
      <dgm:t>
        <a:bodyPr/>
        <a:lstStyle/>
        <a:p>
          <a:endParaRPr lang="en-IE"/>
        </a:p>
      </dgm:t>
    </dgm:pt>
    <dgm:pt modelId="{682E6A8B-3BCA-4F76-B109-31D42D0275CA}">
      <dgm:prSet phldrT="[Text]" custT="1"/>
      <dgm:spPr/>
      <dgm:t>
        <a:bodyPr/>
        <a:lstStyle/>
        <a:p>
          <a:pPr>
            <a:buClr>
              <a:schemeClr val="accent2"/>
            </a:buClr>
          </a:pPr>
          <a:r>
            <a:rPr lang="en-IE" sz="1500" dirty="0">
              <a:hlinkClick xmlns:r="http://schemas.openxmlformats.org/officeDocument/2006/relationships" r:id="rId11"/>
            </a:rPr>
            <a:t>Horizon dashboard for lump sum evaluations</a:t>
          </a:r>
          <a:endParaRPr lang="en-IE" sz="1500" dirty="0"/>
        </a:p>
      </dgm:t>
    </dgm:pt>
    <dgm:pt modelId="{AB8D484A-692F-47C5-B390-2E0C17F2A25B}" type="parTrans" cxnId="{200B58DC-966A-4D13-BE4F-291D7511F03F}">
      <dgm:prSet/>
      <dgm:spPr/>
      <dgm:t>
        <a:bodyPr/>
        <a:lstStyle/>
        <a:p>
          <a:endParaRPr lang="en-IE"/>
        </a:p>
      </dgm:t>
    </dgm:pt>
    <dgm:pt modelId="{AE4D3211-47B2-4493-B37A-5D6190C2BBEC}" type="sibTrans" cxnId="{200B58DC-966A-4D13-BE4F-291D7511F03F}">
      <dgm:prSet/>
      <dgm:spPr/>
      <dgm:t>
        <a:bodyPr/>
        <a:lstStyle/>
        <a:p>
          <a:endParaRPr lang="en-IE"/>
        </a:p>
      </dgm:t>
    </dgm:pt>
    <dgm:pt modelId="{4090E7F6-7AFB-45F4-9C42-89599CA1F127}">
      <dgm:prSet phldrT="[Text]" custT="1"/>
      <dgm:spPr/>
      <dgm:t>
        <a:bodyPr/>
        <a:lstStyle/>
        <a:p>
          <a:pPr>
            <a:buClr>
              <a:schemeClr val="accent2"/>
            </a:buClr>
          </a:pPr>
          <a:r>
            <a:rPr lang="en-IE" sz="1500" b="0" dirty="0">
              <a:hlinkClick xmlns:r="http://schemas.openxmlformats.org/officeDocument/2006/relationships" r:id="rId12"/>
            </a:rPr>
            <a:t>Detailed budget table</a:t>
          </a:r>
          <a:endParaRPr lang="en-IE" sz="1500" dirty="0"/>
        </a:p>
      </dgm:t>
    </dgm:pt>
    <dgm:pt modelId="{3ED30A9E-8FF8-440C-B149-3569F71853F6}" type="parTrans" cxnId="{D1867B8A-DAE3-42EE-9A0A-CA1AA2C6CF5E}">
      <dgm:prSet/>
      <dgm:spPr/>
      <dgm:t>
        <a:bodyPr/>
        <a:lstStyle/>
        <a:p>
          <a:endParaRPr lang="en-IE"/>
        </a:p>
      </dgm:t>
    </dgm:pt>
    <dgm:pt modelId="{E6641FD1-31A3-4C69-9AD5-015F44EFB010}" type="sibTrans" cxnId="{D1867B8A-DAE3-42EE-9A0A-CA1AA2C6CF5E}">
      <dgm:prSet/>
      <dgm:spPr/>
      <dgm:t>
        <a:bodyPr/>
        <a:lstStyle/>
        <a:p>
          <a:endParaRPr lang="en-IE"/>
        </a:p>
      </dgm:t>
    </dgm:pt>
    <dgm:pt modelId="{44D61B30-8CE0-4FAA-B1FD-C5643A409CE6}">
      <dgm:prSet phldrT="[Text]" custT="1"/>
      <dgm:spPr/>
      <dgm:t>
        <a:bodyPr/>
        <a:lstStyle/>
        <a:p>
          <a:pPr>
            <a:buClr>
              <a:schemeClr val="accent2"/>
            </a:buClr>
          </a:pPr>
          <a:r>
            <a:rPr lang="en-150" sz="1500" noProof="0" dirty="0">
              <a:hlinkClick xmlns:r="http://schemas.openxmlformats.org/officeDocument/2006/relationships" r:id="rId13"/>
            </a:rPr>
            <a:t>European Commission assessment</a:t>
          </a:r>
          <a:r>
            <a:rPr lang="en-150" sz="1500" noProof="0" dirty="0"/>
            <a:t> (Sep 2024)</a:t>
          </a:r>
          <a:endParaRPr lang="en-IE" sz="1500" noProof="0" dirty="0"/>
        </a:p>
      </dgm:t>
    </dgm:pt>
    <dgm:pt modelId="{6E6A51D1-297B-4B58-A53A-BA30B5F4FA3B}" type="parTrans" cxnId="{834880A0-B75D-4AE3-AE78-10BA1340B858}">
      <dgm:prSet/>
      <dgm:spPr/>
      <dgm:t>
        <a:bodyPr/>
        <a:lstStyle/>
        <a:p>
          <a:endParaRPr lang="en-IE"/>
        </a:p>
      </dgm:t>
    </dgm:pt>
    <dgm:pt modelId="{FA2C2657-1231-4CE6-8948-5E494D6C0D81}" type="sibTrans" cxnId="{834880A0-B75D-4AE3-AE78-10BA1340B858}">
      <dgm:prSet/>
      <dgm:spPr/>
      <dgm:t>
        <a:bodyPr/>
        <a:lstStyle/>
        <a:p>
          <a:endParaRPr lang="en-IE"/>
        </a:p>
      </dgm:t>
    </dgm:pt>
    <dgm:pt modelId="{B25FAE59-D943-4CB1-8212-2D1E452DC1EF}" type="pres">
      <dgm:prSet presAssocID="{38E758D6-58B5-4A42-B0AA-DF6FEF73E62E}" presName="Name0" presStyleCnt="0">
        <dgm:presLayoutVars>
          <dgm:dir/>
          <dgm:animLvl val="lvl"/>
          <dgm:resizeHandles val="exact"/>
        </dgm:presLayoutVars>
      </dgm:prSet>
      <dgm:spPr/>
    </dgm:pt>
    <dgm:pt modelId="{3B8026FD-2639-4CB9-A984-20106F031984}" type="pres">
      <dgm:prSet presAssocID="{19BF6C73-6CF0-48D7-8A59-0638B8A7C243}" presName="linNode" presStyleCnt="0"/>
      <dgm:spPr/>
    </dgm:pt>
    <dgm:pt modelId="{8F02A5FE-8BF6-413C-8BE5-2C34B89F5162}" type="pres">
      <dgm:prSet presAssocID="{19BF6C73-6CF0-48D7-8A59-0638B8A7C24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97D285CB-F824-40A3-BECA-30330AAE509B}" type="pres">
      <dgm:prSet presAssocID="{19BF6C73-6CF0-48D7-8A59-0638B8A7C243}" presName="descendantText" presStyleLbl="alignAccFollowNode1" presStyleIdx="0" presStyleCnt="5" custScaleY="128384">
        <dgm:presLayoutVars>
          <dgm:bulletEnabled val="1"/>
        </dgm:presLayoutVars>
      </dgm:prSet>
      <dgm:spPr/>
    </dgm:pt>
    <dgm:pt modelId="{1C671EE6-6CBE-4EC1-B70F-89C8BE709502}" type="pres">
      <dgm:prSet presAssocID="{E4748020-C22A-4B2A-B9AA-6DBCCF81160D}" presName="sp" presStyleCnt="0"/>
      <dgm:spPr/>
    </dgm:pt>
    <dgm:pt modelId="{B2F0464A-CE89-47CD-9B78-5608D779FF70}" type="pres">
      <dgm:prSet presAssocID="{CEF9713A-1B52-43A5-BFD5-2EDA1A198969}" presName="linNode" presStyleCnt="0"/>
      <dgm:spPr/>
    </dgm:pt>
    <dgm:pt modelId="{62A70D75-6D3A-4727-8AAD-6169DEE3D656}" type="pres">
      <dgm:prSet presAssocID="{CEF9713A-1B52-43A5-BFD5-2EDA1A198969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50926754-2DFF-4F04-878F-64067A1F194D}" type="pres">
      <dgm:prSet presAssocID="{CEF9713A-1B52-43A5-BFD5-2EDA1A198969}" presName="descendantText" presStyleLbl="alignAccFollowNode1" presStyleIdx="1" presStyleCnt="5" custScaleY="134237" custLinFactNeighborY="2738">
        <dgm:presLayoutVars>
          <dgm:bulletEnabled val="1"/>
        </dgm:presLayoutVars>
      </dgm:prSet>
      <dgm:spPr/>
    </dgm:pt>
    <dgm:pt modelId="{7B07888F-A6F0-43E4-926B-261B7695CFD6}" type="pres">
      <dgm:prSet presAssocID="{C940969D-0D6E-46D2-8E5A-46231E7D2528}" presName="sp" presStyleCnt="0"/>
      <dgm:spPr/>
    </dgm:pt>
    <dgm:pt modelId="{00371B85-236C-442A-8260-B3BD4B47773A}" type="pres">
      <dgm:prSet presAssocID="{8C36015F-3A16-4513-BDF1-0E02688FE34A}" presName="linNode" presStyleCnt="0"/>
      <dgm:spPr/>
    </dgm:pt>
    <dgm:pt modelId="{157B088B-BB0A-4776-9397-1EB126A61AD2}" type="pres">
      <dgm:prSet presAssocID="{8C36015F-3A16-4513-BDF1-0E02688FE34A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6ED50529-0D0A-445B-BC51-822964B44281}" type="pres">
      <dgm:prSet presAssocID="{8C36015F-3A16-4513-BDF1-0E02688FE34A}" presName="descendantText" presStyleLbl="alignAccFollowNode1" presStyleIdx="2" presStyleCnt="5" custScaleY="110894" custLinFactNeighborX="-415">
        <dgm:presLayoutVars>
          <dgm:bulletEnabled val="1"/>
        </dgm:presLayoutVars>
      </dgm:prSet>
      <dgm:spPr/>
    </dgm:pt>
    <dgm:pt modelId="{CB409EAE-189C-46EE-93AB-988DE6AB94A8}" type="pres">
      <dgm:prSet presAssocID="{A6E97FE7-9BE9-42E6-A156-A5E193872515}" presName="sp" presStyleCnt="0"/>
      <dgm:spPr/>
    </dgm:pt>
    <dgm:pt modelId="{E293BB71-02E1-4169-A611-3E8048BDE113}" type="pres">
      <dgm:prSet presAssocID="{6F4778E7-2C20-479C-928C-7693C925F44F}" presName="linNode" presStyleCnt="0"/>
      <dgm:spPr/>
    </dgm:pt>
    <dgm:pt modelId="{8540A856-61E9-4979-80D2-480DF00E93A9}" type="pres">
      <dgm:prSet presAssocID="{6F4778E7-2C20-479C-928C-7693C925F44F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431EE5A7-D984-4FB9-89DC-8BF6842BCD0F}" type="pres">
      <dgm:prSet presAssocID="{6F4778E7-2C20-479C-928C-7693C925F44F}" presName="descendantText" presStyleLbl="alignAccFollowNode1" presStyleIdx="3" presStyleCnt="5" custScaleY="114389">
        <dgm:presLayoutVars>
          <dgm:bulletEnabled val="1"/>
        </dgm:presLayoutVars>
      </dgm:prSet>
      <dgm:spPr/>
    </dgm:pt>
    <dgm:pt modelId="{511E66F9-C914-43F5-BF67-A6DCBA5AABB4}" type="pres">
      <dgm:prSet presAssocID="{2A0C768E-04B8-494B-9959-F70C9DE757BF}" presName="sp" presStyleCnt="0"/>
      <dgm:spPr/>
    </dgm:pt>
    <dgm:pt modelId="{E556BD73-6F0E-4583-80A7-AA4EAF57BD37}" type="pres">
      <dgm:prSet presAssocID="{9B21DCD5-6701-4154-B2E8-2119714BA7C4}" presName="linNode" presStyleCnt="0"/>
      <dgm:spPr/>
    </dgm:pt>
    <dgm:pt modelId="{19AD275C-FE47-4AFD-A15B-C0AB02D630E1}" type="pres">
      <dgm:prSet presAssocID="{9B21DCD5-6701-4154-B2E8-2119714BA7C4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F5BEF31D-A8B9-419F-801E-140A3A87C098}" type="pres">
      <dgm:prSet presAssocID="{9B21DCD5-6701-4154-B2E8-2119714BA7C4}" presName="descendantText" presStyleLbl="alignAccFollowNode1" presStyleIdx="4" presStyleCnt="5" custScaleY="104313">
        <dgm:presLayoutVars>
          <dgm:bulletEnabled val="1"/>
        </dgm:presLayoutVars>
      </dgm:prSet>
      <dgm:spPr/>
    </dgm:pt>
  </dgm:ptLst>
  <dgm:cxnLst>
    <dgm:cxn modelId="{2FFCBF01-7949-42D2-AD1D-37AFC4F944B4}" srcId="{CEF9713A-1B52-43A5-BFD5-2EDA1A198969}" destId="{1C3C4618-4522-4415-A705-D9AE6C7509B4}" srcOrd="0" destOrd="0" parTransId="{87A041D1-CBCD-4FE4-818B-F61994F463DD}" sibTransId="{D33E3892-9AAD-4730-A3DE-A7496ED8BF9C}"/>
    <dgm:cxn modelId="{35213808-5812-4CEE-ADE3-EA886D76DC59}" srcId="{38E758D6-58B5-4A42-B0AA-DF6FEF73E62E}" destId="{6F4778E7-2C20-479C-928C-7693C925F44F}" srcOrd="3" destOrd="0" parTransId="{330E4E55-AE30-4339-AE57-272BFD8301FA}" sibTransId="{2A0C768E-04B8-494B-9959-F70C9DE757BF}"/>
    <dgm:cxn modelId="{1611CA12-DCA6-4D63-B9C9-F68FAC384261}" srcId="{38E758D6-58B5-4A42-B0AA-DF6FEF73E62E}" destId="{9B21DCD5-6701-4154-B2E8-2119714BA7C4}" srcOrd="4" destOrd="0" parTransId="{3557648F-4A76-4644-80AE-F219EEEB152B}" sibTransId="{3D441606-EB6F-4917-9F4A-FFE7608BFD23}"/>
    <dgm:cxn modelId="{46DEEB15-EA5C-4176-B487-B1E30610A82F}" type="presOf" srcId="{19BF6C73-6CF0-48D7-8A59-0638B8A7C243}" destId="{8F02A5FE-8BF6-413C-8BE5-2C34B89F5162}" srcOrd="0" destOrd="0" presId="urn:microsoft.com/office/officeart/2005/8/layout/vList5"/>
    <dgm:cxn modelId="{CD886127-2D4F-408D-B9CC-7236F411D8E1}" srcId="{8C36015F-3A16-4513-BDF1-0E02688FE34A}" destId="{9B40C45E-2305-4066-B452-2C7E20EC9D51}" srcOrd="0" destOrd="0" parTransId="{953AF4F4-C01B-443F-B71D-C8C4D5CAE539}" sibTransId="{A4D132D9-F677-4BD2-87C3-0775C220E3CA}"/>
    <dgm:cxn modelId="{D0985C30-3114-4AEE-8861-4A78B7B445DD}" type="presOf" srcId="{682E6A8B-3BCA-4F76-B109-31D42D0275CA}" destId="{97D285CB-F824-40A3-BECA-30330AAE509B}" srcOrd="0" destOrd="2" presId="urn:microsoft.com/office/officeart/2005/8/layout/vList5"/>
    <dgm:cxn modelId="{3B6F4931-491C-4C17-9EE2-2000298030DE}" srcId="{CEF9713A-1B52-43A5-BFD5-2EDA1A198969}" destId="{503783C2-D2A0-40ED-B034-DBA581E42409}" srcOrd="1" destOrd="0" parTransId="{D883064A-1163-4C1B-93E8-340190ECB1C0}" sibTransId="{E4E67993-BFB3-49CB-BCEA-AD12609D1D4B}"/>
    <dgm:cxn modelId="{D28CB93B-4CF7-433F-B7FD-A5A3D0D9299E}" type="presOf" srcId="{503783C2-D2A0-40ED-B034-DBA581E42409}" destId="{50926754-2DFF-4F04-878F-64067A1F194D}" srcOrd="0" destOrd="1" presId="urn:microsoft.com/office/officeart/2005/8/layout/vList5"/>
    <dgm:cxn modelId="{27058C61-05AE-4498-875B-7A12D4339BA7}" type="presOf" srcId="{450A6D64-1FDB-49FA-AB7D-ECAF0F91EDE0}" destId="{50926754-2DFF-4F04-878F-64067A1F194D}" srcOrd="0" destOrd="3" presId="urn:microsoft.com/office/officeart/2005/8/layout/vList5"/>
    <dgm:cxn modelId="{6E701163-3A79-470A-A5F5-B85B968295B7}" type="presOf" srcId="{BE9C971F-8930-49D1-87F6-59FFF07D7853}" destId="{431EE5A7-D984-4FB9-89DC-8BF6842BCD0F}" srcOrd="0" destOrd="1" presId="urn:microsoft.com/office/officeart/2005/8/layout/vList5"/>
    <dgm:cxn modelId="{F6673E63-C148-48D2-8BE1-CDD8473887C7}" srcId="{8C36015F-3A16-4513-BDF1-0E02688FE34A}" destId="{BC78EECF-9AA8-4B4F-ACB7-006CF36BAA70}" srcOrd="1" destOrd="0" parTransId="{5A134665-EACB-48A8-931D-2D286D673144}" sibTransId="{9D7B8200-C716-4B04-9AD4-84ADF01C955A}"/>
    <dgm:cxn modelId="{DE859348-ECED-401E-8C31-32DE36EC6DBE}" srcId="{6F4778E7-2C20-479C-928C-7693C925F44F}" destId="{BE9C971F-8930-49D1-87F6-59FFF07D7853}" srcOrd="1" destOrd="0" parTransId="{0738D3EC-75ED-4858-96F6-C819688C03EC}" sibTransId="{E7FA2610-6BA5-4D11-83E0-019CCA0C2AF5}"/>
    <dgm:cxn modelId="{DB7C584D-4448-456F-B3B4-E6508C1F50E8}" srcId="{6F4778E7-2C20-479C-928C-7693C925F44F}" destId="{14A99638-A076-4789-97D2-BA061B4FDC3F}" srcOrd="2" destOrd="0" parTransId="{A811BD4A-7FE6-47A2-8667-54178310B435}" sibTransId="{13CE3FF0-7860-46BD-B26B-EBB391F104EA}"/>
    <dgm:cxn modelId="{0D678053-8A76-49A1-A12F-FC7974F35CFF}" srcId="{19BF6C73-6CF0-48D7-8A59-0638B8A7C243}" destId="{E812FAEA-27A3-42DF-B41F-6DB803A254BE}" srcOrd="0" destOrd="0" parTransId="{FD38DF9C-9812-4FB6-AB00-5C8CAB72DF8F}" sibTransId="{FB697F0A-ECCA-40E2-83EA-11661D436496}"/>
    <dgm:cxn modelId="{B5BAF082-7A51-487C-B80E-3DCDBBA68F78}" type="presOf" srcId="{CEF9713A-1B52-43A5-BFD5-2EDA1A198969}" destId="{62A70D75-6D3A-4727-8AAD-6169DEE3D656}" srcOrd="0" destOrd="0" presId="urn:microsoft.com/office/officeart/2005/8/layout/vList5"/>
    <dgm:cxn modelId="{34F82786-6916-4D05-851C-A03263894B09}" type="presOf" srcId="{44D61B30-8CE0-4FAA-B1FD-C5643A409CE6}" destId="{431EE5A7-D984-4FB9-89DC-8BF6842BCD0F}" srcOrd="0" destOrd="0" presId="urn:microsoft.com/office/officeart/2005/8/layout/vList5"/>
    <dgm:cxn modelId="{D1867B8A-DAE3-42EE-9A0A-CA1AA2C6CF5E}" srcId="{19BF6C73-6CF0-48D7-8A59-0638B8A7C243}" destId="{4090E7F6-7AFB-45F4-9C42-89599CA1F127}" srcOrd="1" destOrd="0" parTransId="{3ED30A9E-8FF8-440C-B149-3569F71853F6}" sibTransId="{E6641FD1-31A3-4C69-9AD5-015F44EFB010}"/>
    <dgm:cxn modelId="{E2E6C094-16F0-45E7-9071-B0F93EF5D868}" srcId="{38E758D6-58B5-4A42-B0AA-DF6FEF73E62E}" destId="{CEF9713A-1B52-43A5-BFD5-2EDA1A198969}" srcOrd="1" destOrd="0" parTransId="{EABF9D64-0E0B-464C-9D23-D3ACB38AF3BA}" sibTransId="{C940969D-0D6E-46D2-8E5A-46231E7D2528}"/>
    <dgm:cxn modelId="{375218A0-9F81-4BF9-988E-498BC0E813EF}" srcId="{38E758D6-58B5-4A42-B0AA-DF6FEF73E62E}" destId="{8C36015F-3A16-4513-BDF1-0E02688FE34A}" srcOrd="2" destOrd="0" parTransId="{763884A9-814B-478C-97AD-17965F4EA282}" sibTransId="{A6E97FE7-9BE9-42E6-A156-A5E193872515}"/>
    <dgm:cxn modelId="{834880A0-B75D-4AE3-AE78-10BA1340B858}" srcId="{6F4778E7-2C20-479C-928C-7693C925F44F}" destId="{44D61B30-8CE0-4FAA-B1FD-C5643A409CE6}" srcOrd="0" destOrd="0" parTransId="{6E6A51D1-297B-4B58-A53A-BA30B5F4FA3B}" sibTransId="{FA2C2657-1231-4CE6-8948-5E494D6C0D81}"/>
    <dgm:cxn modelId="{2A495BB4-9184-41FE-910C-AA45B611DB6C}" type="presOf" srcId="{8C36015F-3A16-4513-BDF1-0E02688FE34A}" destId="{157B088B-BB0A-4776-9397-1EB126A61AD2}" srcOrd="0" destOrd="0" presId="urn:microsoft.com/office/officeart/2005/8/layout/vList5"/>
    <dgm:cxn modelId="{B7F377B9-1FF0-40FE-8C25-FB0BFD5FA04F}" type="presOf" srcId="{E812FAEA-27A3-42DF-B41F-6DB803A254BE}" destId="{97D285CB-F824-40A3-BECA-30330AAE509B}" srcOrd="0" destOrd="0" presId="urn:microsoft.com/office/officeart/2005/8/layout/vList5"/>
    <dgm:cxn modelId="{F1903DBC-83F0-4351-93B3-2156C03E99D7}" type="presOf" srcId="{9B40C45E-2305-4066-B452-2C7E20EC9D51}" destId="{6ED50529-0D0A-445B-BC51-822964B44281}" srcOrd="0" destOrd="0" presId="urn:microsoft.com/office/officeart/2005/8/layout/vList5"/>
    <dgm:cxn modelId="{056720D3-C3F9-4CAA-A475-BC96D52390A0}" srcId="{CEF9713A-1B52-43A5-BFD5-2EDA1A198969}" destId="{450A6D64-1FDB-49FA-AB7D-ECAF0F91EDE0}" srcOrd="3" destOrd="0" parTransId="{C62ECB4B-BBC7-4260-879B-3E6268523E7E}" sibTransId="{5251118E-2BF5-4E96-813C-7B1C4AC1C20B}"/>
    <dgm:cxn modelId="{B4DE46D5-1832-4694-BECA-D0641F1F9608}" srcId="{9B21DCD5-6701-4154-B2E8-2119714BA7C4}" destId="{AA8B1852-E08C-479A-ACCF-D4FFA4EF05EC}" srcOrd="1" destOrd="0" parTransId="{71817F1F-0F5C-48E7-969F-F554C0002AB2}" sibTransId="{046D35A2-6F3F-4EA0-B37F-6C302703F839}"/>
    <dgm:cxn modelId="{B1862ADC-AAB5-4244-A356-C52044ACCFF5}" type="presOf" srcId="{BC78EECF-9AA8-4B4F-ACB7-006CF36BAA70}" destId="{6ED50529-0D0A-445B-BC51-822964B44281}" srcOrd="0" destOrd="1" presId="urn:microsoft.com/office/officeart/2005/8/layout/vList5"/>
    <dgm:cxn modelId="{200B58DC-966A-4D13-BE4F-291D7511F03F}" srcId="{19BF6C73-6CF0-48D7-8A59-0638B8A7C243}" destId="{682E6A8B-3BCA-4F76-B109-31D42D0275CA}" srcOrd="2" destOrd="0" parTransId="{AB8D484A-692F-47C5-B390-2E0C17F2A25B}" sibTransId="{AE4D3211-47B2-4493-B37A-5D6190C2BBEC}"/>
    <dgm:cxn modelId="{72FD4AE4-30D3-4787-85DB-F99BB70BAF2C}" type="presOf" srcId="{F68E3E3B-2EC0-4CBB-89AE-57FE9918224F}" destId="{F5BEF31D-A8B9-419F-801E-140A3A87C098}" srcOrd="0" destOrd="0" presId="urn:microsoft.com/office/officeart/2005/8/layout/vList5"/>
    <dgm:cxn modelId="{14FEE5E5-3521-49C6-A804-F753CB135C57}" srcId="{38E758D6-58B5-4A42-B0AA-DF6FEF73E62E}" destId="{19BF6C73-6CF0-48D7-8A59-0638B8A7C243}" srcOrd="0" destOrd="0" parTransId="{30BD208C-1FDE-4092-9F97-53279667C2B4}" sibTransId="{E4748020-C22A-4B2A-B9AA-6DBCCF81160D}"/>
    <dgm:cxn modelId="{0C511CE6-7F41-4ED1-BC09-7756830C268B}" type="presOf" srcId="{6F4778E7-2C20-479C-928C-7693C925F44F}" destId="{8540A856-61E9-4979-80D2-480DF00E93A9}" srcOrd="0" destOrd="0" presId="urn:microsoft.com/office/officeart/2005/8/layout/vList5"/>
    <dgm:cxn modelId="{285530E6-C945-4693-B18C-FEDB5EAC1CCC}" srcId="{CEF9713A-1B52-43A5-BFD5-2EDA1A198969}" destId="{0752DAE6-EDD0-46A9-AD9B-C1B9F90BFF27}" srcOrd="2" destOrd="0" parTransId="{FC10803A-EA93-4D68-8E10-432284763E6B}" sibTransId="{C094BB75-58A4-4F66-8610-928A8FE53E5C}"/>
    <dgm:cxn modelId="{832CE3E7-2A84-4B7E-9630-151D0EA6769C}" type="presOf" srcId="{0752DAE6-EDD0-46A9-AD9B-C1B9F90BFF27}" destId="{50926754-2DFF-4F04-878F-64067A1F194D}" srcOrd="0" destOrd="2" presId="urn:microsoft.com/office/officeart/2005/8/layout/vList5"/>
    <dgm:cxn modelId="{BD1464F0-E9F9-4A50-B1BA-B78F237F7EC3}" type="presOf" srcId="{AA8B1852-E08C-479A-ACCF-D4FFA4EF05EC}" destId="{F5BEF31D-A8B9-419F-801E-140A3A87C098}" srcOrd="0" destOrd="1" presId="urn:microsoft.com/office/officeart/2005/8/layout/vList5"/>
    <dgm:cxn modelId="{98BFC7F3-C6A0-4CC9-8592-C8CE02C7C20B}" type="presOf" srcId="{38E758D6-58B5-4A42-B0AA-DF6FEF73E62E}" destId="{B25FAE59-D943-4CB1-8212-2D1E452DC1EF}" srcOrd="0" destOrd="0" presId="urn:microsoft.com/office/officeart/2005/8/layout/vList5"/>
    <dgm:cxn modelId="{9ACC04F4-4403-4E25-8FEF-C02B3626E391}" type="presOf" srcId="{4090E7F6-7AFB-45F4-9C42-89599CA1F127}" destId="{97D285CB-F824-40A3-BECA-30330AAE509B}" srcOrd="0" destOrd="1" presId="urn:microsoft.com/office/officeart/2005/8/layout/vList5"/>
    <dgm:cxn modelId="{8D9C47F4-7A5B-44B9-8AD3-30769A449A83}" type="presOf" srcId="{14A99638-A076-4789-97D2-BA061B4FDC3F}" destId="{431EE5A7-D984-4FB9-89DC-8BF6842BCD0F}" srcOrd="0" destOrd="2" presId="urn:microsoft.com/office/officeart/2005/8/layout/vList5"/>
    <dgm:cxn modelId="{A40A11F5-FC2F-41F8-A492-9C020D62B54F}" srcId="{9B21DCD5-6701-4154-B2E8-2119714BA7C4}" destId="{F68E3E3B-2EC0-4CBB-89AE-57FE9918224F}" srcOrd="0" destOrd="0" parTransId="{EBAB17ED-3663-4C99-BDEA-52B0191BBCB3}" sibTransId="{1B95FB8F-88C5-4D4B-B47C-D2D0D0F2D0E9}"/>
    <dgm:cxn modelId="{7A9708F9-DBF4-4493-8C49-FF33C3EA70C3}" type="presOf" srcId="{1C3C4618-4522-4415-A705-D9AE6C7509B4}" destId="{50926754-2DFF-4F04-878F-64067A1F194D}" srcOrd="0" destOrd="0" presId="urn:microsoft.com/office/officeart/2005/8/layout/vList5"/>
    <dgm:cxn modelId="{15305CFB-41BF-40F6-8844-B7EBCAB63C5D}" type="presOf" srcId="{9B21DCD5-6701-4154-B2E8-2119714BA7C4}" destId="{19AD275C-FE47-4AFD-A15B-C0AB02D630E1}" srcOrd="0" destOrd="0" presId="urn:microsoft.com/office/officeart/2005/8/layout/vList5"/>
    <dgm:cxn modelId="{7CA2D7BB-AB39-4A51-BBA3-E4967DEC538E}" type="presParOf" srcId="{B25FAE59-D943-4CB1-8212-2D1E452DC1EF}" destId="{3B8026FD-2639-4CB9-A984-20106F031984}" srcOrd="0" destOrd="0" presId="urn:microsoft.com/office/officeart/2005/8/layout/vList5"/>
    <dgm:cxn modelId="{DEA16208-E600-4946-9506-1F10612EE09D}" type="presParOf" srcId="{3B8026FD-2639-4CB9-A984-20106F031984}" destId="{8F02A5FE-8BF6-413C-8BE5-2C34B89F5162}" srcOrd="0" destOrd="0" presId="urn:microsoft.com/office/officeart/2005/8/layout/vList5"/>
    <dgm:cxn modelId="{D4D1C3F3-9CE4-4082-A423-0267B3D55629}" type="presParOf" srcId="{3B8026FD-2639-4CB9-A984-20106F031984}" destId="{97D285CB-F824-40A3-BECA-30330AAE509B}" srcOrd="1" destOrd="0" presId="urn:microsoft.com/office/officeart/2005/8/layout/vList5"/>
    <dgm:cxn modelId="{F92FFCCC-4AC5-495D-9B96-CD6F4F67FE5E}" type="presParOf" srcId="{B25FAE59-D943-4CB1-8212-2D1E452DC1EF}" destId="{1C671EE6-6CBE-4EC1-B70F-89C8BE709502}" srcOrd="1" destOrd="0" presId="urn:microsoft.com/office/officeart/2005/8/layout/vList5"/>
    <dgm:cxn modelId="{C6B9AC8B-6F29-4E39-BB4C-7C4F1DCEA16C}" type="presParOf" srcId="{B25FAE59-D943-4CB1-8212-2D1E452DC1EF}" destId="{B2F0464A-CE89-47CD-9B78-5608D779FF70}" srcOrd="2" destOrd="0" presId="urn:microsoft.com/office/officeart/2005/8/layout/vList5"/>
    <dgm:cxn modelId="{21B0F0AF-CE8E-4FE9-BE45-A74BD5197931}" type="presParOf" srcId="{B2F0464A-CE89-47CD-9B78-5608D779FF70}" destId="{62A70D75-6D3A-4727-8AAD-6169DEE3D656}" srcOrd="0" destOrd="0" presId="urn:microsoft.com/office/officeart/2005/8/layout/vList5"/>
    <dgm:cxn modelId="{B701495D-FA57-4921-91C6-94ADB443B8B5}" type="presParOf" srcId="{B2F0464A-CE89-47CD-9B78-5608D779FF70}" destId="{50926754-2DFF-4F04-878F-64067A1F194D}" srcOrd="1" destOrd="0" presId="urn:microsoft.com/office/officeart/2005/8/layout/vList5"/>
    <dgm:cxn modelId="{69F4E6CB-6C2E-42F4-8437-CE7378011645}" type="presParOf" srcId="{B25FAE59-D943-4CB1-8212-2D1E452DC1EF}" destId="{7B07888F-A6F0-43E4-926B-261B7695CFD6}" srcOrd="3" destOrd="0" presId="urn:microsoft.com/office/officeart/2005/8/layout/vList5"/>
    <dgm:cxn modelId="{657A5331-8C9C-4CFE-8B4C-EF6A8A9C477A}" type="presParOf" srcId="{B25FAE59-D943-4CB1-8212-2D1E452DC1EF}" destId="{00371B85-236C-442A-8260-B3BD4B47773A}" srcOrd="4" destOrd="0" presId="urn:microsoft.com/office/officeart/2005/8/layout/vList5"/>
    <dgm:cxn modelId="{8AD784A8-A432-4622-A838-FEEDF4ED4528}" type="presParOf" srcId="{00371B85-236C-442A-8260-B3BD4B47773A}" destId="{157B088B-BB0A-4776-9397-1EB126A61AD2}" srcOrd="0" destOrd="0" presId="urn:microsoft.com/office/officeart/2005/8/layout/vList5"/>
    <dgm:cxn modelId="{6C45B938-76C2-4B8C-9497-E5146B8EFCCD}" type="presParOf" srcId="{00371B85-236C-442A-8260-B3BD4B47773A}" destId="{6ED50529-0D0A-445B-BC51-822964B44281}" srcOrd="1" destOrd="0" presId="urn:microsoft.com/office/officeart/2005/8/layout/vList5"/>
    <dgm:cxn modelId="{8DDB7442-6F46-4739-B655-F7D24C784C70}" type="presParOf" srcId="{B25FAE59-D943-4CB1-8212-2D1E452DC1EF}" destId="{CB409EAE-189C-46EE-93AB-988DE6AB94A8}" srcOrd="5" destOrd="0" presId="urn:microsoft.com/office/officeart/2005/8/layout/vList5"/>
    <dgm:cxn modelId="{A124766E-1B57-4C11-998B-CE8A69AC4B64}" type="presParOf" srcId="{B25FAE59-D943-4CB1-8212-2D1E452DC1EF}" destId="{E293BB71-02E1-4169-A611-3E8048BDE113}" srcOrd="6" destOrd="0" presId="urn:microsoft.com/office/officeart/2005/8/layout/vList5"/>
    <dgm:cxn modelId="{E36D0E3E-65C1-4137-9A39-4EDB98521521}" type="presParOf" srcId="{E293BB71-02E1-4169-A611-3E8048BDE113}" destId="{8540A856-61E9-4979-80D2-480DF00E93A9}" srcOrd="0" destOrd="0" presId="urn:microsoft.com/office/officeart/2005/8/layout/vList5"/>
    <dgm:cxn modelId="{E1F4BD08-F27E-479D-A08E-423455DBF9F9}" type="presParOf" srcId="{E293BB71-02E1-4169-A611-3E8048BDE113}" destId="{431EE5A7-D984-4FB9-89DC-8BF6842BCD0F}" srcOrd="1" destOrd="0" presId="urn:microsoft.com/office/officeart/2005/8/layout/vList5"/>
    <dgm:cxn modelId="{D42DEA26-BCA4-4340-AA86-EF16A08F3B83}" type="presParOf" srcId="{B25FAE59-D943-4CB1-8212-2D1E452DC1EF}" destId="{511E66F9-C914-43F5-BF67-A6DCBA5AABB4}" srcOrd="7" destOrd="0" presId="urn:microsoft.com/office/officeart/2005/8/layout/vList5"/>
    <dgm:cxn modelId="{40055AEF-4679-4895-B9EE-B011A25E5C31}" type="presParOf" srcId="{B25FAE59-D943-4CB1-8212-2D1E452DC1EF}" destId="{E556BD73-6F0E-4583-80A7-AA4EAF57BD37}" srcOrd="8" destOrd="0" presId="urn:microsoft.com/office/officeart/2005/8/layout/vList5"/>
    <dgm:cxn modelId="{CEB01D47-1A50-4FE4-BA19-548723A2E398}" type="presParOf" srcId="{E556BD73-6F0E-4583-80A7-AA4EAF57BD37}" destId="{19AD275C-FE47-4AFD-A15B-C0AB02D630E1}" srcOrd="0" destOrd="0" presId="urn:microsoft.com/office/officeart/2005/8/layout/vList5"/>
    <dgm:cxn modelId="{80231280-0FBC-4165-A15A-F93B11266502}" type="presParOf" srcId="{E556BD73-6F0E-4583-80A7-AA4EAF57BD37}" destId="{F5BEF31D-A8B9-419F-801E-140A3A87C09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7DE030-4218-499B-972C-843A44B901A5}">
      <dsp:nvSpPr>
        <dsp:cNvPr id="0" name=""/>
        <dsp:cNvSpPr/>
      </dsp:nvSpPr>
      <dsp:spPr>
        <a:xfrm>
          <a:off x="2550342" y="2066107"/>
          <a:ext cx="2217598" cy="1789192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noProof="0" dirty="0">
              <a:solidFill>
                <a:schemeClr val="accent2"/>
              </a:solidFill>
            </a:rPr>
            <a:t>Possible amendment types</a:t>
          </a:r>
          <a:endParaRPr lang="en-GB" sz="2000" b="0" kern="1200" noProof="0" dirty="0">
            <a:solidFill>
              <a:schemeClr val="accent2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noProof="0" dirty="0">
              <a:solidFill>
                <a:schemeClr val="accent2"/>
              </a:solidFill>
            </a:rPr>
            <a:t>(examples)</a:t>
          </a:r>
        </a:p>
      </dsp:txBody>
      <dsp:txXfrm>
        <a:off x="2905533" y="2352680"/>
        <a:ext cx="1507216" cy="1216046"/>
      </dsp:txXfrm>
    </dsp:sp>
    <dsp:sp modelId="{2A610715-29E3-4972-A92B-980A2866F77F}">
      <dsp:nvSpPr>
        <dsp:cNvPr id="0" name=""/>
        <dsp:cNvSpPr/>
      </dsp:nvSpPr>
      <dsp:spPr>
        <a:xfrm>
          <a:off x="3290647" y="568019"/>
          <a:ext cx="916171" cy="789402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25FE7F-6300-4FEC-AC8D-C6A4EEFA576E}">
      <dsp:nvSpPr>
        <dsp:cNvPr id="0" name=""/>
        <dsp:cNvSpPr/>
      </dsp:nvSpPr>
      <dsp:spPr>
        <a:xfrm>
          <a:off x="2563723" y="70177"/>
          <a:ext cx="2217600" cy="1789198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150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Changes </a:t>
          </a:r>
          <a:r>
            <a:rPr lang="en-US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in the work plan</a:t>
          </a:r>
          <a:endParaRPr lang="en-IE" sz="1800" kern="0" dirty="0">
            <a:solidFill>
              <a:schemeClr val="accent2"/>
            </a:solidFill>
            <a:latin typeface="+mn-lt"/>
            <a:ea typeface="+mn-ea"/>
            <a:cs typeface="+mn-cs"/>
          </a:endParaRPr>
        </a:p>
      </dsp:txBody>
      <dsp:txXfrm>
        <a:off x="2918914" y="356751"/>
        <a:ext cx="1507218" cy="1216050"/>
      </dsp:txXfrm>
    </dsp:sp>
    <dsp:sp modelId="{68672B16-9107-4BF8-B253-DCBDC4386FB6}">
      <dsp:nvSpPr>
        <dsp:cNvPr id="0" name=""/>
        <dsp:cNvSpPr/>
      </dsp:nvSpPr>
      <dsp:spPr>
        <a:xfrm>
          <a:off x="5023912" y="1553918"/>
          <a:ext cx="916171" cy="789402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B2225F-EA4D-4C1D-97A6-62F9287AF63A}">
      <dsp:nvSpPr>
        <dsp:cNvPr id="0" name=""/>
        <dsp:cNvSpPr/>
      </dsp:nvSpPr>
      <dsp:spPr>
        <a:xfrm>
          <a:off x="4412502" y="1079451"/>
          <a:ext cx="2217600" cy="1789198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150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Changes of the </a:t>
          </a:r>
          <a:r>
            <a:rPr lang="en-US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lump sum shares</a:t>
          </a:r>
          <a:endParaRPr lang="en-IE" sz="1800" kern="0" dirty="0">
            <a:solidFill>
              <a:schemeClr val="accent2"/>
            </a:solidFill>
            <a:latin typeface="+mn-lt"/>
            <a:ea typeface="+mn-ea"/>
            <a:cs typeface="+mn-cs"/>
          </a:endParaRPr>
        </a:p>
      </dsp:txBody>
      <dsp:txXfrm>
        <a:off x="4767693" y="1366025"/>
        <a:ext cx="1507218" cy="1216050"/>
      </dsp:txXfrm>
    </dsp:sp>
    <dsp:sp modelId="{CDB655ED-5178-475E-B82E-D3286A76935B}">
      <dsp:nvSpPr>
        <dsp:cNvPr id="0" name=""/>
        <dsp:cNvSpPr/>
      </dsp:nvSpPr>
      <dsp:spPr>
        <a:xfrm>
          <a:off x="4868981" y="3611668"/>
          <a:ext cx="916171" cy="789402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62A3A7-2881-4EB4-8935-D49BF9CF3C07}">
      <dsp:nvSpPr>
        <dsp:cNvPr id="0" name=""/>
        <dsp:cNvSpPr/>
      </dsp:nvSpPr>
      <dsp:spPr>
        <a:xfrm>
          <a:off x="4445157" y="3063062"/>
          <a:ext cx="2217600" cy="1789198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150" sz="1800" kern="1200" dirty="0">
              <a:solidFill>
                <a:schemeClr val="accent2"/>
              </a:solidFill>
            </a:rPr>
            <a:t>Adding </a:t>
          </a:r>
          <a:r>
            <a:rPr lang="en-US" sz="1800" kern="1200" dirty="0">
              <a:solidFill>
                <a:schemeClr val="accent2"/>
              </a:solidFill>
            </a:rPr>
            <a:t>or removing </a:t>
          </a:r>
          <a:r>
            <a:rPr lang="en-150" sz="1800" kern="1200" dirty="0">
              <a:solidFill>
                <a:schemeClr val="accent2"/>
              </a:solidFill>
            </a:rPr>
            <a:t>participants</a:t>
          </a:r>
          <a:endParaRPr lang="en-IE" sz="1800" kern="1200" dirty="0"/>
        </a:p>
      </dsp:txBody>
      <dsp:txXfrm>
        <a:off x="4800348" y="3349636"/>
        <a:ext cx="1507218" cy="1216050"/>
      </dsp:txXfrm>
    </dsp:sp>
    <dsp:sp modelId="{1C044D37-0CB8-41AB-9D94-D779B2899C1C}">
      <dsp:nvSpPr>
        <dsp:cNvPr id="0" name=""/>
        <dsp:cNvSpPr/>
      </dsp:nvSpPr>
      <dsp:spPr>
        <a:xfrm>
          <a:off x="3331273" y="4666329"/>
          <a:ext cx="916171" cy="789402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EB361A-0510-4BAD-9592-8342D32FD0C3}">
      <dsp:nvSpPr>
        <dsp:cNvPr id="0" name=""/>
        <dsp:cNvSpPr/>
      </dsp:nvSpPr>
      <dsp:spPr>
        <a:xfrm>
          <a:off x="2533078" y="4046888"/>
          <a:ext cx="2217600" cy="1789198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A</a:t>
          </a:r>
          <a:r>
            <a:rPr lang="en-150" sz="1800" kern="0" dirty="0">
              <a:solidFill>
                <a:schemeClr val="accent2"/>
              </a:solidFill>
              <a:latin typeface="+mn-lt"/>
              <a:ea typeface="+mn-ea"/>
              <a:cs typeface="+mn-cs"/>
            </a:rPr>
            <a:t>dditional activities to be subcontracted</a:t>
          </a:r>
          <a:endParaRPr lang="en-IE" sz="1800" kern="0" dirty="0">
            <a:solidFill>
              <a:schemeClr val="accent2"/>
            </a:solidFill>
            <a:latin typeface="+mn-lt"/>
            <a:ea typeface="+mn-ea"/>
            <a:cs typeface="+mn-cs"/>
          </a:endParaRPr>
        </a:p>
      </dsp:txBody>
      <dsp:txXfrm>
        <a:off x="2888269" y="4333462"/>
        <a:ext cx="1507218" cy="1216050"/>
      </dsp:txXfrm>
    </dsp:sp>
    <dsp:sp modelId="{4D4C8107-07DA-4F51-A5B4-60D3D5690C91}">
      <dsp:nvSpPr>
        <dsp:cNvPr id="0" name=""/>
        <dsp:cNvSpPr/>
      </dsp:nvSpPr>
      <dsp:spPr>
        <a:xfrm>
          <a:off x="1652298" y="3681015"/>
          <a:ext cx="916171" cy="789402"/>
        </a:xfrm>
        <a:prstGeom prst="hexagon">
          <a:avLst>
            <a:gd name="adj" fmla="val 28900"/>
            <a:gd name="vf" fmla="val 11547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DACD84-1B30-41A0-AC92-A33A71FA47C8}">
      <dsp:nvSpPr>
        <dsp:cNvPr id="0" name=""/>
        <dsp:cNvSpPr/>
      </dsp:nvSpPr>
      <dsp:spPr>
        <a:xfrm>
          <a:off x="656066" y="2996246"/>
          <a:ext cx="2217600" cy="1789198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914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150" sz="1800" kern="0" dirty="0">
              <a:solidFill>
                <a:schemeClr val="accent2"/>
              </a:solidFill>
            </a:rPr>
            <a:t>Transfer of tasks between beneficiaries</a:t>
          </a:r>
          <a:endParaRPr lang="en-IE" sz="1800" kern="0" dirty="0">
            <a:solidFill>
              <a:schemeClr val="accent2"/>
            </a:solidFill>
            <a:latin typeface="+mn-lt"/>
            <a:ea typeface="+mn-ea"/>
            <a:cs typeface="+mn-cs"/>
          </a:endParaRPr>
        </a:p>
      </dsp:txBody>
      <dsp:txXfrm>
        <a:off x="1011257" y="3282820"/>
        <a:ext cx="1507218" cy="1216050"/>
      </dsp:txXfrm>
    </dsp:sp>
    <dsp:sp modelId="{5DC7FC1A-7B18-486D-BA39-1437FF10A8D9}">
      <dsp:nvSpPr>
        <dsp:cNvPr id="0" name=""/>
        <dsp:cNvSpPr/>
      </dsp:nvSpPr>
      <dsp:spPr>
        <a:xfrm>
          <a:off x="699616" y="1023345"/>
          <a:ext cx="2217580" cy="1787804"/>
        </a:xfrm>
        <a:prstGeom prst="hexagon">
          <a:avLst>
            <a:gd name="adj" fmla="val 28570"/>
            <a:gd name="vf" fmla="val 11547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150" sz="1800" kern="1200" dirty="0">
              <a:solidFill>
                <a:schemeClr val="accent2"/>
              </a:solidFill>
            </a:rPr>
            <a:t>Change of the project duration / reporting periods</a:t>
          </a:r>
          <a:endParaRPr lang="en-IE" sz="1800" kern="1200" dirty="0">
            <a:solidFill>
              <a:schemeClr val="accent2"/>
            </a:solidFill>
          </a:endParaRPr>
        </a:p>
      </dsp:txBody>
      <dsp:txXfrm>
        <a:off x="1054673" y="1309590"/>
        <a:ext cx="1507466" cy="12153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E27ABB-7E76-458B-97DF-8A1CA9ECC14E}">
      <dsp:nvSpPr>
        <dsp:cNvPr id="0" name=""/>
        <dsp:cNvSpPr/>
      </dsp:nvSpPr>
      <dsp:spPr>
        <a:xfrm>
          <a:off x="487177" y="781155"/>
          <a:ext cx="3711428" cy="436638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5D0C69-2C45-49CD-88E1-531951D2C792}">
      <dsp:nvSpPr>
        <dsp:cNvPr id="0" name=""/>
        <dsp:cNvSpPr/>
      </dsp:nvSpPr>
      <dsp:spPr>
        <a:xfrm>
          <a:off x="483865" y="945139"/>
          <a:ext cx="272654" cy="27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DC322C-5034-4645-B16D-C7B858DEC93A}">
      <dsp:nvSpPr>
        <dsp:cNvPr id="0" name=""/>
        <dsp:cNvSpPr/>
      </dsp:nvSpPr>
      <dsp:spPr>
        <a:xfrm>
          <a:off x="497197" y="0"/>
          <a:ext cx="3711428" cy="784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solidFill>
                <a:schemeClr val="tx1"/>
              </a:solidFill>
              <a:latin typeface="+mn-lt"/>
            </a:rPr>
            <a:t>Consortium </a:t>
          </a:r>
          <a:r>
            <a:rPr lang="en-GB" sz="2400" b="1" kern="1200" dirty="0">
              <a:solidFill>
                <a:schemeClr val="tx1"/>
              </a:solidFill>
              <a:latin typeface="+mn-lt"/>
            </a:rPr>
            <a:t>needs to keep </a:t>
          </a:r>
          <a:r>
            <a:rPr lang="en-GB" sz="2400" b="0" kern="1200" dirty="0">
              <a:solidFill>
                <a:schemeClr val="tx1"/>
              </a:solidFill>
              <a:latin typeface="+mn-lt"/>
            </a:rPr>
            <a:t>(e.g.)</a:t>
          </a:r>
        </a:p>
      </dsp:txBody>
      <dsp:txXfrm>
        <a:off x="497197" y="0"/>
        <a:ext cx="3711428" cy="784386"/>
      </dsp:txXfrm>
    </dsp:sp>
    <dsp:sp modelId="{D3B4AC14-0F58-415B-AEE2-1D0D66C53C3F}">
      <dsp:nvSpPr>
        <dsp:cNvPr id="0" name=""/>
        <dsp:cNvSpPr/>
      </dsp:nvSpPr>
      <dsp:spPr>
        <a:xfrm>
          <a:off x="509532" y="1539296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71BD56-3051-4231-A422-E32DFC3087E2}">
      <dsp:nvSpPr>
        <dsp:cNvPr id="0" name=""/>
        <dsp:cNvSpPr/>
      </dsp:nvSpPr>
      <dsp:spPr>
        <a:xfrm>
          <a:off x="769320" y="1357851"/>
          <a:ext cx="3451628" cy="635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+mn-lt"/>
            </a:rPr>
            <a:t>Technical documents</a:t>
          </a:r>
        </a:p>
      </dsp:txBody>
      <dsp:txXfrm>
        <a:off x="769320" y="1357851"/>
        <a:ext cx="3451628" cy="635543"/>
      </dsp:txXfrm>
    </dsp:sp>
    <dsp:sp modelId="{D040BF2D-F00D-4570-AD1A-8D3A7E694FEC}">
      <dsp:nvSpPr>
        <dsp:cNvPr id="0" name=""/>
        <dsp:cNvSpPr/>
      </dsp:nvSpPr>
      <dsp:spPr>
        <a:xfrm>
          <a:off x="509532" y="2315453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791C09-C59D-4C6D-B877-59231C980BDD}">
      <dsp:nvSpPr>
        <dsp:cNvPr id="0" name=""/>
        <dsp:cNvSpPr/>
      </dsp:nvSpPr>
      <dsp:spPr>
        <a:xfrm>
          <a:off x="769320" y="1993395"/>
          <a:ext cx="3451628" cy="916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</a:rPr>
            <a:t>Publications,  prototypes, deliverables</a:t>
          </a:r>
        </a:p>
      </dsp:txBody>
      <dsp:txXfrm>
        <a:off x="769320" y="1993395"/>
        <a:ext cx="3451628" cy="916771"/>
      </dsp:txXfrm>
    </dsp:sp>
    <dsp:sp modelId="{C193617C-2CFE-489C-9A02-479D4D6FD645}">
      <dsp:nvSpPr>
        <dsp:cNvPr id="0" name=""/>
        <dsp:cNvSpPr/>
      </dsp:nvSpPr>
      <dsp:spPr>
        <a:xfrm>
          <a:off x="509532" y="3091611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950A58-F781-44F9-8340-E3210E00AF2B}">
      <dsp:nvSpPr>
        <dsp:cNvPr id="0" name=""/>
        <dsp:cNvSpPr/>
      </dsp:nvSpPr>
      <dsp:spPr>
        <a:xfrm>
          <a:off x="769320" y="2910166"/>
          <a:ext cx="3451628" cy="635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Documentation required by good research practices such as lab books</a:t>
          </a:r>
          <a:endParaRPr lang="en-GB" sz="1800" kern="1200" dirty="0">
            <a:solidFill>
              <a:schemeClr val="tx1"/>
            </a:solidFill>
          </a:endParaRPr>
        </a:p>
      </dsp:txBody>
      <dsp:txXfrm>
        <a:off x="769320" y="2910166"/>
        <a:ext cx="3451628" cy="635543"/>
      </dsp:txXfrm>
    </dsp:sp>
    <dsp:sp modelId="{9FDD23CE-6032-4B6C-B266-542159EBE6AD}">
      <dsp:nvSpPr>
        <dsp:cNvPr id="0" name=""/>
        <dsp:cNvSpPr/>
      </dsp:nvSpPr>
      <dsp:spPr>
        <a:xfrm>
          <a:off x="509532" y="4091312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A8DBA4-883A-4B6E-904F-E18F237659F7}">
      <dsp:nvSpPr>
        <dsp:cNvPr id="0" name=""/>
        <dsp:cNvSpPr/>
      </dsp:nvSpPr>
      <dsp:spPr>
        <a:xfrm>
          <a:off x="769320" y="3545710"/>
          <a:ext cx="3451628" cy="136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</a:rPr>
            <a:t>…any document proving that the work was done as detailed in Annex 1</a:t>
          </a:r>
        </a:p>
      </dsp:txBody>
      <dsp:txXfrm>
        <a:off x="769320" y="3545710"/>
        <a:ext cx="3451628" cy="1363857"/>
      </dsp:txXfrm>
    </dsp:sp>
    <dsp:sp modelId="{DD29986F-573A-4F78-BE24-AE8EB7D676CD}">
      <dsp:nvSpPr>
        <dsp:cNvPr id="0" name=""/>
        <dsp:cNvSpPr/>
      </dsp:nvSpPr>
      <dsp:spPr>
        <a:xfrm>
          <a:off x="4588379" y="784386"/>
          <a:ext cx="3711428" cy="436638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2B154C-58FB-4CCC-B9F0-7F7778F9990F}">
      <dsp:nvSpPr>
        <dsp:cNvPr id="0" name=""/>
        <dsp:cNvSpPr/>
      </dsp:nvSpPr>
      <dsp:spPr>
        <a:xfrm>
          <a:off x="4588415" y="948370"/>
          <a:ext cx="272654" cy="27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6A5C6C-8738-4797-BD7E-5B48106FA404}">
      <dsp:nvSpPr>
        <dsp:cNvPr id="0" name=""/>
        <dsp:cNvSpPr/>
      </dsp:nvSpPr>
      <dsp:spPr>
        <a:xfrm>
          <a:off x="4628834" y="0"/>
          <a:ext cx="3711428" cy="784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solidFill>
                <a:schemeClr val="tx1"/>
              </a:solidFill>
            </a:rPr>
            <a:t>Consortium </a:t>
          </a:r>
          <a:r>
            <a:rPr lang="en-GB" sz="2400" b="1" kern="1200" dirty="0">
              <a:solidFill>
                <a:schemeClr val="tx1"/>
              </a:solidFill>
            </a:rPr>
            <a:t>doesn't need to keep*</a:t>
          </a:r>
          <a:endParaRPr lang="en-GB" sz="2400" b="0" kern="1200" dirty="0">
            <a:solidFill>
              <a:schemeClr val="tx1"/>
            </a:solidFill>
          </a:endParaRPr>
        </a:p>
      </dsp:txBody>
      <dsp:txXfrm>
        <a:off x="4628834" y="0"/>
        <a:ext cx="3711428" cy="784386"/>
      </dsp:txXfrm>
    </dsp:sp>
    <dsp:sp modelId="{32ECA179-7832-4720-85D5-4801109929E4}">
      <dsp:nvSpPr>
        <dsp:cNvPr id="0" name=""/>
        <dsp:cNvSpPr/>
      </dsp:nvSpPr>
      <dsp:spPr>
        <a:xfrm>
          <a:off x="4588410" y="1583920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983E1E-FCE0-4C7B-BAB6-8BEEB590BEF1}">
      <dsp:nvSpPr>
        <dsp:cNvPr id="0" name=""/>
        <dsp:cNvSpPr/>
      </dsp:nvSpPr>
      <dsp:spPr>
        <a:xfrm>
          <a:off x="4860163" y="1357851"/>
          <a:ext cx="3451628" cy="635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</a:rPr>
            <a:t>Time-sheets</a:t>
          </a:r>
        </a:p>
      </dsp:txBody>
      <dsp:txXfrm>
        <a:off x="4860163" y="1357851"/>
        <a:ext cx="3451628" cy="635543"/>
      </dsp:txXfrm>
    </dsp:sp>
    <dsp:sp modelId="{24E1DB94-62F3-47BA-A51C-7271A2895555}">
      <dsp:nvSpPr>
        <dsp:cNvPr id="0" name=""/>
        <dsp:cNvSpPr/>
      </dsp:nvSpPr>
      <dsp:spPr>
        <a:xfrm>
          <a:off x="4600745" y="2174839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C0B160-C06E-425F-B717-49DC1B0EEA69}">
      <dsp:nvSpPr>
        <dsp:cNvPr id="0" name=""/>
        <dsp:cNvSpPr/>
      </dsp:nvSpPr>
      <dsp:spPr>
        <a:xfrm>
          <a:off x="4860163" y="1993395"/>
          <a:ext cx="3451628" cy="635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</a:rPr>
            <a:t>Pay-slips or contracts</a:t>
          </a:r>
        </a:p>
      </dsp:txBody>
      <dsp:txXfrm>
        <a:off x="4860163" y="1993395"/>
        <a:ext cx="3451628" cy="635543"/>
      </dsp:txXfrm>
    </dsp:sp>
    <dsp:sp modelId="{C161A4AC-B78D-4642-BA09-5E2E56DAEC61}">
      <dsp:nvSpPr>
        <dsp:cNvPr id="0" name=""/>
        <dsp:cNvSpPr/>
      </dsp:nvSpPr>
      <dsp:spPr>
        <a:xfrm>
          <a:off x="4600745" y="2810383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8E0450-86F7-49F4-8851-92ED35B4A1E8}">
      <dsp:nvSpPr>
        <dsp:cNvPr id="0" name=""/>
        <dsp:cNvSpPr/>
      </dsp:nvSpPr>
      <dsp:spPr>
        <a:xfrm>
          <a:off x="4860163" y="2628938"/>
          <a:ext cx="3451628" cy="635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</a:rPr>
            <a:t>Depreciation policy</a:t>
          </a:r>
        </a:p>
      </dsp:txBody>
      <dsp:txXfrm>
        <a:off x="4860163" y="2628938"/>
        <a:ext cx="3451628" cy="635543"/>
      </dsp:txXfrm>
    </dsp:sp>
    <dsp:sp modelId="{D2CDC7F1-643E-4DD5-9225-CD0729D58FB1}">
      <dsp:nvSpPr>
        <dsp:cNvPr id="0" name=""/>
        <dsp:cNvSpPr/>
      </dsp:nvSpPr>
      <dsp:spPr>
        <a:xfrm>
          <a:off x="4600745" y="3445927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B6F565-4992-47FC-9E06-272D893C48CA}">
      <dsp:nvSpPr>
        <dsp:cNvPr id="0" name=""/>
        <dsp:cNvSpPr/>
      </dsp:nvSpPr>
      <dsp:spPr>
        <a:xfrm>
          <a:off x="4860163" y="3264482"/>
          <a:ext cx="3451628" cy="635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</a:rPr>
            <a:t>Invoices</a:t>
          </a:r>
        </a:p>
      </dsp:txBody>
      <dsp:txXfrm>
        <a:off x="4860163" y="3264482"/>
        <a:ext cx="3451628" cy="635543"/>
      </dsp:txXfrm>
    </dsp:sp>
    <dsp:sp modelId="{28EE6742-2392-494A-AA69-870E778796B4}">
      <dsp:nvSpPr>
        <dsp:cNvPr id="0" name=""/>
        <dsp:cNvSpPr/>
      </dsp:nvSpPr>
      <dsp:spPr>
        <a:xfrm>
          <a:off x="4600745" y="4081470"/>
          <a:ext cx="272648" cy="27264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03B572-0EAB-4163-B2FF-AA1F6062046B}">
      <dsp:nvSpPr>
        <dsp:cNvPr id="0" name=""/>
        <dsp:cNvSpPr/>
      </dsp:nvSpPr>
      <dsp:spPr>
        <a:xfrm>
          <a:off x="4860163" y="3900025"/>
          <a:ext cx="3451628" cy="635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</a:rPr>
            <a:t>…any documents proving the actual costs incurred</a:t>
          </a:r>
        </a:p>
      </dsp:txBody>
      <dsp:txXfrm>
        <a:off x="4860163" y="3900025"/>
        <a:ext cx="3451628" cy="6355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D285CB-F824-40A3-BECA-30330AAE509B}">
      <dsp:nvSpPr>
        <dsp:cNvPr id="0" name=""/>
        <dsp:cNvSpPr/>
      </dsp:nvSpPr>
      <dsp:spPr>
        <a:xfrm rot="5400000">
          <a:off x="4965594" y="-2103184"/>
          <a:ext cx="874749" cy="5085147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IE" sz="1500" b="0" kern="1200" dirty="0">
              <a:hlinkClick xmlns:r="http://schemas.openxmlformats.org/officeDocument/2006/relationships" r:id="rId1"/>
            </a:rPr>
            <a:t>Overview of lump sum funding</a:t>
          </a:r>
          <a:endParaRPr lang="en-I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IE" sz="1500" b="0" kern="1200" dirty="0">
              <a:hlinkClick xmlns:r="http://schemas.openxmlformats.org/officeDocument/2006/relationships" r:id="rId2"/>
            </a:rPr>
            <a:t>Detailed budget table</a:t>
          </a:r>
          <a:endParaRPr lang="en-I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IE" sz="1500" kern="1200" dirty="0">
              <a:hlinkClick xmlns:r="http://schemas.openxmlformats.org/officeDocument/2006/relationships" r:id="rId3"/>
            </a:rPr>
            <a:t>Horizon dashboard for lump sum evaluations</a:t>
          </a:r>
          <a:endParaRPr lang="en-IE" sz="1500" kern="1200" dirty="0"/>
        </a:p>
      </dsp:txBody>
      <dsp:txXfrm rot="-5400000">
        <a:off x="2860395" y="44717"/>
        <a:ext cx="5042445" cy="789345"/>
      </dsp:txXfrm>
    </dsp:sp>
    <dsp:sp modelId="{8F02A5FE-8BF6-413C-8BE5-2C34B89F5162}">
      <dsp:nvSpPr>
        <dsp:cNvPr id="0" name=""/>
        <dsp:cNvSpPr/>
      </dsp:nvSpPr>
      <dsp:spPr>
        <a:xfrm>
          <a:off x="0" y="13543"/>
          <a:ext cx="2860395" cy="85169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kern="1200" dirty="0"/>
            <a:t>Video tutorials</a:t>
          </a:r>
          <a:endParaRPr lang="en-IE" sz="2500" kern="1200" dirty="0"/>
        </a:p>
      </dsp:txBody>
      <dsp:txXfrm>
        <a:off x="41576" y="55119"/>
        <a:ext cx="2777243" cy="768540"/>
      </dsp:txXfrm>
    </dsp:sp>
    <dsp:sp modelId="{50926754-2DFF-4F04-878F-64067A1F194D}">
      <dsp:nvSpPr>
        <dsp:cNvPr id="0" name=""/>
        <dsp:cNvSpPr/>
      </dsp:nvSpPr>
      <dsp:spPr>
        <a:xfrm rot="5400000">
          <a:off x="4950936" y="-1149740"/>
          <a:ext cx="914629" cy="5090118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GB" sz="1500" b="0" kern="1200">
              <a:hlinkClick xmlns:r="http://schemas.openxmlformats.org/officeDocument/2006/relationships" r:id="rId4"/>
            </a:rPr>
            <a:t>What do I need to know?</a:t>
          </a:r>
          <a:r>
            <a:rPr lang="en-150" sz="1500" b="0" kern="1200"/>
            <a:t> &amp; </a:t>
          </a:r>
          <a:r>
            <a:rPr lang="en-GB" sz="1500" b="0" kern="1200">
              <a:hlinkClick xmlns:r="http://schemas.openxmlformats.org/officeDocument/2006/relationships" r:id="rId5"/>
            </a:rPr>
            <a:t>Quick guide</a:t>
          </a:r>
          <a:endParaRPr lang="en-I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150" sz="1500" kern="1200" dirty="0">
              <a:hlinkClick xmlns:r="http://schemas.openxmlformats.org/officeDocument/2006/relationships" r:id="rId6"/>
            </a:rPr>
            <a:t>Frequently asked questions</a:t>
          </a:r>
          <a:endParaRPr lang="en-I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150" sz="1500" kern="1200" dirty="0">
              <a:hlinkClick xmlns:r="http://schemas.openxmlformats.org/officeDocument/2006/relationships" r:id="rId7"/>
            </a:rPr>
            <a:t>Detailed guidance for participants</a:t>
          </a:r>
          <a:endParaRPr lang="en-I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150" sz="1500" kern="1200" dirty="0">
              <a:hlinkClick xmlns:r="http://schemas.openxmlformats.org/officeDocument/2006/relationships" r:id="rId8"/>
            </a:rPr>
            <a:t>Lump sum briefing slides for experts</a:t>
          </a:r>
          <a:endParaRPr lang="en-IE" sz="1500" kern="1200" dirty="0"/>
        </a:p>
      </dsp:txBody>
      <dsp:txXfrm rot="-5400000">
        <a:off x="2863192" y="982653"/>
        <a:ext cx="5045469" cy="825331"/>
      </dsp:txXfrm>
    </dsp:sp>
    <dsp:sp modelId="{62A70D75-6D3A-4727-8AAD-6169DEE3D656}">
      <dsp:nvSpPr>
        <dsp:cNvPr id="0" name=""/>
        <dsp:cNvSpPr/>
      </dsp:nvSpPr>
      <dsp:spPr>
        <a:xfrm>
          <a:off x="0" y="950817"/>
          <a:ext cx="2863191" cy="85169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kern="1200" dirty="0"/>
            <a:t>Guidance documents</a:t>
          </a:r>
          <a:endParaRPr lang="en-IE" sz="2500" kern="1200" dirty="0"/>
        </a:p>
      </dsp:txBody>
      <dsp:txXfrm>
        <a:off x="41576" y="992393"/>
        <a:ext cx="2780039" cy="768540"/>
      </dsp:txXfrm>
    </dsp:sp>
    <dsp:sp modelId="{6ED50529-0D0A-445B-BC51-822964B44281}">
      <dsp:nvSpPr>
        <dsp:cNvPr id="0" name=""/>
        <dsp:cNvSpPr/>
      </dsp:nvSpPr>
      <dsp:spPr>
        <a:xfrm rot="5400000">
          <a:off x="5023853" y="-245138"/>
          <a:ext cx="755580" cy="5095094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Font typeface="Arial" panose="020B0604020202020204" pitchFamily="34" charset="0"/>
            <a:buChar char="•"/>
          </a:pPr>
          <a:r>
            <a:rPr lang="en-US" sz="1500" b="0" kern="1200">
              <a:hlinkClick xmlns:r="http://schemas.openxmlformats.org/officeDocument/2006/relationships" r:id="rId9"/>
            </a:rPr>
            <a:t>Model Grant Agreement Lump Sum</a:t>
          </a:r>
          <a:endParaRPr lang="en-I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Font typeface="Arial" panose="020B0604020202020204" pitchFamily="34" charset="0"/>
            <a:buChar char="•"/>
          </a:pPr>
          <a:r>
            <a:rPr lang="en-US" sz="1500" b="0" kern="1200" dirty="0">
              <a:hlinkClick xmlns:r="http://schemas.openxmlformats.org/officeDocument/2006/relationships" r:id="rId10"/>
            </a:rPr>
            <a:t>Decision </a:t>
          </a:r>
          <a:r>
            <a:rPr lang="en-US" sz="1500" b="0" kern="1200" dirty="0" err="1">
              <a:hlinkClick xmlns:r="http://schemas.openxmlformats.org/officeDocument/2006/relationships" r:id="rId10"/>
            </a:rPr>
            <a:t>authorising</a:t>
          </a:r>
          <a:r>
            <a:rPr lang="en-US" sz="1500" b="0" kern="1200" dirty="0">
              <a:hlinkClick xmlns:r="http://schemas.openxmlformats.org/officeDocument/2006/relationships" r:id="rId10"/>
            </a:rPr>
            <a:t> the use of lump sum contributions under the Horizon Europe </a:t>
          </a:r>
          <a:r>
            <a:rPr lang="en-US" sz="1500" b="0" kern="1200" dirty="0" err="1">
              <a:hlinkClick xmlns:r="http://schemas.openxmlformats.org/officeDocument/2006/relationships" r:id="rId10"/>
            </a:rPr>
            <a:t>Programme</a:t>
          </a:r>
          <a:endParaRPr lang="en-IE" sz="1500" kern="1200" dirty="0"/>
        </a:p>
      </dsp:txBody>
      <dsp:txXfrm rot="-5400000">
        <a:off x="2854096" y="1961503"/>
        <a:ext cx="5058210" cy="681812"/>
      </dsp:txXfrm>
    </dsp:sp>
    <dsp:sp modelId="{157B088B-BB0A-4776-9397-1EB126A61AD2}">
      <dsp:nvSpPr>
        <dsp:cNvPr id="0" name=""/>
        <dsp:cNvSpPr/>
      </dsp:nvSpPr>
      <dsp:spPr>
        <a:xfrm>
          <a:off x="0" y="1876562"/>
          <a:ext cx="2865990" cy="85169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kern="1200" dirty="0"/>
            <a:t>Reference documents</a:t>
          </a:r>
          <a:endParaRPr lang="en-IE" sz="2500" kern="1200" noProof="0" dirty="0"/>
        </a:p>
      </dsp:txBody>
      <dsp:txXfrm>
        <a:off x="41576" y="1918138"/>
        <a:ext cx="2782838" cy="768540"/>
      </dsp:txXfrm>
    </dsp:sp>
    <dsp:sp modelId="{431EE5A7-D984-4FB9-89DC-8BF6842BCD0F}">
      <dsp:nvSpPr>
        <dsp:cNvPr id="0" name=""/>
        <dsp:cNvSpPr/>
      </dsp:nvSpPr>
      <dsp:spPr>
        <a:xfrm rot="5400000">
          <a:off x="5023840" y="649138"/>
          <a:ext cx="779393" cy="5095094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150" sz="1500" kern="1200" noProof="0" dirty="0">
              <a:hlinkClick xmlns:r="http://schemas.openxmlformats.org/officeDocument/2006/relationships" r:id="rId11"/>
            </a:rPr>
            <a:t>European Commission assessment</a:t>
          </a:r>
          <a:r>
            <a:rPr lang="en-150" sz="1500" kern="1200" noProof="0" dirty="0"/>
            <a:t> (Sep 2024)</a:t>
          </a:r>
          <a:endParaRPr lang="en-IE" sz="1500" kern="1200" noProof="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GB" sz="1500" b="0" kern="1200" dirty="0">
              <a:hlinkClick xmlns:r="http://schemas.openxmlformats.org/officeDocument/2006/relationships" r:id="rId12"/>
            </a:rPr>
            <a:t>European Commission assessment</a:t>
          </a:r>
          <a:r>
            <a:rPr lang="en-GB" sz="1500" b="0" kern="1200" dirty="0"/>
            <a:t> (Oct 2021)</a:t>
          </a:r>
          <a:endParaRPr lang="en-IE" sz="1500" kern="1200" noProof="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GB" sz="1500" b="0" kern="1200" dirty="0">
              <a:hlinkClick xmlns:r="http://schemas.openxmlformats.org/officeDocument/2006/relationships" r:id="rId13"/>
            </a:rPr>
            <a:t>European Parliament (STOA) study on lump sums in Horizon 2020</a:t>
          </a:r>
          <a:r>
            <a:rPr lang="en-GB" sz="1500" b="0" kern="1200" dirty="0"/>
            <a:t> (May 2022)</a:t>
          </a:r>
          <a:endParaRPr lang="en-IE" sz="1500" kern="1200" dirty="0"/>
        </a:p>
      </dsp:txBody>
      <dsp:txXfrm rot="-5400000">
        <a:off x="2865990" y="2845036"/>
        <a:ext cx="5057047" cy="703299"/>
      </dsp:txXfrm>
    </dsp:sp>
    <dsp:sp modelId="{8540A856-61E9-4979-80D2-480DF00E93A9}">
      <dsp:nvSpPr>
        <dsp:cNvPr id="0" name=""/>
        <dsp:cNvSpPr/>
      </dsp:nvSpPr>
      <dsp:spPr>
        <a:xfrm>
          <a:off x="0" y="2770839"/>
          <a:ext cx="2865990" cy="85169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2500" kern="1200" noProof="0" dirty="0"/>
            <a:t>Studies</a:t>
          </a:r>
          <a:endParaRPr lang="en-IE" sz="2500" kern="1200" dirty="0"/>
        </a:p>
      </dsp:txBody>
      <dsp:txXfrm>
        <a:off x="41576" y="2812415"/>
        <a:ext cx="2782838" cy="768540"/>
      </dsp:txXfrm>
    </dsp:sp>
    <dsp:sp modelId="{F5BEF31D-A8B9-419F-801E-140A3A87C098}">
      <dsp:nvSpPr>
        <dsp:cNvPr id="0" name=""/>
        <dsp:cNvSpPr/>
      </dsp:nvSpPr>
      <dsp:spPr>
        <a:xfrm rot="5400000">
          <a:off x="5058167" y="1543415"/>
          <a:ext cx="710740" cy="5095094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IE" sz="1500" kern="1200" noProof="0" dirty="0"/>
            <a:t>Future events</a:t>
          </a:r>
          <a:endParaRPr lang="en-I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/>
            </a:buClr>
            <a:buChar char="•"/>
          </a:pPr>
          <a:r>
            <a:rPr lang="en-IE" sz="1500" kern="1200" noProof="0" dirty="0"/>
            <a:t>Past events and recordings</a:t>
          </a:r>
        </a:p>
      </dsp:txBody>
      <dsp:txXfrm rot="-5400000">
        <a:off x="2865991" y="3770287"/>
        <a:ext cx="5060399" cy="641350"/>
      </dsp:txXfrm>
    </dsp:sp>
    <dsp:sp modelId="{19AD275C-FE47-4AFD-A15B-C0AB02D630E1}">
      <dsp:nvSpPr>
        <dsp:cNvPr id="0" name=""/>
        <dsp:cNvSpPr/>
      </dsp:nvSpPr>
      <dsp:spPr>
        <a:xfrm>
          <a:off x="0" y="3665116"/>
          <a:ext cx="2865990" cy="85169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kern="1200" dirty="0"/>
            <a:t>Events</a:t>
          </a:r>
          <a:endParaRPr lang="en-IE" sz="2500" kern="1200" dirty="0"/>
        </a:p>
      </dsp:txBody>
      <dsp:txXfrm>
        <a:off x="41576" y="3706692"/>
        <a:ext cx="2782838" cy="768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939EFE-0303-44F6-9A16-FD3B5E015DB1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04766-77AF-4EBE-9704-229FD5F6AD6A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9881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926D1-0013-4A80-B64E-9D824EE65210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CF2995-AB43-4B7C-B8CD-9DC7C3692A9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7846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401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693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0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" y="0"/>
            <a:ext cx="12192000" cy="685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893" y="-101625"/>
            <a:ext cx="1763200" cy="17632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5673072" y="6361871"/>
            <a:ext cx="846055" cy="496129"/>
            <a:chOff x="5673072" y="4897884"/>
            <a:chExt cx="846055" cy="496129"/>
          </a:xfrm>
        </p:grpSpPr>
        <p:sp>
          <p:nvSpPr>
            <p:cNvPr id="18" name="Rectangle 17"/>
            <p:cNvSpPr/>
            <p:nvPr userDrawn="1"/>
          </p:nvSpPr>
          <p:spPr>
            <a:xfrm>
              <a:off x="5724681" y="4926090"/>
              <a:ext cx="723886" cy="467923"/>
            </a:xfrm>
            <a:prstGeom prst="rect">
              <a:avLst/>
            </a:prstGeom>
            <a:solidFill>
              <a:srgbClr val="009EE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b="0"/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5673072" y="4897884"/>
              <a:ext cx="846055" cy="37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BE" sz="930" b="0" i="1" dirty="0" err="1">
                  <a:solidFill>
                    <a:schemeClr val="bg1"/>
                  </a:solidFill>
                  <a:latin typeface="EC Square Sans Pro Light" panose="020B0506000000020004" pitchFamily="34" charset="0"/>
                </a:rPr>
                <a:t>Research</a:t>
              </a:r>
              <a:r>
                <a:rPr lang="fr-BE" sz="930" b="0" i="1" dirty="0">
                  <a:solidFill>
                    <a:schemeClr val="bg1"/>
                  </a:solidFill>
                  <a:latin typeface="EC Square Sans Pro Light" panose="020B0506000000020004" pitchFamily="34" charset="0"/>
                </a:rPr>
                <a:t> and Innovation </a:t>
              </a:r>
              <a:endParaRPr lang="en-GB" sz="930" b="0" i="1" dirty="0" err="1">
                <a:solidFill>
                  <a:schemeClr val="bg1"/>
                </a:solidFill>
                <a:latin typeface="EC Square Sans Pro Light" panose="020B0506000000020004" pitchFamily="34" charset="0"/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4250" y="4224797"/>
            <a:ext cx="1001297" cy="1328882"/>
          </a:xfrm>
          <a:prstGeom prst="rect">
            <a:avLst/>
          </a:prstGeom>
        </p:spPr>
      </p:pic>
      <p:sp>
        <p:nvSpPr>
          <p:cNvPr id="17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184423" y="5111579"/>
            <a:ext cx="3186584" cy="216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0" i="0" cap="none" baseline="0">
                <a:solidFill>
                  <a:schemeClr val="tx1"/>
                </a:solidFill>
              </a:defRPr>
            </a:lvl1pPr>
            <a:lvl5pPr>
              <a:defRPr/>
            </a:lvl5pPr>
          </a:lstStyle>
          <a:p>
            <a:pPr lvl="0"/>
            <a:r>
              <a:rPr lang="fr-BE" dirty="0"/>
              <a:t>Name of the </a:t>
            </a:r>
            <a:r>
              <a:rPr lang="fr-BE" dirty="0" err="1"/>
              <a:t>Event</a:t>
            </a:r>
            <a:endParaRPr lang="en-GB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8184423" y="4887597"/>
            <a:ext cx="3186584" cy="216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 i="0" cap="all" baseline="0">
                <a:solidFill>
                  <a:schemeClr val="tx1"/>
                </a:solidFill>
              </a:defRPr>
            </a:lvl1pPr>
            <a:lvl5pPr>
              <a:defRPr/>
            </a:lvl5pPr>
          </a:lstStyle>
          <a:p>
            <a:pPr lvl="0"/>
            <a:r>
              <a:rPr lang="fr-BE" dirty="0"/>
              <a:t>Speaker Name</a:t>
            </a:r>
            <a:endParaRPr lang="en-GB" dirty="0"/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8184423" y="5333115"/>
            <a:ext cx="3186584" cy="216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0" i="0" cap="none" baseline="0">
                <a:solidFill>
                  <a:schemeClr val="tx1"/>
                </a:solidFill>
              </a:defRPr>
            </a:lvl1pPr>
            <a:lvl5pPr>
              <a:defRPr/>
            </a:lvl5pPr>
          </a:lstStyle>
          <a:p>
            <a:pPr lvl="0"/>
            <a:r>
              <a:rPr lang="fr-BE" dirty="0"/>
              <a:t>Date of the </a:t>
            </a:r>
            <a:r>
              <a:rPr lang="fr-BE" dirty="0" err="1"/>
              <a:t>Event</a:t>
            </a:r>
            <a:endParaRPr lang="en-GB" dirty="0"/>
          </a:p>
        </p:txBody>
      </p:sp>
      <p:sp>
        <p:nvSpPr>
          <p:cNvPr id="19" name="Title 1"/>
          <p:cNvSpPr txBox="1">
            <a:spLocks/>
          </p:cNvSpPr>
          <p:nvPr userDrawn="1"/>
        </p:nvSpPr>
        <p:spPr>
          <a:xfrm>
            <a:off x="8201800" y="3023302"/>
            <a:ext cx="3255743" cy="77939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00" b="0" kern="1200" baseline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tx2"/>
                </a:solidFill>
              </a:rPr>
              <a:t>THE EU</a:t>
            </a:r>
            <a:br>
              <a:rPr lang="en-US" b="1" dirty="0">
                <a:solidFill>
                  <a:schemeClr val="tx2"/>
                </a:solidFill>
              </a:rPr>
            </a:br>
            <a:r>
              <a:rPr lang="en-US" b="1" dirty="0">
                <a:solidFill>
                  <a:schemeClr val="tx2"/>
                </a:solidFill>
              </a:rPr>
              <a:t>RESEARCH &amp; INNOVATION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900" b="1" spc="80" baseline="0" dirty="0">
                <a:solidFill>
                  <a:schemeClr val="tx2"/>
                </a:solidFill>
              </a:rPr>
              <a:t>PROGRAMME</a:t>
            </a:r>
            <a:endParaRPr lang="en-GB" sz="1900" spc="80" baseline="0" dirty="0">
              <a:solidFill>
                <a:schemeClr val="tx2"/>
              </a:solidFill>
            </a:endParaRPr>
          </a:p>
        </p:txBody>
      </p:sp>
      <p:sp>
        <p:nvSpPr>
          <p:cNvPr id="21" name="Title 1"/>
          <p:cNvSpPr txBox="1">
            <a:spLocks/>
          </p:cNvSpPr>
          <p:nvPr userDrawn="1"/>
        </p:nvSpPr>
        <p:spPr>
          <a:xfrm>
            <a:off x="8288595" y="3888150"/>
            <a:ext cx="3082412" cy="25477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00" b="0" kern="1200" baseline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b="0" spc="70" baseline="0" dirty="0"/>
              <a:t>2021 – 2027</a:t>
            </a:r>
            <a:endParaRPr lang="en-GB" b="0" spc="70" baseline="0" dirty="0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8232291" y="4224797"/>
            <a:ext cx="32400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 userDrawn="1"/>
        </p:nvCxnSpPr>
        <p:spPr>
          <a:xfrm>
            <a:off x="8201800" y="2886814"/>
            <a:ext cx="32400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2183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865"/>
            <a:ext cx="1716200" cy="450546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1077013" y="1852061"/>
            <a:ext cx="10156297" cy="1749286"/>
          </a:xfrm>
        </p:spPr>
        <p:txBody>
          <a:bodyPr anchor="t" anchorCtr="0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title style</a:t>
            </a:r>
            <a:endParaRPr lang="en-GB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1077012" y="1280970"/>
            <a:ext cx="10156297" cy="488568"/>
          </a:xfrm>
        </p:spPr>
        <p:txBody>
          <a:bodyPr>
            <a:noAutofit/>
          </a:bodyPr>
          <a:lstStyle>
            <a:lvl1pPr marL="0" indent="0" algn="l">
              <a:buNone/>
              <a:defRPr sz="2400" b="1" cap="all" spc="3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1077013" y="1122363"/>
            <a:ext cx="10156296" cy="344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528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1523"/>
            <a:ext cx="12189629" cy="68549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865"/>
            <a:ext cx="1716200" cy="450546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1077013" y="1852061"/>
            <a:ext cx="10156297" cy="1749286"/>
          </a:xfrm>
        </p:spPr>
        <p:txBody>
          <a:bodyPr anchor="t" anchorCtr="0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title style</a:t>
            </a:r>
            <a:endParaRPr lang="en-GB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1077012" y="1280970"/>
            <a:ext cx="10156297" cy="488568"/>
          </a:xfrm>
        </p:spPr>
        <p:txBody>
          <a:bodyPr>
            <a:noAutofit/>
          </a:bodyPr>
          <a:lstStyle>
            <a:lvl1pPr marL="0" indent="0" algn="l">
              <a:buNone/>
              <a:defRPr sz="2400" b="1" cap="all" spc="3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1077013" y="1122363"/>
            <a:ext cx="10156296" cy="344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6607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865"/>
            <a:ext cx="1716200" cy="450546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1077013" y="1852061"/>
            <a:ext cx="10156297" cy="1749286"/>
          </a:xfrm>
        </p:spPr>
        <p:txBody>
          <a:bodyPr anchor="t" anchorCtr="0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title style</a:t>
            </a:r>
            <a:endParaRPr lang="en-GB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077012" y="1280970"/>
            <a:ext cx="10156297" cy="488568"/>
          </a:xfrm>
        </p:spPr>
        <p:txBody>
          <a:bodyPr>
            <a:noAutofit/>
          </a:bodyPr>
          <a:lstStyle>
            <a:lvl1pPr marL="0" indent="0" algn="l">
              <a:buNone/>
              <a:defRPr sz="2400" b="1" cap="all" spc="3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077013" y="1122363"/>
            <a:ext cx="10156296" cy="344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1569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865"/>
            <a:ext cx="1716200" cy="450546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1077013" y="1852061"/>
            <a:ext cx="10156297" cy="1749286"/>
          </a:xfrm>
        </p:spPr>
        <p:txBody>
          <a:bodyPr anchor="t" anchorCtr="0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title style</a:t>
            </a:r>
            <a:endParaRPr lang="en-GB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077012" y="1280970"/>
            <a:ext cx="10156297" cy="488568"/>
          </a:xfrm>
        </p:spPr>
        <p:txBody>
          <a:bodyPr>
            <a:noAutofit/>
          </a:bodyPr>
          <a:lstStyle>
            <a:lvl1pPr marL="0" indent="0" algn="l">
              <a:buNone/>
              <a:defRPr sz="2400" b="1" cap="all" spc="3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077013" y="1122363"/>
            <a:ext cx="10156296" cy="344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7280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865"/>
            <a:ext cx="1716200" cy="450546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1077013" y="1852061"/>
            <a:ext cx="10156297" cy="1749286"/>
          </a:xfrm>
        </p:spPr>
        <p:txBody>
          <a:bodyPr anchor="t" anchorCtr="0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title style</a:t>
            </a:r>
            <a:endParaRPr lang="en-GB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077012" y="1280970"/>
            <a:ext cx="10156297" cy="488568"/>
          </a:xfrm>
        </p:spPr>
        <p:txBody>
          <a:bodyPr>
            <a:noAutofit/>
          </a:bodyPr>
          <a:lstStyle>
            <a:lvl1pPr marL="0" indent="0" algn="l">
              <a:buNone/>
              <a:defRPr sz="2400" b="1" cap="all" spc="3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077013" y="1122363"/>
            <a:ext cx="8190973" cy="277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1030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865"/>
            <a:ext cx="1716200" cy="450546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1077013" y="1852061"/>
            <a:ext cx="10156297" cy="1749286"/>
          </a:xfrm>
        </p:spPr>
        <p:txBody>
          <a:bodyPr anchor="t" anchorCtr="0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title style</a:t>
            </a:r>
            <a:endParaRPr lang="en-GB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077012" y="1280970"/>
            <a:ext cx="10156297" cy="488568"/>
          </a:xfrm>
        </p:spPr>
        <p:txBody>
          <a:bodyPr>
            <a:noAutofit/>
          </a:bodyPr>
          <a:lstStyle>
            <a:lvl1pPr marL="0" indent="0" algn="l">
              <a:buNone/>
              <a:defRPr sz="2400" b="1" cap="all" spc="3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077013" y="1122363"/>
            <a:ext cx="6997604" cy="2374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9346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"/>
          <p:cNvSpPr>
            <a:spLocks noGrp="1"/>
          </p:cNvSpPr>
          <p:nvPr>
            <p:ph type="body" sz="quarter" idx="17"/>
          </p:nvPr>
        </p:nvSpPr>
        <p:spPr>
          <a:xfrm>
            <a:off x="866930" y="1368000"/>
            <a:ext cx="10486869" cy="410341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838200" y="468000"/>
            <a:ext cx="10515600" cy="473104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 b="1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52" y="6044693"/>
            <a:ext cx="1716200" cy="45171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" y="6131286"/>
            <a:ext cx="2743200" cy="365125"/>
          </a:xfrm>
        </p:spPr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41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8225498" y="1800000"/>
            <a:ext cx="3096000" cy="1656000"/>
          </a:xfrm>
          <a:solidFill>
            <a:schemeClr val="bg2"/>
          </a:solidFill>
          <a:ln>
            <a:noFill/>
          </a:ln>
        </p:spPr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838200" y="468000"/>
            <a:ext cx="10515600" cy="473104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 b="1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52" y="6044693"/>
            <a:ext cx="1716200" cy="45171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" y="6131286"/>
            <a:ext cx="2743200" cy="365125"/>
          </a:xfrm>
        </p:spPr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‹N›</a:t>
            </a:fld>
            <a:endParaRPr lang="en-GB"/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6"/>
          </p:nvPr>
        </p:nvSpPr>
        <p:spPr>
          <a:xfrm>
            <a:off x="937527" y="3746161"/>
            <a:ext cx="3142086" cy="1664689"/>
          </a:xfr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endParaRPr lang="en-GB" dirty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4321135" y="3732507"/>
            <a:ext cx="0" cy="1692000"/>
          </a:xfrm>
          <a:prstGeom prst="line">
            <a:avLst/>
          </a:prstGeom>
          <a:ln w="28575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 userDrawn="1"/>
        </p:nvCxnSpPr>
        <p:spPr>
          <a:xfrm>
            <a:off x="7948575" y="3732507"/>
            <a:ext cx="0" cy="1692000"/>
          </a:xfrm>
          <a:prstGeom prst="line">
            <a:avLst/>
          </a:prstGeom>
          <a:ln w="28575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548000" y="1800000"/>
            <a:ext cx="3096000" cy="1656000"/>
          </a:xfrm>
          <a:solidFill>
            <a:schemeClr val="bg2"/>
          </a:solidFill>
          <a:ln>
            <a:noFill/>
          </a:ln>
        </p:spPr>
      </p:sp>
      <p:sp>
        <p:nvSpPr>
          <p:cNvPr id="22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937527" y="1800000"/>
            <a:ext cx="3096000" cy="1656000"/>
          </a:xfrm>
          <a:solidFill>
            <a:schemeClr val="bg2"/>
          </a:solidFill>
          <a:ln>
            <a:noFill/>
          </a:ln>
        </p:spPr>
      </p:sp>
      <p:sp>
        <p:nvSpPr>
          <p:cNvPr id="25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4501914" y="3746161"/>
            <a:ext cx="3142086" cy="1664689"/>
          </a:xfr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endParaRPr lang="en-GB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202455" y="3746161"/>
            <a:ext cx="3142086" cy="1664689"/>
          </a:xfr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5219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838200" y="468000"/>
            <a:ext cx="10515600" cy="473104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 b="1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52" y="6044693"/>
            <a:ext cx="1716200" cy="45171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" y="6131286"/>
            <a:ext cx="2743200" cy="365125"/>
          </a:xfrm>
        </p:spPr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‹N›</a:t>
            </a:fld>
            <a:endParaRPr lang="en-GB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3340410" y="4264474"/>
            <a:ext cx="18390" cy="1270874"/>
          </a:xfrm>
          <a:prstGeom prst="line">
            <a:avLst/>
          </a:prstGeom>
          <a:ln w="28575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5"/>
          <p:cNvSpPr>
            <a:spLocks noGrp="1"/>
          </p:cNvSpPr>
          <p:nvPr>
            <p:ph type="pic" sz="quarter" idx="11"/>
          </p:nvPr>
        </p:nvSpPr>
        <p:spPr>
          <a:xfrm>
            <a:off x="838200" y="1634669"/>
            <a:ext cx="2304000" cy="2304000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softEdge rad="0"/>
          </a:effectLst>
        </p:spPr>
      </p:sp>
      <p:sp>
        <p:nvSpPr>
          <p:cNvPr id="14" name="Picture Placeholder 19"/>
          <p:cNvSpPr>
            <a:spLocks noGrp="1"/>
          </p:cNvSpPr>
          <p:nvPr>
            <p:ph type="pic" sz="quarter" idx="17"/>
          </p:nvPr>
        </p:nvSpPr>
        <p:spPr>
          <a:xfrm>
            <a:off x="3575400" y="1634669"/>
            <a:ext cx="2304000" cy="2304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</p:sp>
      <p:sp>
        <p:nvSpPr>
          <p:cNvPr id="15" name="Picture Placeholder 20"/>
          <p:cNvSpPr>
            <a:spLocks noGrp="1"/>
          </p:cNvSpPr>
          <p:nvPr>
            <p:ph type="pic" sz="quarter" idx="13"/>
          </p:nvPr>
        </p:nvSpPr>
        <p:spPr>
          <a:xfrm>
            <a:off x="6312600" y="1634669"/>
            <a:ext cx="2304000" cy="2304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</p:sp>
      <p:sp>
        <p:nvSpPr>
          <p:cNvPr id="16" name="Picture Placeholder 21"/>
          <p:cNvSpPr>
            <a:spLocks noGrp="1"/>
          </p:cNvSpPr>
          <p:nvPr>
            <p:ph type="pic" sz="quarter" idx="14"/>
          </p:nvPr>
        </p:nvSpPr>
        <p:spPr>
          <a:xfrm>
            <a:off x="9049800" y="1634669"/>
            <a:ext cx="2304000" cy="2304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</p:sp>
      <p:sp>
        <p:nvSpPr>
          <p:cNvPr id="24" name="Content Placeholder 25"/>
          <p:cNvSpPr>
            <a:spLocks noGrp="1"/>
          </p:cNvSpPr>
          <p:nvPr>
            <p:ph sz="quarter" idx="20"/>
          </p:nvPr>
        </p:nvSpPr>
        <p:spPr>
          <a:xfrm>
            <a:off x="9049800" y="4260554"/>
            <a:ext cx="2304000" cy="1249363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endParaRPr lang="en-GB" dirty="0"/>
          </a:p>
        </p:txBody>
      </p:sp>
      <p:sp>
        <p:nvSpPr>
          <p:cNvPr id="35" name="Content Placeholder 25"/>
          <p:cNvSpPr>
            <a:spLocks noGrp="1"/>
          </p:cNvSpPr>
          <p:nvPr>
            <p:ph sz="quarter" idx="21"/>
          </p:nvPr>
        </p:nvSpPr>
        <p:spPr>
          <a:xfrm>
            <a:off x="6312600" y="4270487"/>
            <a:ext cx="2304000" cy="1249363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endParaRPr lang="en-GB" dirty="0"/>
          </a:p>
        </p:txBody>
      </p:sp>
      <p:sp>
        <p:nvSpPr>
          <p:cNvPr id="36" name="Content Placeholder 25"/>
          <p:cNvSpPr>
            <a:spLocks noGrp="1"/>
          </p:cNvSpPr>
          <p:nvPr>
            <p:ph sz="quarter" idx="22"/>
          </p:nvPr>
        </p:nvSpPr>
        <p:spPr>
          <a:xfrm>
            <a:off x="3575400" y="4260553"/>
            <a:ext cx="2304000" cy="1249363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endParaRPr lang="en-GB" dirty="0"/>
          </a:p>
        </p:txBody>
      </p:sp>
      <p:sp>
        <p:nvSpPr>
          <p:cNvPr id="37" name="Content Placeholder 25"/>
          <p:cNvSpPr>
            <a:spLocks noGrp="1"/>
          </p:cNvSpPr>
          <p:nvPr>
            <p:ph sz="quarter" idx="23"/>
          </p:nvPr>
        </p:nvSpPr>
        <p:spPr>
          <a:xfrm>
            <a:off x="819624" y="4260552"/>
            <a:ext cx="2304000" cy="1249363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endParaRPr lang="en-GB" dirty="0"/>
          </a:p>
        </p:txBody>
      </p:sp>
      <p:cxnSp>
        <p:nvCxnSpPr>
          <p:cNvPr id="38" name="Straight Connector 37"/>
          <p:cNvCxnSpPr/>
          <p:nvPr userDrawn="1"/>
        </p:nvCxnSpPr>
        <p:spPr>
          <a:xfrm>
            <a:off x="6096000" y="4264474"/>
            <a:ext cx="18390" cy="1270874"/>
          </a:xfrm>
          <a:prstGeom prst="line">
            <a:avLst/>
          </a:prstGeom>
          <a:ln w="28575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 userDrawn="1"/>
        </p:nvCxnSpPr>
        <p:spPr>
          <a:xfrm>
            <a:off x="8851590" y="4254539"/>
            <a:ext cx="18390" cy="1270874"/>
          </a:xfrm>
          <a:prstGeom prst="line">
            <a:avLst/>
          </a:prstGeom>
          <a:ln w="28575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11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 userDrawn="1"/>
        </p:nvSpPr>
        <p:spPr>
          <a:xfrm>
            <a:off x="1071350" y="1047443"/>
            <a:ext cx="10098096" cy="4636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2194813" y="4831376"/>
            <a:ext cx="89746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1071350" y="1499645"/>
            <a:ext cx="10065224" cy="2865490"/>
          </a:xfrm>
        </p:spPr>
        <p:txBody>
          <a:bodyPr wrap="square" anchor="ctr" anchorCtr="0">
            <a:noAutofit/>
          </a:bodyPr>
          <a:lstStyle>
            <a:lvl1pPr algn="ctr">
              <a:defRPr sz="3600" b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Enter your testimonial here</a:t>
            </a:r>
            <a:endParaRPr lang="en-GB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71349" y="4645214"/>
            <a:ext cx="10098358" cy="294935"/>
          </a:xfrm>
        </p:spPr>
        <p:txBody>
          <a:bodyPr wrap="none" tIns="0" bIns="0">
            <a:noAutofit/>
          </a:bodyPr>
          <a:lstStyle>
            <a:lvl1pPr marL="0" indent="0" algn="ctr">
              <a:buNone/>
              <a:defRPr sz="18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of speaker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715" y="6045257"/>
            <a:ext cx="1718512" cy="451153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071351" y="4945651"/>
            <a:ext cx="10098096" cy="283576"/>
          </a:xfrm>
        </p:spPr>
        <p:txBody>
          <a:bodyPr wrap="none" tIns="0" bIns="0">
            <a:noAutofit/>
          </a:bodyPr>
          <a:lstStyle>
            <a:lvl1pPr marL="0" indent="0" algn="ctr">
              <a:buFontTx/>
              <a:buNone/>
              <a:defRPr sz="18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Profession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849706" y="609539"/>
            <a:ext cx="914400" cy="914400"/>
            <a:chOff x="1849706" y="609539"/>
            <a:chExt cx="914400" cy="914400"/>
          </a:xfrm>
        </p:grpSpPr>
        <p:sp>
          <p:nvSpPr>
            <p:cNvPr id="14" name="Oval 13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 userDrawn="1"/>
        </p:nvGrpSpPr>
        <p:grpSpPr>
          <a:xfrm rot="10800000">
            <a:off x="9516557" y="5222468"/>
            <a:ext cx="914400" cy="914400"/>
            <a:chOff x="1849706" y="609539"/>
            <a:chExt cx="914400" cy="914400"/>
          </a:xfrm>
        </p:grpSpPr>
        <p:sp>
          <p:nvSpPr>
            <p:cNvPr id="20" name="Oval 19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4" t="6053" r="30725" b="6244"/>
          <a:stretch/>
        </p:blipFill>
        <p:spPr>
          <a:xfrm>
            <a:off x="429491" y="4461163"/>
            <a:ext cx="1233054" cy="216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4698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 userDrawn="1"/>
        </p:nvSpPr>
        <p:spPr>
          <a:xfrm>
            <a:off x="1071350" y="1047443"/>
            <a:ext cx="10098096" cy="4636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2194813" y="4831376"/>
            <a:ext cx="89746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1071350" y="1499645"/>
            <a:ext cx="10065224" cy="2865490"/>
          </a:xfrm>
        </p:spPr>
        <p:txBody>
          <a:bodyPr wrap="square" anchor="ctr" anchorCtr="0">
            <a:noAutofit/>
          </a:bodyPr>
          <a:lstStyle>
            <a:lvl1pPr algn="ctr">
              <a:defRPr sz="3600" b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Enter your testimonial here</a:t>
            </a:r>
            <a:endParaRPr lang="en-GB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71349" y="4645214"/>
            <a:ext cx="10098358" cy="294935"/>
          </a:xfrm>
        </p:spPr>
        <p:txBody>
          <a:bodyPr wrap="none" tIns="0" bIns="0">
            <a:noAutofit/>
          </a:bodyPr>
          <a:lstStyle>
            <a:lvl1pPr marL="0" indent="0" algn="ctr">
              <a:buNone/>
              <a:defRPr sz="18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of speaker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715" y="6045257"/>
            <a:ext cx="1718512" cy="451153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071351" y="4945651"/>
            <a:ext cx="10098096" cy="283576"/>
          </a:xfrm>
        </p:spPr>
        <p:txBody>
          <a:bodyPr wrap="none" tIns="0" bIns="0">
            <a:noAutofit/>
          </a:bodyPr>
          <a:lstStyle>
            <a:lvl1pPr marL="0" indent="0" algn="ctr">
              <a:buFontTx/>
              <a:buNone/>
              <a:defRPr sz="18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Profession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849706" y="609539"/>
            <a:ext cx="914400" cy="914400"/>
            <a:chOff x="1849706" y="609539"/>
            <a:chExt cx="914400" cy="914400"/>
          </a:xfrm>
        </p:grpSpPr>
        <p:sp>
          <p:nvSpPr>
            <p:cNvPr id="14" name="Oval 13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 userDrawn="1"/>
        </p:nvGrpSpPr>
        <p:grpSpPr>
          <a:xfrm rot="10800000">
            <a:off x="9516557" y="5222468"/>
            <a:ext cx="914400" cy="914400"/>
            <a:chOff x="1849706" y="609539"/>
            <a:chExt cx="914400" cy="914400"/>
          </a:xfrm>
        </p:grpSpPr>
        <p:sp>
          <p:nvSpPr>
            <p:cNvPr id="20" name="Oval 19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16" y="4542732"/>
            <a:ext cx="972867" cy="216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0573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 userDrawn="1"/>
        </p:nvSpPr>
        <p:spPr>
          <a:xfrm>
            <a:off x="1071350" y="1047443"/>
            <a:ext cx="10098096" cy="4636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2194813" y="4831376"/>
            <a:ext cx="89746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1071350" y="1499645"/>
            <a:ext cx="10065224" cy="2865490"/>
          </a:xfrm>
        </p:spPr>
        <p:txBody>
          <a:bodyPr wrap="square" anchor="ctr" anchorCtr="0">
            <a:noAutofit/>
          </a:bodyPr>
          <a:lstStyle>
            <a:lvl1pPr algn="ctr">
              <a:defRPr sz="3600" b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Enter your testimonial here</a:t>
            </a:r>
            <a:endParaRPr lang="en-GB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71349" y="4645214"/>
            <a:ext cx="10098358" cy="294935"/>
          </a:xfrm>
        </p:spPr>
        <p:txBody>
          <a:bodyPr wrap="none" tIns="0" bIns="0">
            <a:noAutofit/>
          </a:bodyPr>
          <a:lstStyle>
            <a:lvl1pPr marL="0" indent="0" algn="ctr">
              <a:buNone/>
              <a:defRPr sz="18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of speaker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715" y="6045257"/>
            <a:ext cx="1718512" cy="451153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071351" y="4945651"/>
            <a:ext cx="10098096" cy="283576"/>
          </a:xfrm>
        </p:spPr>
        <p:txBody>
          <a:bodyPr wrap="none" tIns="0" bIns="0">
            <a:noAutofit/>
          </a:bodyPr>
          <a:lstStyle>
            <a:lvl1pPr marL="0" indent="0" algn="ctr">
              <a:buFontTx/>
              <a:buNone/>
              <a:defRPr sz="18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Profession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849706" y="609539"/>
            <a:ext cx="914400" cy="914400"/>
            <a:chOff x="1849706" y="609539"/>
            <a:chExt cx="914400" cy="914400"/>
          </a:xfrm>
        </p:grpSpPr>
        <p:sp>
          <p:nvSpPr>
            <p:cNvPr id="14" name="Oval 13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 userDrawn="1"/>
        </p:nvGrpSpPr>
        <p:grpSpPr>
          <a:xfrm rot="10800000">
            <a:off x="9516557" y="5222468"/>
            <a:ext cx="914400" cy="914400"/>
            <a:chOff x="1849706" y="609539"/>
            <a:chExt cx="914400" cy="914400"/>
          </a:xfrm>
        </p:grpSpPr>
        <p:sp>
          <p:nvSpPr>
            <p:cNvPr id="20" name="Oval 19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0" y="4593727"/>
            <a:ext cx="2050083" cy="192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540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 userDrawn="1"/>
        </p:nvSpPr>
        <p:spPr>
          <a:xfrm>
            <a:off x="1071350" y="1047443"/>
            <a:ext cx="10098096" cy="4636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2194813" y="4831376"/>
            <a:ext cx="89746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1071350" y="1499645"/>
            <a:ext cx="10065224" cy="2865490"/>
          </a:xfrm>
        </p:spPr>
        <p:txBody>
          <a:bodyPr wrap="square" anchor="ctr" anchorCtr="0">
            <a:noAutofit/>
          </a:bodyPr>
          <a:lstStyle>
            <a:lvl1pPr algn="ctr">
              <a:defRPr sz="3600" b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Enter your testimonial here</a:t>
            </a:r>
            <a:endParaRPr lang="en-GB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71349" y="4645214"/>
            <a:ext cx="10098358" cy="294935"/>
          </a:xfrm>
        </p:spPr>
        <p:txBody>
          <a:bodyPr wrap="none" tIns="0" bIns="0">
            <a:noAutofit/>
          </a:bodyPr>
          <a:lstStyle>
            <a:lvl1pPr marL="0" indent="0" algn="ctr">
              <a:buNone/>
              <a:defRPr sz="18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of speaker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715" y="6045257"/>
            <a:ext cx="1718512" cy="451153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071351" y="4945651"/>
            <a:ext cx="10098096" cy="283576"/>
          </a:xfrm>
        </p:spPr>
        <p:txBody>
          <a:bodyPr wrap="none" tIns="0" bIns="0">
            <a:noAutofit/>
          </a:bodyPr>
          <a:lstStyle>
            <a:lvl1pPr marL="0" indent="0" algn="ctr">
              <a:buFontTx/>
              <a:buNone/>
              <a:defRPr sz="18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Profession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849706" y="609539"/>
            <a:ext cx="914400" cy="914400"/>
            <a:chOff x="1849706" y="609539"/>
            <a:chExt cx="914400" cy="914400"/>
          </a:xfrm>
        </p:grpSpPr>
        <p:sp>
          <p:nvSpPr>
            <p:cNvPr id="14" name="Oval 13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 userDrawn="1"/>
        </p:nvGrpSpPr>
        <p:grpSpPr>
          <a:xfrm rot="10800000">
            <a:off x="9516557" y="5222468"/>
            <a:ext cx="914400" cy="914400"/>
            <a:chOff x="1849706" y="609539"/>
            <a:chExt cx="914400" cy="914400"/>
          </a:xfrm>
        </p:grpSpPr>
        <p:sp>
          <p:nvSpPr>
            <p:cNvPr id="20" name="Oval 19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00" y="4639713"/>
            <a:ext cx="969978" cy="185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9077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 userDrawn="1"/>
        </p:nvSpPr>
        <p:spPr>
          <a:xfrm>
            <a:off x="1071350" y="1047443"/>
            <a:ext cx="10098096" cy="4636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2194813" y="4831376"/>
            <a:ext cx="89746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1071350" y="1499645"/>
            <a:ext cx="10065224" cy="2865490"/>
          </a:xfrm>
        </p:spPr>
        <p:txBody>
          <a:bodyPr wrap="square" anchor="ctr" anchorCtr="0">
            <a:noAutofit/>
          </a:bodyPr>
          <a:lstStyle>
            <a:lvl1pPr algn="ctr">
              <a:defRPr sz="3600" b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Enter your testimonial here</a:t>
            </a:r>
            <a:endParaRPr lang="en-GB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71349" y="4645214"/>
            <a:ext cx="10098358" cy="294935"/>
          </a:xfrm>
        </p:spPr>
        <p:txBody>
          <a:bodyPr wrap="none" tIns="0" bIns="0">
            <a:noAutofit/>
          </a:bodyPr>
          <a:lstStyle>
            <a:lvl1pPr marL="0" indent="0" algn="ctr">
              <a:buNone/>
              <a:defRPr sz="18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of speaker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715" y="6045257"/>
            <a:ext cx="1718512" cy="451153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071351" y="4945651"/>
            <a:ext cx="10098096" cy="283576"/>
          </a:xfrm>
        </p:spPr>
        <p:txBody>
          <a:bodyPr wrap="none" tIns="0" bIns="0">
            <a:noAutofit/>
          </a:bodyPr>
          <a:lstStyle>
            <a:lvl1pPr marL="0" indent="0" algn="ctr">
              <a:buFontTx/>
              <a:buNone/>
              <a:defRPr sz="18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Profession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849706" y="609539"/>
            <a:ext cx="914400" cy="914400"/>
            <a:chOff x="1849706" y="609539"/>
            <a:chExt cx="914400" cy="914400"/>
          </a:xfrm>
        </p:grpSpPr>
        <p:sp>
          <p:nvSpPr>
            <p:cNvPr id="14" name="Oval 13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 userDrawn="1"/>
        </p:nvGrpSpPr>
        <p:grpSpPr>
          <a:xfrm rot="10800000">
            <a:off x="9516557" y="5222468"/>
            <a:ext cx="914400" cy="914400"/>
            <a:chOff x="1849706" y="609539"/>
            <a:chExt cx="914400" cy="914400"/>
          </a:xfrm>
        </p:grpSpPr>
        <p:sp>
          <p:nvSpPr>
            <p:cNvPr id="20" name="Oval 19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0" y="4278124"/>
            <a:ext cx="1540612" cy="221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522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-636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 userDrawn="1"/>
        </p:nvSpPr>
        <p:spPr>
          <a:xfrm>
            <a:off x="1071350" y="1047443"/>
            <a:ext cx="10098096" cy="4636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1849706" y="609539"/>
            <a:ext cx="914400" cy="914400"/>
            <a:chOff x="1849706" y="609539"/>
            <a:chExt cx="914400" cy="914400"/>
          </a:xfrm>
        </p:grpSpPr>
        <p:sp>
          <p:nvSpPr>
            <p:cNvPr id="20" name="Oval 19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 userDrawn="1"/>
        </p:nvGrpSpPr>
        <p:grpSpPr>
          <a:xfrm rot="10800000">
            <a:off x="9516557" y="5222468"/>
            <a:ext cx="914400" cy="914400"/>
            <a:chOff x="1849706" y="609539"/>
            <a:chExt cx="914400" cy="914400"/>
          </a:xfrm>
        </p:grpSpPr>
        <p:sp>
          <p:nvSpPr>
            <p:cNvPr id="23" name="Oval 22"/>
            <p:cNvSpPr/>
            <p:nvPr userDrawn="1"/>
          </p:nvSpPr>
          <p:spPr>
            <a:xfrm>
              <a:off x="1849706" y="609539"/>
              <a:ext cx="914400" cy="914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849706" y="707095"/>
              <a:ext cx="914400" cy="719289"/>
            </a:xfrm>
            <a:prstGeom prst="rect">
              <a:avLst/>
            </a:prstGeom>
          </p:spPr>
        </p:pic>
      </p:grpSp>
      <p:cxnSp>
        <p:nvCxnSpPr>
          <p:cNvPr id="19" name="Straight Connector 18"/>
          <p:cNvCxnSpPr/>
          <p:nvPr userDrawn="1"/>
        </p:nvCxnSpPr>
        <p:spPr>
          <a:xfrm>
            <a:off x="2194813" y="4831376"/>
            <a:ext cx="89746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1849706" y="1523939"/>
            <a:ext cx="8581250" cy="2841196"/>
          </a:xfrm>
        </p:spPr>
        <p:txBody>
          <a:bodyPr wrap="square" anchor="ctr" anchorCtr="0">
            <a:noAutofit/>
          </a:bodyPr>
          <a:lstStyle>
            <a:lvl1pPr algn="l">
              <a:defRPr sz="2800" b="0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Insert your quote here</a:t>
            </a:r>
            <a:endParaRPr lang="en-GB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50819" y="4645214"/>
            <a:ext cx="8622192" cy="294935"/>
          </a:xfrm>
        </p:spPr>
        <p:txBody>
          <a:bodyPr wrap="none" tIns="0" bIns="0">
            <a:noAutofit/>
          </a:bodyPr>
          <a:lstStyle>
            <a:lvl1pPr marL="0" indent="0" algn="l">
              <a:buNone/>
              <a:defRPr sz="18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of speaker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715" y="6045257"/>
            <a:ext cx="1718512" cy="451153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850808" y="4945651"/>
            <a:ext cx="8621874" cy="283576"/>
          </a:xfrm>
        </p:spPr>
        <p:txBody>
          <a:bodyPr wrap="none" tIns="0" bIns="0">
            <a:noAutofit/>
          </a:bodyPr>
          <a:lstStyle>
            <a:lvl1pPr marL="0" indent="0" algn="l">
              <a:buFontTx/>
              <a:buNone/>
              <a:defRPr sz="18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Profession</a:t>
            </a:r>
          </a:p>
        </p:txBody>
      </p:sp>
    </p:spTree>
    <p:extLst>
      <p:ext uri="{BB962C8B-B14F-4D97-AF65-F5344CB8AC3E}">
        <p14:creationId xmlns:p14="http://schemas.microsoft.com/office/powerpoint/2010/main" val="39661132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Connector 23"/>
          <p:cNvCxnSpPr/>
          <p:nvPr userDrawn="1"/>
        </p:nvCxnSpPr>
        <p:spPr>
          <a:xfrm>
            <a:off x="1905580" y="5205607"/>
            <a:ext cx="98602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 userDrawn="1"/>
        </p:nvCxnSpPr>
        <p:spPr>
          <a:xfrm>
            <a:off x="1885951" y="876300"/>
            <a:ext cx="98602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374" y="1304763"/>
            <a:ext cx="1276929" cy="1011400"/>
          </a:xfrm>
          <a:prstGeom prst="rect">
            <a:avLst/>
          </a:prstGeom>
        </p:spPr>
      </p:pic>
      <p:pic>
        <p:nvPicPr>
          <p:cNvPr id="17" name="Picture 6" descr="LOGO CE-EN-quadri.eps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3872" y="548680"/>
            <a:ext cx="2304256" cy="16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455643" y="5916080"/>
            <a:ext cx="8730171" cy="474727"/>
          </a:xfrm>
          <a:prstGeom prst="rect">
            <a:avLst/>
          </a:prstGeom>
        </p:spPr>
        <p:txBody>
          <a:bodyPr wrap="square" lIns="0" tIns="72000" rIns="0" bIns="72000" numCol="1" anchor="t" anchorCtr="0"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800" i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9FBA"/>
              </a:buClr>
              <a:buChar char="•"/>
              <a:defRPr sz="2000" b="1">
                <a:solidFill>
                  <a:schemeClr val="accent2">
                    <a:lumMod val="50000"/>
                  </a:schemeClr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accent2">
                    <a:lumMod val="50000"/>
                  </a:schemeClr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just">
              <a:buNone/>
            </a:pPr>
            <a:r>
              <a:rPr lang="en-US" sz="700" b="1" kern="0" dirty="0">
                <a:solidFill>
                  <a:schemeClr val="tx1"/>
                </a:solidFill>
              </a:rPr>
              <a:t>© European Union 2021</a:t>
            </a:r>
          </a:p>
          <a:p>
            <a:pPr marL="0" indent="0" algn="just">
              <a:buNone/>
            </a:pPr>
            <a:r>
              <a:rPr lang="en-US" sz="600" b="0" kern="0" dirty="0">
                <a:solidFill>
                  <a:schemeClr val="tx1"/>
                </a:solidFill>
              </a:rPr>
              <a:t>Unless otherwise noted the reuse of this presentation is </a:t>
            </a:r>
            <a:r>
              <a:rPr lang="en-US" sz="600" b="0" kern="0" dirty="0" err="1">
                <a:solidFill>
                  <a:schemeClr val="tx1"/>
                </a:solidFill>
              </a:rPr>
              <a:t>authorised</a:t>
            </a:r>
            <a:r>
              <a:rPr lang="en-US" sz="600" b="0" kern="0" dirty="0">
                <a:solidFill>
                  <a:schemeClr val="tx1"/>
                </a:solidFill>
              </a:rPr>
              <a:t> under the </a:t>
            </a:r>
            <a:r>
              <a:rPr lang="en-US" sz="600" b="0" u="sng" kern="0" dirty="0">
                <a:solidFill>
                  <a:schemeClr val="tx1"/>
                </a:solidFill>
              </a:rPr>
              <a:t>CC BY 4.0</a:t>
            </a:r>
            <a:r>
              <a:rPr lang="en-US" sz="600" b="1" kern="0" dirty="0">
                <a:solidFill>
                  <a:schemeClr val="tx1"/>
                </a:solidFill>
              </a:rPr>
              <a:t>  </a:t>
            </a:r>
            <a:r>
              <a:rPr lang="en-US" sz="600" b="0" kern="0" dirty="0">
                <a:solidFill>
                  <a:schemeClr val="tx1"/>
                </a:solidFill>
              </a:rPr>
              <a:t>license. For any use or reproduction of elements that are not owned by the EU, permission may need to be sought directly from the respective right holders.</a:t>
            </a:r>
          </a:p>
          <a:p>
            <a:pPr marL="0" indent="0" algn="just">
              <a:buNone/>
            </a:pPr>
            <a:r>
              <a:rPr lang="en-GB" sz="600" kern="0" dirty="0">
                <a:solidFill>
                  <a:schemeClr val="tx1"/>
                </a:solidFill>
              </a:rPr>
              <a:t>Image credits: © </a:t>
            </a:r>
            <a:r>
              <a:rPr lang="en-GB" sz="600" kern="0" dirty="0" err="1">
                <a:solidFill>
                  <a:schemeClr val="tx1"/>
                </a:solidFill>
              </a:rPr>
              <a:t>ivector</a:t>
            </a:r>
            <a:r>
              <a:rPr lang="en-GB" sz="600" kern="0" dirty="0">
                <a:solidFill>
                  <a:schemeClr val="tx1"/>
                </a:solidFill>
              </a:rPr>
              <a:t> #235536634, #249868181, #251163013, #266009682, #273480523, #362422833, #241215668, #244690530, #245719946, #251163053, #252508849, 2020. Source: Stock.Adobe.com. </a:t>
            </a:r>
            <a:r>
              <a:rPr lang="en-US" sz="600" kern="0" dirty="0">
                <a:solidFill>
                  <a:schemeClr val="tx1"/>
                </a:solidFill>
              </a:rPr>
              <a:t>Icons © </a:t>
            </a:r>
            <a:r>
              <a:rPr lang="en-US" sz="600" kern="0" dirty="0" err="1">
                <a:solidFill>
                  <a:schemeClr val="tx1"/>
                </a:solidFill>
              </a:rPr>
              <a:t>Flaticon</a:t>
            </a:r>
            <a:r>
              <a:rPr lang="en-US" sz="600" kern="0" dirty="0">
                <a:solidFill>
                  <a:schemeClr val="tx1"/>
                </a:solidFill>
              </a:rPr>
              <a:t> – all rights reserved.</a:t>
            </a:r>
            <a:endParaRPr lang="en-GB" sz="600" kern="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875" y="5994432"/>
            <a:ext cx="939572" cy="314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99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1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13128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C79FD-C571-418B-AB0F-5EE936C85276}" type="slidenum">
              <a:rPr lang="en-GB" smtClean="0"/>
              <a:pPr/>
              <a:t>‹N›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72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79" r:id="rId2"/>
    <p:sldLayoutId id="2147483678" r:id="rId3"/>
    <p:sldLayoutId id="2147483680" r:id="rId4"/>
    <p:sldLayoutId id="2147483681" r:id="rId5"/>
    <p:sldLayoutId id="2147483682" r:id="rId6"/>
    <p:sldLayoutId id="2147483683" r:id="rId7"/>
    <p:sldLayoutId id="2147483650" r:id="rId8"/>
    <p:sldLayoutId id="2147483689" r:id="rId9"/>
    <p:sldLayoutId id="2147483690" r:id="rId10"/>
    <p:sldLayoutId id="2147483672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4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ec.europa.eu/info/funding-tenders/opportunities/docs/2021-2027/horizon/guidance/ls-funding-what-do-i-need-to-know_he_en.pdf" TargetMode="Externa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3.emf"/><Relationship Id="rId5" Type="http://schemas.openxmlformats.org/officeDocument/2006/relationships/package" Target="../embeddings/Microsoft_Excel_Worksheet1.xlsx"/><Relationship Id="rId4" Type="http://schemas.openxmlformats.org/officeDocument/2006/relationships/image" Target="../media/image22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hyperlink" Target="https://ec.europa.eu/info/funding-tenders/opportunities/portal/screen/programmes/horizon/lump-sum/dashboard" TargetMode="External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erc.europa.eu/erc-personnel-costs-data-lump-sum-evaluations" TargetMode="Externa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ec.europa.eu/info/funding-tenders/opportunities/docs/2021-2027/common/agr-contr/ls-mga_en.pdf" TargetMode="Externa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sv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hyperlink" Target="https://ec.europa.eu/info/funding-tenders/opportunities/portal/screen/programmes/horizon/lump-sum" TargetMode="External"/><Relationship Id="rId7" Type="http://schemas.openxmlformats.org/officeDocument/2006/relationships/diagramQuickStyle" Target="../diagrams/quickStyle3.xml"/><Relationship Id="rId2" Type="http://schemas.openxmlformats.org/officeDocument/2006/relationships/hyperlink" Target="https://ec.europa.eu/info/funding-tenders/opportunities/docs/2021-2027/horizon/guidance/ls-funding-what-do-i-need-to-know_he_en.pdf" TargetMode="External"/><Relationship Id="rId1" Type="http://schemas.openxmlformats.org/officeDocument/2006/relationships/slideLayout" Target="../slideLayouts/slideLayout8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31.png"/><Relationship Id="rId9" Type="http://schemas.microsoft.com/office/2007/relationships/diagramDrawing" Target="../diagrams/drawing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research-and-innovation.ec.europa.eu/contact-us/research-enquiry-service_en" TargetMode="Externa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op.europa.eu/en/publication-detail/-/publication/591e734a-defb-11ef-be2a-01aa75ed71a1/language-en" TargetMode="Externa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ec.europa.eu/horizon-europe" TargetMode="Externa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8157368" y="5946036"/>
            <a:ext cx="3186584" cy="216000"/>
          </a:xfrm>
        </p:spPr>
        <p:txBody>
          <a:bodyPr/>
          <a:lstStyle/>
          <a:p>
            <a:r>
              <a:rPr lang="en-GB" dirty="0"/>
              <a:t>Common Implementation Centre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8157368" y="5722054"/>
            <a:ext cx="3186584" cy="216000"/>
          </a:xfrm>
        </p:spPr>
        <p:txBody>
          <a:bodyPr/>
          <a:lstStyle/>
          <a:p>
            <a:r>
              <a:rPr lang="en-GB" dirty="0"/>
              <a:t>European Commission, DG </a:t>
            </a:r>
            <a:r>
              <a:rPr lang="en-GB" dirty="0" err="1"/>
              <a:t>rtD</a:t>
            </a:r>
            <a:r>
              <a:rPr lang="en-GB" dirty="0"/>
              <a:t>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8157368" y="6167572"/>
            <a:ext cx="3186584" cy="216000"/>
          </a:xfrm>
        </p:spPr>
        <p:txBody>
          <a:bodyPr/>
          <a:lstStyle/>
          <a:p>
            <a:r>
              <a:rPr lang="en-IE" dirty="0"/>
              <a:t>11 February</a:t>
            </a:r>
            <a:r>
              <a:rPr lang="en-150" dirty="0"/>
              <a:t> </a:t>
            </a:r>
            <a:r>
              <a:rPr lang="en-GB" dirty="0"/>
              <a:t>202</a:t>
            </a:r>
            <a:r>
              <a:rPr lang="en-IE" dirty="0"/>
              <a:t>6</a:t>
            </a:r>
            <a:endParaRPr lang="en-GB" dirty="0"/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8157368" y="4474048"/>
            <a:ext cx="3432245" cy="4684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None/>
              <a:defRPr sz="1200" b="1" i="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Lump Sum Funding in Horizon Europe: How does it work? How to write a proposal?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432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use lump sum funding?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838200" y="1379577"/>
            <a:ext cx="1029286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indent="0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en-GB" altLang="en-US" sz="2000" b="1" dirty="0">
                <a:solidFill>
                  <a:schemeClr val="tx2"/>
                </a:solidFill>
              </a:rPr>
              <a:t>Reducing the financial error rate</a:t>
            </a:r>
          </a:p>
          <a:p>
            <a:pPr marL="342900" lvl="1" indent="-342900"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US" altLang="en-US" sz="2000" dirty="0"/>
              <a:t>Following the ECA annual reports 2019 and 2020, there is wide agreement that the error rate in the R&amp;I Framework </a:t>
            </a:r>
            <a:r>
              <a:rPr lang="en-US" altLang="en-US" sz="2000" dirty="0" err="1"/>
              <a:t>Programmes</a:t>
            </a:r>
            <a:r>
              <a:rPr lang="en-US" altLang="en-US" sz="2000" dirty="0"/>
              <a:t> must be reduced</a:t>
            </a:r>
          </a:p>
          <a:p>
            <a:pPr marL="342900" lvl="1" indent="-342900"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US" altLang="en-US" sz="2000" dirty="0"/>
              <a:t>Lump sums are a key measure to achieve this in Horizon Europe</a:t>
            </a:r>
          </a:p>
          <a:p>
            <a:pPr marL="0" lvl="1"/>
            <a:endParaRPr lang="en-IE" sz="2000" b="1" dirty="0">
              <a:solidFill>
                <a:schemeClr val="tx2"/>
              </a:solidFill>
            </a:endParaRPr>
          </a:p>
          <a:p>
            <a:pPr marL="0" lvl="1"/>
            <a:r>
              <a:rPr lang="en-IE" sz="2000" b="1" dirty="0">
                <a:solidFill>
                  <a:schemeClr val="tx2"/>
                </a:solidFill>
              </a:rPr>
              <a:t>Significant simplification potential</a:t>
            </a:r>
          </a:p>
          <a:p>
            <a:pPr lvl="1"/>
            <a:endParaRPr lang="en-IE" sz="2000" dirty="0">
              <a:solidFill>
                <a:schemeClr val="tx2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GB" altLang="en-US" sz="2000" dirty="0"/>
              <a:t>Funding based on reimbursement of real costs remains complex and error-prone. Little scope for further simplification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IE" altLang="en-US" sz="2000" dirty="0"/>
              <a:t>Lump sums remove the obligation to report actual costs and resources</a:t>
            </a:r>
            <a:endParaRPr lang="en-US" altLang="en-US" sz="2000" dirty="0"/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altLang="en-US" sz="2000" dirty="0"/>
              <a:t>Easier to use for beneficiaries with limited experience</a:t>
            </a:r>
            <a:endParaRPr lang="en-GB" altLang="en-US" sz="2000" dirty="0"/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IE" sz="2000" dirty="0"/>
          </a:p>
          <a:p>
            <a:pPr marL="0" lvl="1">
              <a:buClr>
                <a:schemeClr val="accent2"/>
              </a:buClr>
            </a:pPr>
            <a:r>
              <a:rPr lang="en-IE" sz="2000" b="1" dirty="0">
                <a:solidFill>
                  <a:schemeClr val="tx2"/>
                </a:solidFill>
              </a:rPr>
              <a:t>Focus on content</a:t>
            </a:r>
          </a:p>
          <a:p>
            <a:pPr lvl="1">
              <a:buClr>
                <a:schemeClr val="accent2"/>
              </a:buClr>
            </a:pPr>
            <a:endParaRPr lang="en-IE" sz="2000" dirty="0">
              <a:solidFill>
                <a:schemeClr val="tx2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GB" altLang="en-US" sz="2000" dirty="0"/>
              <a:t>Focus less on financial management and more on content</a:t>
            </a:r>
            <a:endParaRPr lang="en-GB" sz="2000" dirty="0"/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IE" sz="2000" dirty="0"/>
          </a:p>
        </p:txBody>
      </p:sp>
    </p:spTree>
    <p:extLst>
      <p:ext uri="{BB962C8B-B14F-4D97-AF65-F5344CB8AC3E}">
        <p14:creationId xmlns:p14="http://schemas.microsoft.com/office/powerpoint/2010/main" val="175016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use lump sum funding?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750277" y="1344409"/>
            <a:ext cx="5008685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indent="0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en-GB" altLang="en-US" sz="2000" b="1" dirty="0">
                <a:solidFill>
                  <a:schemeClr val="tx2"/>
                </a:solidFill>
              </a:rPr>
              <a:t>Easier access to the programme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GB" sz="2000" dirty="0"/>
              <a:t>Very small share of beneficiaries have more than 100 grants:</a:t>
            </a:r>
          </a:p>
          <a:p>
            <a:pPr marL="800100" lvl="2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Large entities</a:t>
            </a:r>
          </a:p>
          <a:p>
            <a:pPr marL="800100" lvl="2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Dedicated staff and procedures to deal with actual costs</a:t>
            </a:r>
          </a:p>
          <a:p>
            <a:pPr marL="0" lvl="1">
              <a:spcBef>
                <a:spcPts val="0"/>
              </a:spcBef>
              <a:buClr>
                <a:schemeClr val="accent2"/>
              </a:buClr>
              <a:defRPr/>
            </a:pPr>
            <a:endParaRPr lang="en-GB" altLang="en-US" sz="2000" dirty="0"/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000" dirty="0"/>
              <a:t>Vast majority of beneficiaries have only 1 or 2 grants per programme</a:t>
            </a:r>
          </a:p>
          <a:p>
            <a:pPr marL="800100" lvl="2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Most of them SMEs or newcomers</a:t>
            </a:r>
          </a:p>
          <a:p>
            <a:pPr marL="800100" lvl="2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Little or no previous experience</a:t>
            </a:r>
          </a:p>
          <a:p>
            <a:pPr marL="800100" lvl="2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Need a simple funding model</a:t>
            </a:r>
          </a:p>
          <a:p>
            <a:pPr marL="342900" lvl="1" indent="-342900">
              <a:spcBef>
                <a:spcPts val="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endParaRPr lang="en-GB" altLang="en-US" sz="2000" b="1" dirty="0">
              <a:solidFill>
                <a:schemeClr val="tx2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IE" sz="2000" dirty="0"/>
          </a:p>
        </p:txBody>
      </p:sp>
      <p:graphicFrame>
        <p:nvGraphicFramePr>
          <p:cNvPr id="4" name="Chart 3" descr="Almost two thirds of the unique beneficiaries involved in H2020 obtained only 1 grant during the entire programme. Most of them are newcomers or SMEs.&#10;&#10;The number of beneficiairies that obtained 2 grants or more is significantly smaller. Only approxiately 0.5% of the beneficiaries obtained 100 grants or more." title="Participation of 42000 beneficiaries in Horizon 20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2056324"/>
              </p:ext>
            </p:extLst>
          </p:nvPr>
        </p:nvGraphicFramePr>
        <p:xfrm>
          <a:off x="5844687" y="1344409"/>
          <a:ext cx="5923819" cy="44238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04160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852564" y="1552638"/>
            <a:ext cx="9809843" cy="5305361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GB" b="1" dirty="0">
                <a:solidFill>
                  <a:srgbClr val="004494"/>
                </a:solidFill>
              </a:rPr>
              <a:t>We are aware of concerns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GB" dirty="0"/>
              <a:t>More work to set up a proposal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GB" dirty="0"/>
              <a:t>Less flexibility in grant management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GB" dirty="0"/>
              <a:t>Higher financial risk, leading to fewer newcomers, fewer SMEs, less ambitious proposals</a:t>
            </a:r>
          </a:p>
          <a:p>
            <a:pPr>
              <a:spcAft>
                <a:spcPts val="600"/>
              </a:spcAft>
            </a:pPr>
            <a:r>
              <a:rPr lang="en-GB" b="1" dirty="0">
                <a:solidFill>
                  <a:srgbClr val="004494"/>
                </a:solidFill>
              </a:rPr>
              <a:t>We are aware of misunderstandings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GB" dirty="0"/>
              <a:t>Budget details are only needed for lump sums (not true)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GB" dirty="0"/>
              <a:t>Lump sum payments depend on a successful outcome (not true); partially completed lump sum work packages will not be paid (not true)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r>
              <a:rPr lang="en-GB" dirty="0"/>
              <a:t>In actual cost grants, beneficiaries have fewer obligations; reimbursement </a:t>
            </a:r>
            <a:r>
              <a:rPr lang="en-US" dirty="0"/>
              <a:t>only requires correct invoices and </a:t>
            </a:r>
            <a:r>
              <a:rPr lang="en-GB" dirty="0"/>
              <a:t>is independent of other partners (all not true)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199" y="206477"/>
            <a:ext cx="10515600" cy="989604"/>
          </a:xfrm>
        </p:spPr>
        <p:txBody>
          <a:bodyPr/>
          <a:lstStyle/>
          <a:p>
            <a:pPr>
              <a:lnSpc>
                <a:spcPts val="3000"/>
              </a:lnSpc>
              <a:spcBef>
                <a:spcPts val="0"/>
              </a:spcBef>
            </a:pPr>
            <a:r>
              <a:rPr lang="en-GB" dirty="0"/>
              <a:t>Common understanding needed</a:t>
            </a:r>
            <a:br>
              <a:rPr lang="en-GB" sz="2000" b="1" dirty="0">
                <a:solidFill>
                  <a:srgbClr val="004494"/>
                </a:solidFill>
              </a:rPr>
            </a:br>
            <a:r>
              <a:rPr lang="en-GB" sz="2000" b="1" dirty="0">
                <a:solidFill>
                  <a:srgbClr val="004494"/>
                </a:solidFill>
              </a:rPr>
              <a:t>We need to explain lump sums, but we see no blocking issues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66603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eft-Right-Up Arrow 3" descr="There are two different ways to set-up the amount of the lump sum.&#10;&#10;Under Option 1, the lump sum is fixed in the call for proposal.&#10;&#10;Under Option 2, you define the amount of the lump sum in your proposal." title="Two lump sum options"/>
          <p:cNvSpPr/>
          <p:nvPr/>
        </p:nvSpPr>
        <p:spPr>
          <a:xfrm>
            <a:off x="5058552" y="1581024"/>
            <a:ext cx="1708996" cy="3016808"/>
          </a:xfrm>
          <a:prstGeom prst="leftRightUpArrow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6" name="Rounded Rectangle 5" descr="There are two different ways to set-up the amount of the lump sum.&#10;&#10;Under Option 1, the lump sum is fixed in the call for proposal.&#10;&#10;Under Option 2, you define the amount of the lump sum in your proposal." title="Two lump sum options"/>
          <p:cNvSpPr/>
          <p:nvPr/>
        </p:nvSpPr>
        <p:spPr>
          <a:xfrm>
            <a:off x="1607219" y="643627"/>
            <a:ext cx="8611661" cy="68735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sz="3200" b="1" dirty="0">
                <a:solidFill>
                  <a:schemeClr val="accent2"/>
                </a:solidFill>
              </a:rPr>
              <a:t>Two lump sum options</a:t>
            </a:r>
            <a:endParaRPr lang="en-GB" sz="3200" b="1" kern="0" dirty="0">
              <a:solidFill>
                <a:schemeClr val="accent2"/>
              </a:solidFill>
              <a:latin typeface="Verdana"/>
            </a:endParaRPr>
          </a:p>
        </p:txBody>
      </p:sp>
      <p:sp>
        <p:nvSpPr>
          <p:cNvPr id="9" name="Rounded Rectangle 8" descr="There are two different ways to set-up the amount of the lump sum.&#10;&#10;Under Option 1, the lump sum is fixed in the call for proposal.&#10;&#10;Under Option 2, you define the amount of the lump sum in your proposal." title="Two lump sum options"/>
          <p:cNvSpPr/>
          <p:nvPr/>
        </p:nvSpPr>
        <p:spPr>
          <a:xfrm>
            <a:off x="1328639" y="2607004"/>
            <a:ext cx="3619985" cy="2787604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150" sz="2000" kern="0" dirty="0">
                <a:solidFill>
                  <a:schemeClr val="accent2"/>
                </a:solidFill>
                <a:latin typeface="Verdana"/>
              </a:rPr>
              <a:t>Type</a:t>
            </a:r>
            <a:r>
              <a:rPr lang="en-GB" sz="2000" kern="0" dirty="0">
                <a:solidFill>
                  <a:schemeClr val="accent2"/>
                </a:solidFill>
                <a:latin typeface="Verdana"/>
              </a:rPr>
              <a:t> 1</a:t>
            </a:r>
          </a:p>
          <a:p>
            <a:endParaRPr lang="en-GB" dirty="0">
              <a:solidFill>
                <a:schemeClr val="accent2"/>
              </a:solidFill>
            </a:endParaRPr>
          </a:p>
          <a:p>
            <a:pPr algn="ctr"/>
            <a:r>
              <a:rPr lang="en-GB" sz="3200" kern="0" dirty="0">
                <a:solidFill>
                  <a:schemeClr val="accent2"/>
                </a:solidFill>
                <a:latin typeface="Verdana"/>
              </a:rPr>
              <a:t>Lump sum fixed in the call for proposal</a:t>
            </a:r>
          </a:p>
        </p:txBody>
      </p:sp>
      <p:sp>
        <p:nvSpPr>
          <p:cNvPr id="12" name="Rounded Rectangle 11" descr="There are two different ways to set-up the amount of the lump sum.&#10;&#10;Under Option 1, the lump sum is fixed in the call for proposal.&#10;&#10;Under Option 2, you define the amount of the lump sum in your proposal." title="Two lump sum options"/>
          <p:cNvSpPr/>
          <p:nvPr/>
        </p:nvSpPr>
        <p:spPr>
          <a:xfrm>
            <a:off x="6986980" y="2607004"/>
            <a:ext cx="3619985" cy="2787604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150" sz="2000" kern="0" dirty="0">
                <a:solidFill>
                  <a:schemeClr val="accent2"/>
                </a:solidFill>
                <a:latin typeface="Verdana"/>
              </a:rPr>
              <a:t>Type</a:t>
            </a:r>
            <a:r>
              <a:rPr lang="en-GB" sz="2000" kern="0" dirty="0">
                <a:solidFill>
                  <a:schemeClr val="accent2"/>
                </a:solidFill>
                <a:latin typeface="Verdana"/>
              </a:rPr>
              <a:t> 2</a:t>
            </a:r>
          </a:p>
          <a:p>
            <a:endParaRPr lang="en-GB" dirty="0"/>
          </a:p>
          <a:p>
            <a:pPr algn="ctr"/>
            <a:r>
              <a:rPr lang="en-GB" sz="3200" kern="0" dirty="0">
                <a:solidFill>
                  <a:schemeClr val="accent2"/>
                </a:solidFill>
                <a:latin typeface="Verdana"/>
              </a:rPr>
              <a:t>You define the lump sum in your proposal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A67AFDD-D306-0F6D-937F-B4A359D9EC64}"/>
              </a:ext>
            </a:extLst>
          </p:cNvPr>
          <p:cNvSpPr/>
          <p:nvPr/>
        </p:nvSpPr>
        <p:spPr>
          <a:xfrm>
            <a:off x="1927123" y="5839743"/>
            <a:ext cx="7944464" cy="64183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150" dirty="0"/>
              <a:t>So far, e</a:t>
            </a:r>
            <a:r>
              <a:rPr lang="en-GB" dirty="0" err="1"/>
              <a:t>xcept</a:t>
            </a:r>
            <a:r>
              <a:rPr lang="en-GB" dirty="0"/>
              <a:t> ERC Proof of Concept and EIC Advanced Innovation Challenges Phase 1, all </a:t>
            </a:r>
            <a:r>
              <a:rPr lang="en-150" dirty="0"/>
              <a:t>lump sum </a:t>
            </a:r>
            <a:r>
              <a:rPr lang="en-GB" dirty="0"/>
              <a:t>topics </a:t>
            </a:r>
            <a:r>
              <a:rPr lang="en-150" dirty="0"/>
              <a:t>under Horizon </a:t>
            </a:r>
            <a:r>
              <a:rPr lang="en-150" dirty="0" err="1"/>
              <a:t>Europ</a:t>
            </a:r>
            <a:r>
              <a:rPr lang="en-GB" dirty="0"/>
              <a:t>e are </a:t>
            </a:r>
            <a:r>
              <a:rPr lang="en-150" dirty="0"/>
              <a:t>Type</a:t>
            </a:r>
            <a:r>
              <a:rPr lang="en-GB" dirty="0"/>
              <a:t> 2. </a:t>
            </a:r>
          </a:p>
        </p:txBody>
      </p:sp>
    </p:spTree>
    <p:extLst>
      <p:ext uri="{BB962C8B-B14F-4D97-AF65-F5344CB8AC3E}">
        <p14:creationId xmlns:p14="http://schemas.microsoft.com/office/powerpoint/2010/main" val="3833905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a lump sum proposal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38200" y="1422489"/>
            <a:ext cx="10655710" cy="4960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sz="2000" b="0" dirty="0">
                <a:solidFill>
                  <a:schemeClr val="tx1"/>
                </a:solidFill>
              </a:rPr>
              <a:t>To write a lump sum proposal, you:</a:t>
            </a:r>
          </a:p>
          <a:p>
            <a:pPr marL="1257300" lvl="2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dirty="0"/>
              <a:t>Use the standard Horizon Europe application form</a:t>
            </a:r>
          </a:p>
          <a:p>
            <a:pPr marL="1257300" lvl="2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dirty="0"/>
              <a:t>Present the objectives and methodology of your project and address the expected outcomes and impacts as in any Horizon Europe proposal</a:t>
            </a:r>
          </a:p>
          <a:p>
            <a:pPr marL="1257300" lvl="2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Describe in detail the activities covered by each work package.</a:t>
            </a:r>
          </a:p>
          <a:p>
            <a:pPr lvl="1">
              <a:spcAft>
                <a:spcPts val="600"/>
              </a:spcAft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sz="2000" b="0" dirty="0">
                <a:solidFill>
                  <a:schemeClr val="tx1"/>
                </a:solidFill>
              </a:rPr>
              <a:t>To define and justify the lump sum, you need to provide a </a:t>
            </a:r>
            <a:r>
              <a:rPr lang="en-US" sz="2000" dirty="0">
                <a:solidFill>
                  <a:srgbClr val="0F4494"/>
                </a:solidFill>
              </a:rPr>
              <a:t>detailed budget table </a:t>
            </a:r>
            <a:r>
              <a:rPr lang="en-US" sz="2000" b="0" dirty="0">
                <a:solidFill>
                  <a:schemeClr val="tx1"/>
                </a:solidFill>
              </a:rPr>
              <a:t>with cost estimations. This is:</a:t>
            </a:r>
          </a:p>
          <a:p>
            <a:pPr marL="1257300" lvl="2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dirty="0"/>
              <a:t>An </a:t>
            </a:r>
            <a:r>
              <a:rPr lang="en-US" b="1" dirty="0">
                <a:solidFill>
                  <a:srgbClr val="0F4494"/>
                </a:solidFill>
              </a:rPr>
              <a:t>Excel file </a:t>
            </a:r>
            <a:r>
              <a:rPr lang="en-US" dirty="0"/>
              <a:t>that you</a:t>
            </a:r>
            <a:r>
              <a:rPr lang="en-IE" dirty="0"/>
              <a:t> download from the online submission system, fill it and submit it as an annex to the Part B application form.</a:t>
            </a:r>
          </a:p>
          <a:p>
            <a:pPr lvl="2">
              <a:spcBef>
                <a:spcPts val="1200"/>
              </a:spcBef>
              <a:spcAft>
                <a:spcPts val="1200"/>
              </a:spcAft>
              <a:buClr>
                <a:schemeClr val="accent2"/>
              </a:buClr>
            </a:pPr>
            <a:r>
              <a:rPr lang="en-IE" dirty="0"/>
              <a:t>     OR</a:t>
            </a:r>
          </a:p>
          <a:p>
            <a:pPr marL="1257300" lvl="2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IE" dirty="0"/>
              <a:t>I</a:t>
            </a:r>
            <a:r>
              <a:rPr lang="en-150" dirty="0"/>
              <a:t>mplement</a:t>
            </a:r>
            <a:r>
              <a:rPr lang="en-IE" dirty="0"/>
              <a:t>ed directly in </a:t>
            </a:r>
            <a:r>
              <a:rPr lang="en-IE" b="1" dirty="0">
                <a:solidFill>
                  <a:srgbClr val="0F4494"/>
                </a:solidFill>
              </a:rPr>
              <a:t>Part A online forms</a:t>
            </a:r>
            <a:r>
              <a:rPr lang="en-IE" dirty="0"/>
              <a:t> in the submission system (no Excel).</a:t>
            </a:r>
          </a:p>
          <a:p>
            <a:pPr lvl="1">
              <a:buClr>
                <a:schemeClr val="accent2"/>
              </a:buClr>
            </a:pPr>
            <a:endParaRPr lang="fr-BE" sz="20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9417C61-5806-D92B-F51B-D182FAB3478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66931" y="1367999"/>
            <a:ext cx="9581214" cy="5272643"/>
          </a:xfrm>
        </p:spPr>
        <p:txBody>
          <a:bodyPr/>
          <a:lstStyle/>
          <a:p>
            <a:pPr marL="3429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931680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Detailed lump sum budget in Part A online forms:</a:t>
            </a:r>
          </a:p>
          <a:p>
            <a:pPr marL="12573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Currently used in 9 topics in Cluster 5 </a:t>
            </a:r>
            <a:endParaRPr lang="en-US" sz="2000" dirty="0">
              <a:solidFill>
                <a:srgbClr val="4D4D4D"/>
              </a:solidFill>
              <a:latin typeface="Arial"/>
            </a:endParaRPr>
          </a:p>
          <a:p>
            <a:pPr marL="12573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Full roll-out expected in the course of 2026</a:t>
            </a:r>
          </a:p>
          <a:p>
            <a:pPr marL="12573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rgbClr val="4D4D4D"/>
                </a:solidFill>
                <a:latin typeface="Arial"/>
              </a:rPr>
              <a:t>Same level of budget information is required (see online instructions)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12573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rgbClr val="4D4D4D"/>
                </a:solidFill>
                <a:latin typeface="Arial"/>
              </a:rPr>
              <a:t>Lump sum topics use the Excel file OR the Part A budget (never both) </a:t>
            </a:r>
          </a:p>
          <a:p>
            <a:pPr marL="3429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931680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lvl="1" indent="-342900">
              <a:spcBef>
                <a:spcPts val="0"/>
              </a:spcBef>
              <a:spcAft>
                <a:spcPts val="1200"/>
              </a:spcAft>
              <a:buClr>
                <a:srgbClr val="931680"/>
              </a:buClr>
              <a:buFont typeface="Arial" panose="020B0604020202020204" pitchFamily="34" charset="0"/>
              <a:buChar char="●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Simplified proposal template</a:t>
            </a:r>
          </a:p>
          <a:p>
            <a:pPr marL="12573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rgbClr val="4D4D4D"/>
                </a:solidFill>
                <a:latin typeface="Arial"/>
              </a:rPr>
              <a:t>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able 3.1h ‘Purchase costs’ was simplified, and tables 3.1i ‘Other costs categories’ and 3.1j ‘In-kind contributions’ were removed</a:t>
            </a:r>
          </a:p>
          <a:p>
            <a:pPr marL="1257300" lvl="2" indent="-342900"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defRPr/>
            </a:pPr>
            <a:r>
              <a:rPr lang="en-US" sz="2000" dirty="0">
                <a:solidFill>
                  <a:srgbClr val="4D4D4D"/>
                </a:solidFill>
                <a:latin typeface="Arial"/>
              </a:rPr>
              <a:t>The justifications previously included in these tables must now be included in the comments tab (Excel) or comments box (Part A)</a:t>
            </a:r>
          </a:p>
          <a:p>
            <a:pPr marL="1257300" lvl="2" indent="-342900"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defRPr/>
            </a:pPr>
            <a:r>
              <a:rPr lang="en-US" sz="2000" dirty="0">
                <a:solidFill>
                  <a:srgbClr val="4D4D4D"/>
                </a:solidFill>
                <a:latin typeface="Arial"/>
              </a:rPr>
              <a:t>This addresses a frequent request to have cost estimates and justifications in a single place</a:t>
            </a:r>
          </a:p>
          <a:p>
            <a:pPr marL="1257300" lvl="2" indent="-342900"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defRPr/>
            </a:pPr>
            <a:r>
              <a:rPr lang="en-US" sz="2000" dirty="0">
                <a:solidFill>
                  <a:srgbClr val="4D4D4D"/>
                </a:solidFill>
              </a:rPr>
              <a:t>Instructions will be updated as soon as possible</a:t>
            </a:r>
          </a:p>
          <a:p>
            <a:pPr marL="12573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931680"/>
              </a:buClr>
              <a:buSz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endParaRPr lang="en-IE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5D3A126-787D-7E4E-F755-CCD52CD3C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Novelties in WP 2026-2027</a:t>
            </a:r>
          </a:p>
        </p:txBody>
      </p:sp>
    </p:spTree>
    <p:extLst>
      <p:ext uri="{BB962C8B-B14F-4D97-AF65-F5344CB8AC3E}">
        <p14:creationId xmlns:p14="http://schemas.microsoft.com/office/powerpoint/2010/main" val="2662562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a lump sum proposal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38200" y="1368076"/>
            <a:ext cx="10515600" cy="4960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IE" b="0" dirty="0">
                <a:solidFill>
                  <a:schemeClr val="tx1"/>
                </a:solidFill>
              </a:rPr>
              <a:t>In this detailed budget table, you provide </a:t>
            </a:r>
            <a:r>
              <a:rPr lang="en-IE" dirty="0">
                <a:solidFill>
                  <a:srgbClr val="0F4494"/>
                </a:solidFill>
              </a:rPr>
              <a:t>cost estimations for each cost category </a:t>
            </a:r>
            <a:r>
              <a:rPr lang="en-IE" b="0" dirty="0">
                <a:solidFill>
                  <a:schemeClr val="tx1"/>
                </a:solidFill>
              </a:rPr>
              <a:t>per beneficiary (and affiliated entity if any) and per work package.</a:t>
            </a:r>
          </a:p>
          <a:p>
            <a:pPr lvl="1">
              <a:spcAft>
                <a:spcPts val="600"/>
              </a:spcAft>
              <a:buClr>
                <a:schemeClr val="accent2"/>
              </a:buClr>
            </a:pPr>
            <a:endParaRPr lang="en-IE" b="0" dirty="0">
              <a:solidFill>
                <a:schemeClr val="tx1"/>
              </a:solidFill>
            </a:endParaRP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The cost estimations must be an </a:t>
            </a:r>
            <a:r>
              <a:rPr lang="en-US" dirty="0">
                <a:solidFill>
                  <a:srgbClr val="0F4494"/>
                </a:solidFill>
              </a:rPr>
              <a:t>approximation of your actual costs. </a:t>
            </a:r>
            <a:r>
              <a:rPr lang="en-US" b="0" dirty="0">
                <a:solidFill>
                  <a:schemeClr val="tx1"/>
                </a:solidFill>
              </a:rPr>
              <a:t>They:</a:t>
            </a:r>
          </a:p>
          <a:p>
            <a:pPr marL="1257300" lvl="2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are subject to the same eligibility rules as in actual costs grants</a:t>
            </a:r>
          </a:p>
          <a:p>
            <a:pPr marL="1257300" lvl="2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must be in line with your normal practices</a:t>
            </a:r>
          </a:p>
          <a:p>
            <a:pPr marL="1257300" lvl="2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must be reasonable / non-excessive</a:t>
            </a:r>
          </a:p>
          <a:p>
            <a:pPr marL="1257300" lvl="2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must be in line with and necessary for your proposed activities.</a:t>
            </a:r>
          </a:p>
          <a:p>
            <a:pPr lvl="2">
              <a:spcAft>
                <a:spcPts val="600"/>
              </a:spcAft>
              <a:buClr>
                <a:schemeClr val="accent2"/>
              </a:buClr>
            </a:pPr>
            <a:endParaRPr lang="en-US" sz="1800" b="0" dirty="0">
              <a:solidFill>
                <a:schemeClr val="tx1"/>
              </a:solidFill>
            </a:endParaRPr>
          </a:p>
          <a:p>
            <a:pPr marL="342900" lvl="1" indent="-3429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The cost estimations are used to generate in the detailed budget table a </a:t>
            </a:r>
            <a:r>
              <a:rPr lang="en-US" dirty="0">
                <a:solidFill>
                  <a:srgbClr val="0F4494"/>
                </a:solidFill>
              </a:rPr>
              <a:t>breakdown of lump sum shares</a:t>
            </a:r>
            <a:r>
              <a:rPr lang="en-US" b="0" dirty="0">
                <a:solidFill>
                  <a:srgbClr val="0F4494"/>
                </a:solidFill>
              </a:rPr>
              <a:t> </a:t>
            </a:r>
            <a:r>
              <a:rPr lang="en-US" b="0" dirty="0">
                <a:solidFill>
                  <a:schemeClr val="tx1"/>
                </a:solidFill>
              </a:rPr>
              <a:t>per work package and per participant.</a:t>
            </a:r>
          </a:p>
          <a:p>
            <a:pPr lvl="1">
              <a:spcAft>
                <a:spcPts val="600"/>
              </a:spcAft>
              <a:buClr>
                <a:schemeClr val="accent2"/>
              </a:buClr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Details and instructions on how to fill in the lump sum detailed budget table are provided in the </a:t>
            </a:r>
            <a:r>
              <a:rPr lang="en-US" b="0" dirty="0">
                <a:solidFill>
                  <a:schemeClr val="tx1"/>
                </a:solidFill>
                <a:hlinkClick r:id="rId2"/>
              </a:rPr>
              <a:t>Funding &amp; Tenders portal</a:t>
            </a:r>
            <a:r>
              <a:rPr lang="en-US" b="0" dirty="0">
                <a:solidFill>
                  <a:schemeClr val="tx1"/>
                </a:solidFill>
              </a:rPr>
              <a:t> and in the online form itself. </a:t>
            </a: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fr-BE" sz="20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791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design – Work packages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912751" y="1262844"/>
            <a:ext cx="10358987" cy="5087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accent2"/>
              </a:buClr>
            </a:pPr>
            <a:r>
              <a:rPr lang="en-US" dirty="0">
                <a:solidFill>
                  <a:schemeClr val="tx2"/>
                </a:solidFill>
              </a:rPr>
              <a:t>Work package distribution</a:t>
            </a:r>
          </a:p>
          <a:p>
            <a:pPr lvl="1">
              <a:buClr>
                <a:schemeClr val="accent2"/>
              </a:buClr>
            </a:pPr>
            <a:endParaRPr lang="en-US" dirty="0">
              <a:solidFill>
                <a:schemeClr val="tx2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fr-BE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fr-BE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r>
              <a:rPr lang="en-US" b="0" dirty="0">
                <a:solidFill>
                  <a:schemeClr val="tx1"/>
                </a:solidFill>
              </a:rPr>
              <a:t>A work package (WP) is a major sub-division of the work plan of your project.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lvl="2">
              <a:buClr>
                <a:schemeClr val="accent2"/>
              </a:buClr>
            </a:pPr>
            <a:endParaRPr lang="en-US" sz="1800" dirty="0"/>
          </a:p>
          <a:p>
            <a:pPr lvl="2">
              <a:buClr>
                <a:schemeClr val="accent2"/>
              </a:buClr>
            </a:pPr>
            <a:endParaRPr lang="en-US" sz="1800" dirty="0"/>
          </a:p>
          <a:p>
            <a:pPr lvl="2">
              <a:buClr>
                <a:schemeClr val="accent2"/>
              </a:buClr>
            </a:pPr>
            <a:endParaRPr lang="en-US" sz="1800" dirty="0"/>
          </a:p>
          <a:p>
            <a:pPr marL="0" lvl="2">
              <a:buClr>
                <a:schemeClr val="accent2"/>
              </a:buClr>
            </a:pPr>
            <a:endParaRPr lang="en-US" sz="1800" dirty="0"/>
          </a:p>
          <a:p>
            <a:pPr marL="0" lvl="2">
              <a:buClr>
                <a:schemeClr val="accent2"/>
              </a:buClr>
            </a:pPr>
            <a:endParaRPr lang="en-US" sz="1800" dirty="0"/>
          </a:p>
          <a:p>
            <a:pPr marL="0" lvl="2">
              <a:buClr>
                <a:schemeClr val="accent2"/>
              </a:buClr>
            </a:pPr>
            <a:endParaRPr lang="en-US" sz="1800" dirty="0"/>
          </a:p>
          <a:p>
            <a:pPr marL="0" lvl="2">
              <a:buClr>
                <a:schemeClr val="accent2"/>
              </a:buClr>
            </a:pPr>
            <a:r>
              <a:rPr lang="en-US" sz="1800" dirty="0"/>
              <a:t>Work packages with a long duration </a:t>
            </a:r>
            <a:r>
              <a:rPr lang="en-US" sz="1800" b="1" dirty="0">
                <a:solidFill>
                  <a:schemeClr val="tx2"/>
                </a:solidFill>
              </a:rPr>
              <a:t>may</a:t>
            </a:r>
            <a:r>
              <a:rPr lang="en-US" sz="1800" dirty="0"/>
              <a:t> be split along the reporting periods (e.g., Management, Dissemination and Exploitation, etc.). In this way, the relevant activities can be paid at the end of the reporting period</a:t>
            </a:r>
            <a:r>
              <a:rPr lang="en-US" dirty="0"/>
              <a:t>.</a:t>
            </a: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fr-BE" sz="2000" b="0" dirty="0">
              <a:solidFill>
                <a:schemeClr val="tx1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002132" y="3369287"/>
            <a:ext cx="7062745" cy="15242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lvl="2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sz="1600" dirty="0">
                <a:solidFill>
                  <a:schemeClr val="tx1"/>
                </a:solidFill>
              </a:rPr>
              <a:t>A single activity is not a WP</a:t>
            </a:r>
          </a:p>
          <a:p>
            <a:pPr marL="0" lvl="2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sz="1600" dirty="0">
                <a:solidFill>
                  <a:schemeClr val="tx1"/>
                </a:solidFill>
              </a:rPr>
              <a:t>A single task is not a WP</a:t>
            </a:r>
          </a:p>
          <a:p>
            <a:pPr marL="0" lvl="2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sz="1600" dirty="0">
                <a:solidFill>
                  <a:schemeClr val="tx1"/>
                </a:solidFill>
              </a:rPr>
              <a:t>A % of progress is not a WP (e.g. 50 % of the tests)</a:t>
            </a:r>
          </a:p>
          <a:p>
            <a:pPr marL="0" lvl="2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sz="1600" dirty="0">
                <a:solidFill>
                  <a:schemeClr val="tx1"/>
                </a:solidFill>
              </a:rPr>
              <a:t>A lapse of time is generally not a WP (e.g. activities of year 1)</a:t>
            </a:r>
          </a:p>
        </p:txBody>
      </p:sp>
      <p:sp>
        <p:nvSpPr>
          <p:cNvPr id="4" name="Rectangle 3"/>
          <p:cNvSpPr/>
          <p:nvPr/>
        </p:nvSpPr>
        <p:spPr>
          <a:xfrm>
            <a:off x="2002132" y="2000182"/>
            <a:ext cx="661336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b="1" dirty="0"/>
              <a:t>As many as needed but no more than what is manageable </a:t>
            </a:r>
          </a:p>
        </p:txBody>
      </p:sp>
      <p:grpSp>
        <p:nvGrpSpPr>
          <p:cNvPr id="13" name="Group 12" descr="null" title="null"/>
          <p:cNvGrpSpPr/>
          <p:nvPr/>
        </p:nvGrpSpPr>
        <p:grpSpPr>
          <a:xfrm>
            <a:off x="931443" y="1752848"/>
            <a:ext cx="864000" cy="864000"/>
            <a:chOff x="3411458" y="4807760"/>
            <a:chExt cx="864000" cy="864000"/>
          </a:xfrm>
        </p:grpSpPr>
        <p:sp>
          <p:nvSpPr>
            <p:cNvPr id="14" name="Oval 13"/>
            <p:cNvSpPr/>
            <p:nvPr/>
          </p:nvSpPr>
          <p:spPr>
            <a:xfrm>
              <a:off x="3411458" y="4807760"/>
              <a:ext cx="864000" cy="864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 descr="null" title="null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5693" y="4841995"/>
              <a:ext cx="795530" cy="7955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5965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76AAC8B-FCFA-B700-2BA9-2AF716BC996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32245" y="1272782"/>
            <a:ext cx="10912474" cy="4745464"/>
          </a:xfrm>
        </p:spPr>
        <p:txBody>
          <a:bodyPr/>
          <a:lstStyle/>
          <a:p>
            <a:r>
              <a:rPr lang="de-DE" sz="1800" b="1" dirty="0">
                <a:solidFill>
                  <a:schemeClr val="tx2"/>
                </a:solidFill>
              </a:rPr>
              <a:t>Single </a:t>
            </a:r>
            <a:r>
              <a:rPr lang="en-150" sz="1800" b="1" dirty="0">
                <a:solidFill>
                  <a:schemeClr val="tx2"/>
                </a:solidFill>
              </a:rPr>
              <a:t>long-duration</a:t>
            </a:r>
            <a:r>
              <a:rPr lang="de-DE" sz="1800" b="1" dirty="0">
                <a:solidFill>
                  <a:schemeClr val="tx2"/>
                </a:solidFill>
              </a:rPr>
              <a:t> </a:t>
            </a:r>
            <a:r>
              <a:rPr lang="en-150" sz="1800" b="1" dirty="0">
                <a:solidFill>
                  <a:schemeClr val="tx2"/>
                </a:solidFill>
              </a:rPr>
              <a:t>work</a:t>
            </a:r>
            <a:r>
              <a:rPr lang="de-DE" sz="1800" b="1" dirty="0">
                <a:solidFill>
                  <a:schemeClr val="tx2"/>
                </a:solidFill>
              </a:rPr>
              <a:t> </a:t>
            </a:r>
            <a:r>
              <a:rPr lang="en-150" sz="1800" b="1" dirty="0">
                <a:solidFill>
                  <a:schemeClr val="tx2"/>
                </a:solidFill>
              </a:rPr>
              <a:t>package</a:t>
            </a:r>
          </a:p>
          <a:p>
            <a:endParaRPr lang="en-150" dirty="0"/>
          </a:p>
          <a:p>
            <a:endParaRPr lang="en-150" dirty="0"/>
          </a:p>
          <a:p>
            <a:r>
              <a:rPr lang="de-DE" sz="1800" b="1" dirty="0">
                <a:solidFill>
                  <a:schemeClr val="tx2"/>
                </a:solidFill>
              </a:rPr>
              <a:t>Split </a:t>
            </a:r>
            <a:r>
              <a:rPr lang="en-IE" sz="1800" b="1" dirty="0">
                <a:solidFill>
                  <a:schemeClr val="tx2"/>
                </a:solidFill>
              </a:rPr>
              <a:t>work</a:t>
            </a:r>
            <a:r>
              <a:rPr lang="de-DE" sz="1800" b="1" dirty="0">
                <a:solidFill>
                  <a:schemeClr val="tx2"/>
                </a:solidFill>
              </a:rPr>
              <a:t> </a:t>
            </a:r>
            <a:r>
              <a:rPr lang="de-DE" sz="1800" b="1" dirty="0" err="1">
                <a:solidFill>
                  <a:schemeClr val="tx2"/>
                </a:solidFill>
              </a:rPr>
              <a:t>packages</a:t>
            </a:r>
            <a:r>
              <a:rPr lang="de-DE" sz="1800" b="1" dirty="0">
                <a:solidFill>
                  <a:schemeClr val="tx2"/>
                </a:solidFill>
              </a:rPr>
              <a:t>, same </a:t>
            </a:r>
            <a:r>
              <a:rPr lang="de-DE" sz="1800" b="1" dirty="0" err="1">
                <a:solidFill>
                  <a:schemeClr val="tx2"/>
                </a:solidFill>
              </a:rPr>
              <a:t>content</a:t>
            </a:r>
            <a:endParaRPr lang="en-150" sz="1800" b="1" dirty="0">
              <a:solidFill>
                <a:schemeClr val="tx2"/>
              </a:solidFill>
            </a:endParaRPr>
          </a:p>
          <a:p>
            <a:endParaRPr lang="en-150" sz="1800" b="1" dirty="0">
              <a:solidFill>
                <a:schemeClr val="tx2"/>
              </a:solidFill>
            </a:endParaRPr>
          </a:p>
          <a:p>
            <a:endParaRPr lang="en-150" sz="1800" b="1" dirty="0">
              <a:solidFill>
                <a:schemeClr val="tx2"/>
              </a:solidFill>
            </a:endParaRPr>
          </a:p>
          <a:p>
            <a:endParaRPr lang="en-US" sz="200" dirty="0"/>
          </a:p>
          <a:p>
            <a:pPr marL="285750" indent="-285750">
              <a:buFont typeface="Arial" panose="020B0604020202020204" pitchFamily="34" charset="0"/>
              <a:buChar char="*"/>
            </a:pPr>
            <a:r>
              <a:rPr lang="de-DE" sz="1600" dirty="0"/>
              <a:t>Splitting WPs </a:t>
            </a:r>
            <a:r>
              <a:rPr lang="de-DE" sz="1600" dirty="0" err="1"/>
              <a:t>along</a:t>
            </a:r>
            <a:r>
              <a:rPr lang="de-DE" sz="1600" dirty="0"/>
              <a:t> </a:t>
            </a:r>
            <a:r>
              <a:rPr lang="de-DE" sz="1600" dirty="0" err="1"/>
              <a:t>the</a:t>
            </a:r>
            <a:r>
              <a:rPr lang="de-DE" sz="1600" dirty="0"/>
              <a:t> </a:t>
            </a:r>
            <a:r>
              <a:rPr lang="de-DE" sz="1600" dirty="0" err="1"/>
              <a:t>boundaries</a:t>
            </a:r>
            <a:r>
              <a:rPr lang="de-DE" sz="1600" dirty="0"/>
              <a:t> </a:t>
            </a:r>
            <a:r>
              <a:rPr lang="de-DE" sz="1600" dirty="0" err="1"/>
              <a:t>of</a:t>
            </a:r>
            <a:r>
              <a:rPr lang="de-DE" sz="1600" dirty="0"/>
              <a:t> </a:t>
            </a:r>
            <a:r>
              <a:rPr lang="de-DE" sz="1600" dirty="0" err="1"/>
              <a:t>reporting</a:t>
            </a:r>
            <a:r>
              <a:rPr lang="de-DE" sz="1600" dirty="0"/>
              <a:t> </a:t>
            </a:r>
            <a:r>
              <a:rPr lang="de-DE" sz="1600" dirty="0" err="1"/>
              <a:t>periods</a:t>
            </a:r>
            <a:r>
              <a:rPr lang="de-DE" sz="1600" dirty="0"/>
              <a:t> </a:t>
            </a:r>
            <a:r>
              <a:rPr lang="de-DE" sz="1600" dirty="0" err="1"/>
              <a:t>allows</a:t>
            </a:r>
            <a:r>
              <a:rPr lang="de-DE" sz="1600" dirty="0"/>
              <a:t> </a:t>
            </a:r>
            <a:r>
              <a:rPr lang="de-DE" sz="1600" dirty="0" err="1"/>
              <a:t>activities</a:t>
            </a:r>
            <a:r>
              <a:rPr lang="de-DE" sz="1600" dirty="0"/>
              <a:t> </a:t>
            </a:r>
            <a:r>
              <a:rPr lang="de-DE" sz="1600" dirty="0" err="1"/>
              <a:t>to</a:t>
            </a:r>
            <a:r>
              <a:rPr lang="de-DE" sz="1600" dirty="0"/>
              <a:t> </a:t>
            </a:r>
            <a:r>
              <a:rPr lang="de-DE" sz="1600" dirty="0" err="1"/>
              <a:t>be</a:t>
            </a:r>
            <a:r>
              <a:rPr lang="de-DE" sz="1600" dirty="0"/>
              <a:t> </a:t>
            </a:r>
            <a:r>
              <a:rPr lang="de-DE" sz="1600" dirty="0" err="1"/>
              <a:t>reimbursed</a:t>
            </a:r>
            <a:r>
              <a:rPr lang="de-DE" sz="1600" dirty="0"/>
              <a:t> at intermediate </a:t>
            </a:r>
            <a:r>
              <a:rPr lang="de-DE" sz="1600" dirty="0" err="1"/>
              <a:t>payments</a:t>
            </a:r>
            <a:r>
              <a:rPr lang="de-DE" sz="1600" dirty="0"/>
              <a:t>. </a:t>
            </a:r>
            <a:endParaRPr lang="en-150" sz="1600" dirty="0"/>
          </a:p>
          <a:p>
            <a:pPr marL="285750" indent="-285750">
              <a:buFont typeface="Arial" panose="020B0604020202020204" pitchFamily="34" charset="0"/>
              <a:buChar char="*"/>
            </a:pPr>
            <a:r>
              <a:rPr lang="en-150" sz="1600" dirty="0"/>
              <a:t>In case the </a:t>
            </a:r>
            <a:r>
              <a:rPr lang="de-DE" sz="1600" dirty="0" err="1"/>
              <a:t>resulting</a:t>
            </a:r>
            <a:r>
              <a:rPr lang="de-DE" sz="1600" dirty="0"/>
              <a:t> </a:t>
            </a:r>
            <a:r>
              <a:rPr lang="de-DE" sz="1600" dirty="0" err="1"/>
              <a:t>work</a:t>
            </a:r>
            <a:r>
              <a:rPr lang="de-DE" sz="1600" dirty="0"/>
              <a:t> </a:t>
            </a:r>
            <a:r>
              <a:rPr lang="de-DE" sz="1600" dirty="0" err="1"/>
              <a:t>packages</a:t>
            </a:r>
            <a:r>
              <a:rPr lang="de-DE" sz="1600" dirty="0"/>
              <a:t> </a:t>
            </a:r>
            <a:r>
              <a:rPr lang="en-150" sz="1600" dirty="0"/>
              <a:t>have</a:t>
            </a:r>
            <a:r>
              <a:rPr lang="de-DE" sz="1600" dirty="0"/>
              <a:t> </a:t>
            </a:r>
            <a:r>
              <a:rPr lang="de-DE" sz="1600" dirty="0" err="1"/>
              <a:t>the</a:t>
            </a:r>
            <a:r>
              <a:rPr lang="de-DE" sz="1600" dirty="0"/>
              <a:t> same </a:t>
            </a:r>
            <a:r>
              <a:rPr lang="en-150" sz="1600" dirty="0"/>
              <a:t>tasks, </a:t>
            </a:r>
            <a:r>
              <a:rPr lang="de-DE" sz="1600" dirty="0" err="1"/>
              <a:t>there</a:t>
            </a:r>
            <a:r>
              <a:rPr lang="de-DE" sz="1600" dirty="0"/>
              <a:t> </a:t>
            </a:r>
            <a:r>
              <a:rPr lang="de-DE" sz="1600" dirty="0" err="1"/>
              <a:t>is</a:t>
            </a:r>
            <a:r>
              <a:rPr lang="de-DE" sz="1600" dirty="0"/>
              <a:t> </a:t>
            </a:r>
            <a:r>
              <a:rPr lang="de-DE" sz="1600" b="1" dirty="0" err="1"/>
              <a:t>no</a:t>
            </a:r>
            <a:r>
              <a:rPr lang="de-DE" sz="1600" b="1" dirty="0"/>
              <a:t> </a:t>
            </a:r>
            <a:r>
              <a:rPr lang="de-DE" sz="1600" b="1" dirty="0" err="1"/>
              <a:t>need</a:t>
            </a:r>
            <a:r>
              <a:rPr lang="de-DE" sz="1600" b="1" dirty="0"/>
              <a:t> </a:t>
            </a:r>
            <a:r>
              <a:rPr lang="de-DE" sz="1600" b="1" dirty="0" err="1"/>
              <a:t>to</a:t>
            </a:r>
            <a:r>
              <a:rPr lang="de-DE" sz="1600" b="1" dirty="0"/>
              <a:t> </a:t>
            </a:r>
            <a:r>
              <a:rPr lang="de-DE" sz="1600" b="1" dirty="0" err="1"/>
              <a:t>repeat</a:t>
            </a:r>
            <a:r>
              <a:rPr lang="de-DE" sz="1600" dirty="0"/>
              <a:t> </a:t>
            </a:r>
            <a:r>
              <a:rPr lang="de-DE" sz="1600" dirty="0" err="1"/>
              <a:t>the</a:t>
            </a:r>
            <a:r>
              <a:rPr lang="de-DE" sz="1600" dirty="0"/>
              <a:t> same </a:t>
            </a:r>
            <a:r>
              <a:rPr lang="de-DE" sz="1600" dirty="0" err="1"/>
              <a:t>description</a:t>
            </a:r>
            <a:r>
              <a:rPr lang="de-DE" sz="1600" dirty="0"/>
              <a:t> </a:t>
            </a:r>
            <a:r>
              <a:rPr lang="de-DE" sz="1600" dirty="0" err="1"/>
              <a:t>for</a:t>
            </a:r>
            <a:r>
              <a:rPr lang="de-DE" sz="1600" dirty="0"/>
              <a:t> </a:t>
            </a:r>
            <a:r>
              <a:rPr lang="de-DE" sz="1600" dirty="0" err="1"/>
              <a:t>each</a:t>
            </a:r>
            <a:r>
              <a:rPr lang="de-DE" sz="1600" dirty="0"/>
              <a:t> </a:t>
            </a:r>
            <a:r>
              <a:rPr lang="de-DE" sz="1600" dirty="0" err="1"/>
              <a:t>split</a:t>
            </a:r>
            <a:r>
              <a:rPr lang="de-DE" sz="1600" dirty="0"/>
              <a:t> </a:t>
            </a:r>
            <a:r>
              <a:rPr lang="de-DE" sz="1600" dirty="0" err="1"/>
              <a:t>work</a:t>
            </a:r>
            <a:r>
              <a:rPr lang="de-DE" sz="1600" dirty="0"/>
              <a:t> </a:t>
            </a:r>
            <a:r>
              <a:rPr lang="de-DE" sz="1600" dirty="0" err="1"/>
              <a:t>package</a:t>
            </a:r>
            <a:r>
              <a:rPr lang="de-DE" sz="1600" dirty="0"/>
              <a:t> in </a:t>
            </a:r>
            <a:r>
              <a:rPr lang="de-DE" sz="1600" dirty="0" err="1"/>
              <a:t>the</a:t>
            </a:r>
            <a:r>
              <a:rPr lang="de-DE" sz="1600" dirty="0"/>
              <a:t> </a:t>
            </a:r>
            <a:r>
              <a:rPr lang="de-DE" sz="1600" dirty="0" err="1"/>
              <a:t>proposal</a:t>
            </a:r>
            <a:r>
              <a:rPr lang="de-DE" sz="1600" dirty="0"/>
              <a:t> (p</a:t>
            </a:r>
            <a:r>
              <a:rPr lang="en-150" sz="1600" dirty="0"/>
              <a:t>art B</a:t>
            </a:r>
            <a:r>
              <a:rPr lang="de-DE" sz="1600" dirty="0"/>
              <a:t>, </a:t>
            </a:r>
            <a:r>
              <a:rPr lang="en-150" sz="1600" dirty="0"/>
              <a:t>table 3.1b</a:t>
            </a:r>
            <a:r>
              <a:rPr lang="de-DE" sz="1600" dirty="0"/>
              <a:t>)</a:t>
            </a:r>
            <a:r>
              <a:rPr lang="en-150" sz="1600" dirty="0"/>
              <a:t>.</a:t>
            </a:r>
            <a:endParaRPr lang="en-IE" sz="16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B215252-F4ED-FD4A-1428-DF03E0CB5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Splitting work packages - example</a:t>
            </a:r>
            <a:endParaRPr lang="en-IE" dirty="0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4D03B2C0-4B8C-21BE-6745-570EB8C22F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4126" y="3358152"/>
          <a:ext cx="10912475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Worksheet" r:id="rId3" imgW="10911982" imgH="1104813" progId="Excel.Sheet.12">
                  <p:embed/>
                </p:oleObj>
              </mc:Choice>
              <mc:Fallback>
                <p:oleObj name="Worksheet" r:id="rId3" imgW="10911982" imgH="1104813" progId="Excel.Sheet.12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4D03B2C0-4B8C-21BE-6745-570EB8C22F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4126" y="3358152"/>
                        <a:ext cx="10912475" cy="1104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650A1582-E272-F1BB-39AC-617EE8DAEE6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4126" y="1778577"/>
          <a:ext cx="10912475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Worksheet" r:id="rId5" imgW="10911982" imgH="738958" progId="Excel.Sheet.12">
                  <p:embed/>
                </p:oleObj>
              </mc:Choice>
              <mc:Fallback>
                <p:oleObj name="Worksheet" r:id="rId5" imgW="10911982" imgH="738958" progId="Excel.Sheet.12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650A1582-E272-F1BB-39AC-617EE8DAEE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4126" y="1778577"/>
                        <a:ext cx="10912475" cy="738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rrow: Down 3">
            <a:extLst>
              <a:ext uri="{FF2B5EF4-FFF2-40B4-BE49-F238E27FC236}">
                <a16:creationId xmlns:a16="http://schemas.microsoft.com/office/drawing/2014/main" id="{6761ADF3-1787-C524-0A7A-2ED58DB88B3A}"/>
              </a:ext>
            </a:extLst>
          </p:cNvPr>
          <p:cNvSpPr/>
          <p:nvPr/>
        </p:nvSpPr>
        <p:spPr>
          <a:xfrm>
            <a:off x="6003636" y="2639460"/>
            <a:ext cx="184727" cy="590683"/>
          </a:xfrm>
          <a:prstGeom prst="downArrow">
            <a:avLst/>
          </a:prstGeom>
          <a:solidFill>
            <a:schemeClr val="accent6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2C7DE3-D095-2B84-2EA7-904687591E3D}"/>
              </a:ext>
            </a:extLst>
          </p:cNvPr>
          <p:cNvSpPr txBox="1"/>
          <p:nvPr/>
        </p:nvSpPr>
        <p:spPr>
          <a:xfrm>
            <a:off x="6188363" y="2750136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Splitting *</a:t>
            </a:r>
            <a:endParaRPr lang="en-IE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59CDEC-8864-DA4C-0D35-FEC17AD6F172}"/>
              </a:ext>
            </a:extLst>
          </p:cNvPr>
          <p:cNvSpPr/>
          <p:nvPr/>
        </p:nvSpPr>
        <p:spPr>
          <a:xfrm>
            <a:off x="654126" y="5950266"/>
            <a:ext cx="907425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150" dirty="0"/>
              <a:t>Splitting WPs </a:t>
            </a:r>
            <a:r>
              <a:rPr lang="en-US" dirty="0"/>
              <a:t>is entirely </a:t>
            </a:r>
            <a:r>
              <a:rPr lang="en-US" b="1" dirty="0"/>
              <a:t>optional</a:t>
            </a:r>
            <a:r>
              <a:rPr lang="en-US" dirty="0"/>
              <a:t>. </a:t>
            </a:r>
            <a:r>
              <a:rPr lang="en-150" dirty="0"/>
              <a:t>It should be used if needed to optimise the cash flow.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945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Evaluation of a lump sum proposal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38200" y="1341913"/>
            <a:ext cx="10515600" cy="46562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Your proposal will be evaluated by independent experts against the </a:t>
            </a:r>
            <a:r>
              <a:rPr lang="en-US" dirty="0">
                <a:solidFill>
                  <a:srgbClr val="0F4494"/>
                </a:solidFill>
              </a:rPr>
              <a:t>standard evaluation criteria</a:t>
            </a:r>
            <a:r>
              <a:rPr lang="en-US" b="0" dirty="0">
                <a:solidFill>
                  <a:schemeClr val="tx1"/>
                </a:solidFill>
              </a:rPr>
              <a:t>: excellence, impact, and implementation. </a:t>
            </a:r>
          </a:p>
          <a:p>
            <a:pPr lvl="1">
              <a:buClr>
                <a:schemeClr val="accent2"/>
              </a:buClr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The cost estimations will be assessed against the proposed activities under the</a:t>
            </a:r>
            <a:r>
              <a:rPr lang="en-US" dirty="0">
                <a:solidFill>
                  <a:srgbClr val="0F4494"/>
                </a:solidFill>
              </a:rPr>
              <a:t> implementation </a:t>
            </a:r>
            <a:r>
              <a:rPr lang="en-US" b="0" dirty="0">
                <a:solidFill>
                  <a:schemeClr val="tx1"/>
                </a:solidFill>
              </a:rPr>
              <a:t>criterion.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 Experts will:</a:t>
            </a:r>
          </a:p>
          <a:p>
            <a:pPr marL="1257300" lvl="2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ensure that the cost estimations are </a:t>
            </a:r>
            <a:r>
              <a:rPr lang="en-US" sz="1800" b="1" dirty="0">
                <a:solidFill>
                  <a:srgbClr val="0F4494"/>
                </a:solidFill>
              </a:rPr>
              <a:t>reasonable and non-excessive</a:t>
            </a:r>
          </a:p>
          <a:p>
            <a:pPr marL="1257300" lvl="2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evaluate whether the proposed resources and the split of the lump sum </a:t>
            </a:r>
            <a:r>
              <a:rPr lang="en-US" sz="1800" b="1" dirty="0">
                <a:solidFill>
                  <a:srgbClr val="0F4494"/>
                </a:solidFill>
              </a:rPr>
              <a:t>allow completing the activities described in the proposal</a:t>
            </a:r>
            <a:r>
              <a:rPr lang="en-US" sz="1800" dirty="0"/>
              <a:t>.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If the experts find overestimated costs, they make </a:t>
            </a:r>
            <a:r>
              <a:rPr lang="en-US" dirty="0">
                <a:solidFill>
                  <a:srgbClr val="0F4494"/>
                </a:solidFill>
              </a:rPr>
              <a:t>concrete recommendations </a:t>
            </a:r>
            <a:r>
              <a:rPr lang="en-US" b="0" dirty="0">
                <a:solidFill>
                  <a:schemeClr val="tx1"/>
                </a:solidFill>
              </a:rPr>
              <a:t>on the budget that are recorded in the Evaluation Summary Report. This will be reflected in a modified lump sum amount in the grant agreement.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If the lump sum budget needs to be modified, this </a:t>
            </a:r>
            <a:r>
              <a:rPr lang="en-US" dirty="0">
                <a:solidFill>
                  <a:srgbClr val="0F4494"/>
                </a:solidFill>
              </a:rPr>
              <a:t>does not decrease your proposal’s chances </a:t>
            </a:r>
            <a:r>
              <a:rPr lang="en-US" b="0" dirty="0">
                <a:solidFill>
                  <a:schemeClr val="tx1"/>
                </a:solidFill>
              </a:rPr>
              <a:t>of success. However, serious flaws in the proposed budget reduce the score. </a:t>
            </a: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r>
              <a:rPr lang="en-US" sz="2000" b="0" dirty="0">
                <a:solidFill>
                  <a:schemeClr val="tx1"/>
                </a:solidFill>
              </a:rPr>
              <a:t> </a:t>
            </a: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fr-BE" sz="20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054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150" dirty="0"/>
              <a:t>Horizon dashboard for lump sum </a:t>
            </a:r>
            <a:r>
              <a:rPr lang="en-US" dirty="0"/>
              <a:t>evaluation</a:t>
            </a:r>
            <a:r>
              <a:rPr lang="en-150" dirty="0"/>
              <a:t>s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164558" y="1276300"/>
            <a:ext cx="3679855" cy="5361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1" indent="-285750">
              <a:buClr>
                <a:schemeClr val="accent2"/>
              </a:buClr>
              <a:buSzPct val="175000"/>
              <a:buFont typeface="Arial" panose="020B0604020202020204" pitchFamily="34" charset="0"/>
              <a:buChar char="•"/>
            </a:pPr>
            <a:r>
              <a:rPr lang="en-150" sz="1600" b="0" dirty="0">
                <a:solidFill>
                  <a:schemeClr val="tx1"/>
                </a:solidFill>
              </a:rPr>
              <a:t>E</a:t>
            </a:r>
            <a:r>
              <a:rPr lang="en-US" sz="1600" b="0" dirty="0">
                <a:solidFill>
                  <a:schemeClr val="tx1"/>
                </a:solidFill>
              </a:rPr>
              <a:t>valuation experts </a:t>
            </a:r>
            <a:r>
              <a:rPr lang="en-150" sz="1600" b="0" dirty="0">
                <a:solidFill>
                  <a:schemeClr val="tx1"/>
                </a:solidFill>
              </a:rPr>
              <a:t>must use the dashboard </a:t>
            </a:r>
            <a:r>
              <a:rPr lang="en-US" sz="1600" b="0" dirty="0">
                <a:solidFill>
                  <a:schemeClr val="tx1"/>
                </a:solidFill>
              </a:rPr>
              <a:t>as an orientation </a:t>
            </a:r>
            <a:r>
              <a:rPr lang="en-150" sz="1600" b="0" dirty="0">
                <a:solidFill>
                  <a:schemeClr val="tx1"/>
                </a:solidFill>
              </a:rPr>
              <a:t>to</a:t>
            </a:r>
            <a:r>
              <a:rPr lang="en-IE" sz="1600" b="0" dirty="0">
                <a:solidFill>
                  <a:schemeClr val="tx1"/>
                </a:solidFill>
              </a:rPr>
              <a:t> ensure that budgets are reasonable and non-excessive.</a:t>
            </a:r>
            <a:endParaRPr lang="en-150" sz="1600" b="0" dirty="0">
              <a:solidFill>
                <a:schemeClr val="tx1"/>
              </a:solidFill>
            </a:endParaRPr>
          </a:p>
          <a:p>
            <a:pPr marL="285750" lvl="1" indent="-285750">
              <a:buClr>
                <a:schemeClr val="accent2"/>
              </a:buClr>
              <a:buSzPct val="175000"/>
              <a:buFont typeface="Arial" panose="020B0604020202020204" pitchFamily="34" charset="0"/>
              <a:buChar char="•"/>
            </a:pPr>
            <a:endParaRPr lang="en-IE" sz="16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IE" sz="1600" b="0" dirty="0">
                <a:solidFill>
                  <a:schemeClr val="tx1"/>
                </a:solidFill>
              </a:rPr>
              <a:t>For each combination of country and organisation type selected, the dashboard displays the distribution between the 20th and the 80th percentile, and the median personnel costs.</a:t>
            </a:r>
          </a:p>
          <a:p>
            <a:pPr lvl="1">
              <a:buClr>
                <a:schemeClr val="accent2"/>
              </a:buClr>
              <a:buSzPct val="175000"/>
            </a:pPr>
            <a:endParaRPr lang="en-IE" sz="1600" b="0" dirty="0">
              <a:solidFill>
                <a:schemeClr val="tx1"/>
              </a:solidFill>
            </a:endParaRPr>
          </a:p>
          <a:p>
            <a:pPr marL="285750" lvl="1" indent="-285750">
              <a:buClr>
                <a:schemeClr val="accent2"/>
              </a:buClr>
              <a:buSzPct val="175000"/>
              <a:buFont typeface="Arial" panose="020B0604020202020204" pitchFamily="34" charset="0"/>
              <a:buChar char="•"/>
            </a:pPr>
            <a:r>
              <a:rPr lang="en-IE" sz="1600" b="0" dirty="0">
                <a:solidFill>
                  <a:schemeClr val="tx1"/>
                </a:solidFill>
              </a:rPr>
              <a:t>Based on grants signed from 202</a:t>
            </a:r>
            <a:r>
              <a:rPr lang="en-150" sz="1600" b="0" dirty="0">
                <a:solidFill>
                  <a:schemeClr val="tx1"/>
                </a:solidFill>
              </a:rPr>
              <a:t>2 (data last refreshed: </a:t>
            </a:r>
            <a:r>
              <a:rPr lang="en-IE" sz="1600" b="0" dirty="0">
                <a:solidFill>
                  <a:schemeClr val="tx1"/>
                </a:solidFill>
              </a:rPr>
              <a:t>19 Nov</a:t>
            </a:r>
            <a:r>
              <a:rPr lang="en-150" sz="1600" b="0" dirty="0">
                <a:solidFill>
                  <a:schemeClr val="tx1"/>
                </a:solidFill>
              </a:rPr>
              <a:t> 202</a:t>
            </a:r>
            <a:r>
              <a:rPr lang="en-IE" sz="1600" b="0" dirty="0">
                <a:solidFill>
                  <a:schemeClr val="tx1"/>
                </a:solidFill>
              </a:rPr>
              <a:t>5</a:t>
            </a:r>
            <a:r>
              <a:rPr lang="en-150" sz="1600" b="0" dirty="0">
                <a:solidFill>
                  <a:schemeClr val="tx1"/>
                </a:solidFill>
              </a:rPr>
              <a:t>)</a:t>
            </a:r>
            <a:r>
              <a:rPr lang="en-IE" sz="1600" b="0" dirty="0">
                <a:solidFill>
                  <a:schemeClr val="tx1"/>
                </a:solidFill>
              </a:rPr>
              <a:t>. </a:t>
            </a:r>
          </a:p>
          <a:p>
            <a:pPr lvl="1">
              <a:buClr>
                <a:schemeClr val="accent2"/>
              </a:buClr>
            </a:pPr>
            <a:endParaRPr lang="en-IE" sz="16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IE" sz="1600" b="0" dirty="0">
                <a:solidFill>
                  <a:schemeClr val="tx1"/>
                </a:solidFill>
              </a:rPr>
              <a:t>Applicants justify high personnel costs in the ‘comments’ section of the detailed budget table.</a:t>
            </a:r>
          </a:p>
          <a:p>
            <a:pPr lvl="1">
              <a:buClr>
                <a:schemeClr val="accent2"/>
              </a:buClr>
            </a:pPr>
            <a:endParaRPr lang="en-IE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r>
              <a:rPr lang="en-US" sz="2000" b="0" dirty="0">
                <a:solidFill>
                  <a:schemeClr val="tx1"/>
                </a:solidFill>
              </a:rPr>
              <a:t> </a:t>
            </a: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fr-BE" sz="2000" b="0" dirty="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A1E5BE-E87D-4F8E-BD0F-07F131C612DE}"/>
              </a:ext>
            </a:extLst>
          </p:cNvPr>
          <p:cNvSpPr txBox="1"/>
          <p:nvPr/>
        </p:nvSpPr>
        <p:spPr>
          <a:xfrm rot="16200000">
            <a:off x="3133081" y="3293852"/>
            <a:ext cx="1843148" cy="2702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150" sz="1100" b="1" dirty="0"/>
              <a:t>Total person-months</a:t>
            </a:r>
            <a:endParaRPr lang="en-GB" sz="1100" b="1" dirty="0"/>
          </a:p>
        </p:txBody>
      </p:sp>
      <p:sp>
        <p:nvSpPr>
          <p:cNvPr id="12" name="Rounded Rectangle 8" descr="There are two different ways to set-up the amount of the lump sum.&#10;&#10;Under Option 1, the lump sum is fixed in the call for proposal.&#10;&#10;Under Option 2, you define the amount of the lump sum in your proposal." title="Two lump sum options">
            <a:extLst>
              <a:ext uri="{FF2B5EF4-FFF2-40B4-BE49-F238E27FC236}">
                <a16:creationId xmlns:a16="http://schemas.microsoft.com/office/drawing/2014/main" id="{5D15A474-2561-4BC5-9E2B-16C6818AE5C2}"/>
              </a:ext>
            </a:extLst>
          </p:cNvPr>
          <p:cNvSpPr/>
          <p:nvPr/>
        </p:nvSpPr>
        <p:spPr>
          <a:xfrm>
            <a:off x="559084" y="5799870"/>
            <a:ext cx="2743056" cy="344337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150" sz="1600" dirty="0">
                <a:solidFill>
                  <a:schemeClr val="tx1"/>
                </a:solidFill>
              </a:rPr>
              <a:t>Access the dashboard </a:t>
            </a:r>
            <a:r>
              <a:rPr lang="en-150" sz="1600" dirty="0">
                <a:solidFill>
                  <a:schemeClr val="tx1"/>
                </a:solidFill>
                <a:hlinkClick r:id="rId3"/>
              </a:rPr>
              <a:t>here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8" descr="There are two different ways to set-up the amount of the lump sum.&#10;&#10;Under Option 1, the lump sum is fixed in the call for proposal.&#10;&#10;Under Option 2, you define the amount of the lump sum in your proposal." title="Two lump sum options">
            <a:extLst>
              <a:ext uri="{FF2B5EF4-FFF2-40B4-BE49-F238E27FC236}">
                <a16:creationId xmlns:a16="http://schemas.microsoft.com/office/drawing/2014/main" id="{74131DD5-DCF6-F4C0-73E1-39F675D976E7}"/>
              </a:ext>
            </a:extLst>
          </p:cNvPr>
          <p:cNvSpPr/>
          <p:nvPr/>
        </p:nvSpPr>
        <p:spPr>
          <a:xfrm>
            <a:off x="9722439" y="1218906"/>
            <a:ext cx="2271220" cy="473104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150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Personnel costs for </a:t>
            </a:r>
            <a:r>
              <a:rPr kumimoji="0" lang="en-150" sz="1200" b="1" i="0" u="none" strike="noStrike" kern="1200" cap="none" spc="0" normalizeH="0" baseline="0" noProof="0" dirty="0">
                <a:ln>
                  <a:noFill/>
                </a:ln>
                <a:solidFill>
                  <a:srgbClr val="0044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Research Organisations</a:t>
            </a:r>
            <a:r>
              <a:rPr kumimoji="0" lang="en-150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en-150" sz="1200" b="1" i="0" u="none" strike="noStrike" kern="1200" cap="none" spc="0" normalizeH="0" baseline="0" noProof="0" dirty="0">
                <a:ln>
                  <a:noFill/>
                </a:ln>
                <a:solidFill>
                  <a:srgbClr val="0044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Romania</a:t>
            </a:r>
          </a:p>
          <a:p>
            <a:pPr algn="ctr"/>
            <a:endParaRPr lang="en-GB" kern="0" dirty="0">
              <a:solidFill>
                <a:schemeClr val="accent2"/>
              </a:solidFill>
            </a:endParaRPr>
          </a:p>
        </p:txBody>
      </p:sp>
      <p:sp>
        <p:nvSpPr>
          <p:cNvPr id="18" name="Rounded Rectangle 8" descr="There are two different ways to set-up the amount of the lump sum.&#10;&#10;Under Option 1, the lump sum is fixed in the call for proposal.&#10;&#10;Under Option 2, you define the amount of the lump sum in your proposal." title="Two lump sum options">
            <a:extLst>
              <a:ext uri="{FF2B5EF4-FFF2-40B4-BE49-F238E27FC236}">
                <a16:creationId xmlns:a16="http://schemas.microsoft.com/office/drawing/2014/main" id="{3BAB9DFB-F4A5-9115-6D6D-63C58A2E7B52}"/>
              </a:ext>
            </a:extLst>
          </p:cNvPr>
          <p:cNvSpPr/>
          <p:nvPr/>
        </p:nvSpPr>
        <p:spPr>
          <a:xfrm>
            <a:off x="9722439" y="3957036"/>
            <a:ext cx="2271220" cy="473104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150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Personnel costs for </a:t>
            </a:r>
            <a:r>
              <a:rPr kumimoji="0" lang="en-150" sz="1200" b="1" i="0" u="none" strike="noStrike" kern="1200" cap="none" spc="0" normalizeH="0" baseline="0" noProof="0" dirty="0">
                <a:ln>
                  <a:noFill/>
                </a:ln>
                <a:solidFill>
                  <a:srgbClr val="0044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Research Organisations</a:t>
            </a:r>
            <a:r>
              <a:rPr kumimoji="0" lang="en-150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en-150" sz="1200" b="1" i="0" u="none" strike="noStrike" kern="1200" cap="none" spc="0" normalizeH="0" baseline="0" noProof="0" dirty="0">
                <a:ln>
                  <a:noFill/>
                </a:ln>
                <a:solidFill>
                  <a:srgbClr val="0044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Germany</a:t>
            </a:r>
          </a:p>
          <a:p>
            <a:pPr algn="ctr"/>
            <a:endParaRPr lang="en-GB" kern="0" dirty="0">
              <a:solidFill>
                <a:schemeClr val="accent2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1828BC6-9DC6-45B8-8DCB-840D95533388}"/>
              </a:ext>
            </a:extLst>
          </p:cNvPr>
          <p:cNvSpPr txBox="1"/>
          <p:nvPr/>
        </p:nvSpPr>
        <p:spPr>
          <a:xfrm>
            <a:off x="5056168" y="6506966"/>
            <a:ext cx="359315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Average personnel costs (per month per person)</a:t>
            </a:r>
          </a:p>
        </p:txBody>
      </p:sp>
      <p:pic>
        <p:nvPicPr>
          <p:cNvPr id="7" name="Graphic 6" descr="Warning with solid fill">
            <a:extLst>
              <a:ext uri="{FF2B5EF4-FFF2-40B4-BE49-F238E27FC236}">
                <a16:creationId xmlns:a16="http://schemas.microsoft.com/office/drawing/2014/main" id="{0B3CF8ED-F8DD-0396-4984-5BD4E78CF0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5677" y="6280154"/>
            <a:ext cx="344337" cy="3443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A998EBB-1469-5E17-D449-C28635F236CE}"/>
              </a:ext>
            </a:extLst>
          </p:cNvPr>
          <p:cNvSpPr txBox="1"/>
          <p:nvPr/>
        </p:nvSpPr>
        <p:spPr>
          <a:xfrm>
            <a:off x="680014" y="6221491"/>
            <a:ext cx="3486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150" sz="1200" dirty="0"/>
              <a:t>ERC Advanced Grants use a different </a:t>
            </a:r>
            <a:r>
              <a:rPr lang="en-150" sz="1200" dirty="0">
                <a:hlinkClick r:id="rId6"/>
              </a:rPr>
              <a:t>dashboard</a:t>
            </a:r>
            <a:r>
              <a:rPr lang="en-150" sz="1200" dirty="0"/>
              <a:t> for lump sum evaluations.</a:t>
            </a:r>
            <a:endParaRPr lang="en-IE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B1D4BB-3881-EA7D-437F-32FBE70928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9090" y="991866"/>
            <a:ext cx="5305721" cy="27312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C18D6BB-07F5-1C8A-754B-0AA084B3165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59090" y="3773862"/>
            <a:ext cx="5352264" cy="273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42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Grant preparation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38200" y="1341913"/>
            <a:ext cx="10515600" cy="46562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We follow the </a:t>
            </a:r>
            <a:r>
              <a:rPr lang="en-US" dirty="0">
                <a:solidFill>
                  <a:schemeClr val="tx2"/>
                </a:solidFill>
              </a:rPr>
              <a:t>standard process to prepare the grant agreement</a:t>
            </a:r>
            <a:r>
              <a:rPr lang="en-US" b="0" dirty="0">
                <a:solidFill>
                  <a:schemeClr val="tx1"/>
                </a:solidFill>
              </a:rPr>
              <a:t>.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GB" b="0" dirty="0">
                <a:solidFill>
                  <a:schemeClr val="tx1"/>
                </a:solidFill>
              </a:rPr>
              <a:t>The grant agreement for your project will be based on the </a:t>
            </a:r>
            <a:r>
              <a:rPr lang="en-GB" b="0" dirty="0">
                <a:hlinkClick r:id="rId2"/>
              </a:rPr>
              <a:t>Model Grant Agreement for lump sum grants</a:t>
            </a:r>
            <a:r>
              <a:rPr lang="en-GB" b="0" dirty="0"/>
              <a:t>.</a:t>
            </a: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The </a:t>
            </a:r>
            <a:r>
              <a:rPr lang="en-US" dirty="0">
                <a:solidFill>
                  <a:schemeClr val="tx2"/>
                </a:solidFill>
              </a:rPr>
              <a:t>‘no negotiation’ principle </a:t>
            </a:r>
            <a:r>
              <a:rPr lang="en-US" b="0" dirty="0">
                <a:solidFill>
                  <a:schemeClr val="tx1"/>
                </a:solidFill>
              </a:rPr>
              <a:t>applies. The grant agreements is prepared on the basis of the proposal you submitted. However, some changes might be necessary: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marL="1257300" lvl="2" indent="-342900" fontAlgn="base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correcting obvious errors and inconsistencies </a:t>
            </a:r>
          </a:p>
          <a:p>
            <a:pPr marL="1257300" lvl="2" indent="-342900" fontAlgn="base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other changes necessary to comply with applicable rules</a:t>
            </a:r>
          </a:p>
          <a:p>
            <a:pPr marL="1257300" lvl="2" indent="-342900" fontAlgn="base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adjustment of the lump sum to the amount specified in the Evaluation Result Letter </a:t>
            </a: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The </a:t>
            </a:r>
            <a:r>
              <a:rPr lang="en-US" dirty="0">
                <a:solidFill>
                  <a:schemeClr val="tx2"/>
                </a:solidFill>
              </a:rPr>
              <a:t>breakdown of lump sum shares per beneficiary and per work package </a:t>
            </a:r>
            <a:r>
              <a:rPr lang="en-US" b="0" dirty="0">
                <a:solidFill>
                  <a:schemeClr val="tx1"/>
                </a:solidFill>
              </a:rPr>
              <a:t>is included in the grant agreement as Annex 2. The submitted detailed lump sum budget table is not part of the lump sum grant agreement.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r>
              <a:rPr lang="en-US" b="0" dirty="0">
                <a:solidFill>
                  <a:schemeClr val="tx1"/>
                </a:solidFill>
              </a:rPr>
              <a:t>Once the lump sum is fixed in the grant agreement, </a:t>
            </a:r>
            <a:r>
              <a:rPr lang="en-US" dirty="0">
                <a:solidFill>
                  <a:schemeClr val="tx2"/>
                </a:solidFill>
              </a:rPr>
              <a:t>it will not be questioned </a:t>
            </a:r>
            <a:r>
              <a:rPr lang="en-US" b="0" dirty="0">
                <a:solidFill>
                  <a:schemeClr val="tx1"/>
                </a:solidFill>
              </a:rPr>
              <a:t>if the prices for goods or services change later on.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r>
              <a:rPr lang="en-US" sz="2000" b="0" dirty="0">
                <a:solidFill>
                  <a:schemeClr val="tx1"/>
                </a:solidFill>
              </a:rPr>
              <a:t> </a:t>
            </a: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fr-BE" sz="20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308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allocation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38200" y="1213338"/>
            <a:ext cx="10515600" cy="40365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accent2"/>
              </a:buClr>
            </a:pPr>
            <a:r>
              <a:rPr lang="en-US" sz="2000" dirty="0">
                <a:solidFill>
                  <a:schemeClr val="tx2"/>
                </a:solidFill>
              </a:rPr>
              <a:t>Budget allocation (annex 2 to the grant agreement) </a:t>
            </a: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en-US" sz="20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●"/>
            </a:pPr>
            <a:endParaRPr lang="fr-BE" sz="2000" b="0" dirty="0">
              <a:solidFill>
                <a:schemeClr val="tx1"/>
              </a:solidFill>
            </a:endParaRPr>
          </a:p>
        </p:txBody>
      </p:sp>
      <p:graphicFrame>
        <p:nvGraphicFramePr>
          <p:cNvPr id="6" name="Table 5" descr="The budget table in a lump sum grant presents the split of the total lump sum (maximum grant amount) per work package and per beneficiary.&#10;&#10;One share of the lump sum is allocated to each beneficary for each work packages they are involved in. " title="Budget allocation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674678"/>
              </p:ext>
            </p:extLst>
          </p:nvPr>
        </p:nvGraphicFramePr>
        <p:xfrm>
          <a:off x="838200" y="1883672"/>
          <a:ext cx="8229059" cy="1500654"/>
        </p:xfrm>
        <a:graphic>
          <a:graphicData uri="http://schemas.openxmlformats.org/drawingml/2006/table">
            <a:tbl>
              <a:tblPr/>
              <a:tblGrid>
                <a:gridCol w="1046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5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5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50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850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500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850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500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0238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5010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WP1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WP2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WP3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WP4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WP5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WP6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WP7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WP8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Total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109">
                <a:tc>
                  <a:txBody>
                    <a:bodyPr/>
                    <a:lstStyle/>
                    <a:p>
                      <a:pPr algn="l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Beneficiary A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250.000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1.150.000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09">
                <a:tc>
                  <a:txBody>
                    <a:bodyPr/>
                    <a:lstStyle/>
                    <a:p>
                      <a:pPr algn="l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Beneficiary B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900.000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109">
                <a:tc>
                  <a:txBody>
                    <a:bodyPr/>
                    <a:lstStyle/>
                    <a:p>
                      <a:pPr algn="l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Beneficiary C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100.000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280.000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530.000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0109">
                <a:tc>
                  <a:txBody>
                    <a:bodyPr/>
                    <a:lstStyle/>
                    <a:p>
                      <a:pPr algn="l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Beneficiary D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120.000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420.000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0109"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Total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470.000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350.000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530.000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600.000</a:t>
                      </a:r>
                    </a:p>
                  </a:txBody>
                  <a:tcPr marL="7356" marR="7356" marT="735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3.000.000</a:t>
                      </a:r>
                    </a:p>
                  </a:txBody>
                  <a:tcPr marL="7356" marR="7356" marT="735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6" name="Group 15" descr="null" title="null"/>
          <p:cNvGrpSpPr/>
          <p:nvPr/>
        </p:nvGrpSpPr>
        <p:grpSpPr>
          <a:xfrm>
            <a:off x="1155792" y="3367511"/>
            <a:ext cx="4362622" cy="1191372"/>
            <a:chOff x="882204" y="5131406"/>
            <a:chExt cx="5040560" cy="1393243"/>
          </a:xfrm>
        </p:grpSpPr>
        <p:sp>
          <p:nvSpPr>
            <p:cNvPr id="17" name="Left Bracket 16"/>
            <p:cNvSpPr/>
            <p:nvPr/>
          </p:nvSpPr>
          <p:spPr bwMode="auto">
            <a:xfrm rot="16200000">
              <a:off x="2214352" y="4807370"/>
              <a:ext cx="144016" cy="792088"/>
            </a:xfrm>
            <a:prstGeom prst="leftBracke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78191" tIns="39095" rIns="78191" bIns="39095" numCol="1" rtlCol="0" anchor="ctr" anchorCtr="0" compatLnSpc="1">
              <a:prstTxWarp prst="textNoShape">
                <a:avLst/>
              </a:prstTxWarp>
            </a:bodyPr>
            <a:lstStyle/>
            <a:p>
              <a:pPr marL="2715" marR="0" lvl="0" indent="0" algn="l" defTabSz="78190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6499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Verdana" pitchFamily="34" charset="0"/>
                <a:ea typeface="+mn-ea"/>
                <a:cs typeface="+mn-cs"/>
              </a:endParaRPr>
            </a:p>
          </p:txBody>
        </p:sp>
        <p:sp>
          <p:nvSpPr>
            <p:cNvPr id="18" name="Left Bracket 17"/>
            <p:cNvSpPr/>
            <p:nvPr/>
          </p:nvSpPr>
          <p:spPr bwMode="auto">
            <a:xfrm rot="16200000">
              <a:off x="3137254" y="4814636"/>
              <a:ext cx="144016" cy="792088"/>
            </a:xfrm>
            <a:prstGeom prst="leftBracke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78191" tIns="39095" rIns="78191" bIns="39095" numCol="1" rtlCol="0" anchor="ctr" anchorCtr="0" compatLnSpc="1">
              <a:prstTxWarp prst="textNoShape">
                <a:avLst/>
              </a:prstTxWarp>
            </a:bodyPr>
            <a:lstStyle/>
            <a:p>
              <a:pPr marL="2715" marR="0" lvl="0" indent="0" algn="l" defTabSz="78190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6499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Verdana" pitchFamily="34" charset="0"/>
                <a:ea typeface="+mn-ea"/>
                <a:cs typeface="+mn-cs"/>
              </a:endParaRPr>
            </a:p>
          </p:txBody>
        </p:sp>
        <p:sp>
          <p:nvSpPr>
            <p:cNvPr id="19" name="Left Bracket 18"/>
            <p:cNvSpPr/>
            <p:nvPr/>
          </p:nvSpPr>
          <p:spPr bwMode="auto">
            <a:xfrm rot="16200000">
              <a:off x="4032145" y="4807371"/>
              <a:ext cx="144016" cy="792088"/>
            </a:xfrm>
            <a:prstGeom prst="leftBracke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78191" tIns="39095" rIns="78191" bIns="39095" numCol="1" rtlCol="0" anchor="ctr" anchorCtr="0" compatLnSpc="1">
              <a:prstTxWarp prst="textNoShape">
                <a:avLst/>
              </a:prstTxWarp>
            </a:bodyPr>
            <a:lstStyle/>
            <a:p>
              <a:pPr marL="2715" marR="0" lvl="0" indent="0" algn="l" defTabSz="78190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6499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Verdana" pitchFamily="34" charset="0"/>
                <a:ea typeface="+mn-ea"/>
                <a:cs typeface="+mn-cs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82204" y="6139676"/>
              <a:ext cx="5040560" cy="384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539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Verdana" pitchFamily="34" charset="0"/>
                  <a:ea typeface="+mn-ea"/>
                  <a:cs typeface="+mn-cs"/>
                </a:rPr>
                <a:t>Shares of the lump sum per WP</a:t>
              </a:r>
            </a:p>
          </p:txBody>
        </p:sp>
        <p:cxnSp>
          <p:nvCxnSpPr>
            <p:cNvPr id="26" name="Straight Connector 25"/>
            <p:cNvCxnSpPr/>
            <p:nvPr/>
          </p:nvCxnSpPr>
          <p:spPr bwMode="auto">
            <a:xfrm>
              <a:off x="1626781" y="6139676"/>
              <a:ext cx="3795012" cy="0"/>
            </a:xfrm>
            <a:prstGeom prst="line">
              <a:avLst/>
            </a:prstGeom>
            <a:ln w="19050"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7873133" y="3805469"/>
            <a:ext cx="1832778" cy="1039772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39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Lump sum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39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=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39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Maximum grant amount</a:t>
            </a:r>
          </a:p>
        </p:txBody>
      </p:sp>
      <p:sp>
        <p:nvSpPr>
          <p:cNvPr id="28" name="Left Bracket 27" descr="null" title="null"/>
          <p:cNvSpPr/>
          <p:nvPr/>
        </p:nvSpPr>
        <p:spPr bwMode="auto">
          <a:xfrm rot="16200000">
            <a:off x="4656407" y="3081085"/>
            <a:ext cx="123149" cy="677320"/>
          </a:xfrm>
          <a:prstGeom prst="leftBracket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vert="horz" wrap="square" lIns="78191" tIns="39095" rIns="78191" bIns="39095" numCol="1" rtlCol="0" anchor="ctr" anchorCtr="0" compatLnSpc="1">
            <a:prstTxWarp prst="textNoShape">
              <a:avLst/>
            </a:prstTxWarp>
          </a:bodyPr>
          <a:lstStyle/>
          <a:p>
            <a:pPr marL="2715" marR="0" lvl="0" indent="0" algn="l" defTabSz="78190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6499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cxnSp>
        <p:nvCxnSpPr>
          <p:cNvPr id="33" name="Straight Connector 32" descr="null" title="null"/>
          <p:cNvCxnSpPr/>
          <p:nvPr/>
        </p:nvCxnSpPr>
        <p:spPr>
          <a:xfrm>
            <a:off x="9184097" y="2304290"/>
            <a:ext cx="658340" cy="25422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 descr="null" title="null"/>
          <p:cNvCxnSpPr/>
          <p:nvPr/>
        </p:nvCxnSpPr>
        <p:spPr>
          <a:xfrm flipH="1" flipV="1">
            <a:off x="9189125" y="2502848"/>
            <a:ext cx="653312" cy="6269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Straight Connector 40" descr="null" title="null"/>
          <p:cNvCxnSpPr/>
          <p:nvPr/>
        </p:nvCxnSpPr>
        <p:spPr>
          <a:xfrm flipH="1">
            <a:off x="9193426" y="2578491"/>
            <a:ext cx="649011" cy="19247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Straight Connector 42" descr="null" title="null"/>
          <p:cNvCxnSpPr>
            <a:endCxn id="57" idx="1"/>
          </p:cNvCxnSpPr>
          <p:nvPr/>
        </p:nvCxnSpPr>
        <p:spPr>
          <a:xfrm flipH="1">
            <a:off x="9189125" y="2565547"/>
            <a:ext cx="680130" cy="42689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 descr="null" title="null"/>
          <p:cNvCxnSpPr>
            <a:stCxn id="17" idx="1"/>
            <a:endCxn id="21" idx="0"/>
          </p:cNvCxnSpPr>
          <p:nvPr/>
        </p:nvCxnSpPr>
        <p:spPr>
          <a:xfrm>
            <a:off x="2371094" y="3490660"/>
            <a:ext cx="966009" cy="73903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" name="Straight Connector 46" descr="null" title="null"/>
          <p:cNvCxnSpPr>
            <a:stCxn id="18" idx="1"/>
            <a:endCxn id="21" idx="0"/>
          </p:cNvCxnSpPr>
          <p:nvPr/>
        </p:nvCxnSpPr>
        <p:spPr>
          <a:xfrm>
            <a:off x="3169869" y="3496873"/>
            <a:ext cx="167234" cy="73281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9" name="Straight Connector 48" descr="null" title="null"/>
          <p:cNvCxnSpPr>
            <a:stCxn id="19" idx="1"/>
            <a:endCxn id="21" idx="0"/>
          </p:cNvCxnSpPr>
          <p:nvPr/>
        </p:nvCxnSpPr>
        <p:spPr>
          <a:xfrm flipH="1">
            <a:off x="3337103" y="3490661"/>
            <a:ext cx="607297" cy="73902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1" name="Straight Connector 50" descr="null" title="null"/>
          <p:cNvCxnSpPr>
            <a:stCxn id="28" idx="1"/>
          </p:cNvCxnSpPr>
          <p:nvPr/>
        </p:nvCxnSpPr>
        <p:spPr>
          <a:xfrm flipH="1">
            <a:off x="3340272" y="3481320"/>
            <a:ext cx="1377710" cy="74836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4" name="Left Bracket 53" descr="null" title="null"/>
          <p:cNvSpPr/>
          <p:nvPr/>
        </p:nvSpPr>
        <p:spPr bwMode="auto">
          <a:xfrm flipH="1">
            <a:off x="9100123" y="2205105"/>
            <a:ext cx="83973" cy="184311"/>
          </a:xfrm>
          <a:prstGeom prst="leftBracke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78191" tIns="39095" rIns="78191" bIns="39095" numCol="1" rtlCol="0" anchor="ctr" anchorCtr="0" compatLnSpc="1">
            <a:prstTxWarp prst="textNoShape">
              <a:avLst/>
            </a:prstTxWarp>
          </a:bodyPr>
          <a:lstStyle/>
          <a:p>
            <a:pPr marL="2715" marR="0" lvl="0" indent="0" algn="l" defTabSz="78190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6499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55" name="Left Bracket 54" descr="null" title="null"/>
          <p:cNvSpPr/>
          <p:nvPr/>
        </p:nvSpPr>
        <p:spPr bwMode="auto">
          <a:xfrm flipH="1">
            <a:off x="9100123" y="2422010"/>
            <a:ext cx="83973" cy="184311"/>
          </a:xfrm>
          <a:prstGeom prst="leftBracke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78191" tIns="39095" rIns="78191" bIns="39095" numCol="1" rtlCol="0" anchor="ctr" anchorCtr="0" compatLnSpc="1">
            <a:prstTxWarp prst="textNoShape">
              <a:avLst/>
            </a:prstTxWarp>
          </a:bodyPr>
          <a:lstStyle/>
          <a:p>
            <a:pPr marL="2715" marR="0" lvl="0" indent="0" algn="l" defTabSz="78190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6499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56" name="Left Bracket 55" descr="null" title="null"/>
          <p:cNvSpPr/>
          <p:nvPr/>
        </p:nvSpPr>
        <p:spPr bwMode="auto">
          <a:xfrm flipH="1">
            <a:off x="9095822" y="2678807"/>
            <a:ext cx="83973" cy="184311"/>
          </a:xfrm>
          <a:prstGeom prst="leftBracke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78191" tIns="39095" rIns="78191" bIns="39095" numCol="1" rtlCol="0" anchor="ctr" anchorCtr="0" compatLnSpc="1">
            <a:prstTxWarp prst="textNoShape">
              <a:avLst/>
            </a:prstTxWarp>
          </a:bodyPr>
          <a:lstStyle/>
          <a:p>
            <a:pPr marL="2715" marR="0" lvl="0" indent="0" algn="l" defTabSz="78190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6499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57" name="Left Bracket 56" descr="null" title="null"/>
          <p:cNvSpPr/>
          <p:nvPr/>
        </p:nvSpPr>
        <p:spPr bwMode="auto">
          <a:xfrm flipH="1">
            <a:off x="9105152" y="2900287"/>
            <a:ext cx="83973" cy="184311"/>
          </a:xfrm>
          <a:prstGeom prst="leftBracke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78191" tIns="39095" rIns="78191" bIns="39095" numCol="1" rtlCol="0" anchor="ctr" anchorCtr="0" compatLnSpc="1">
            <a:prstTxWarp prst="textNoShape">
              <a:avLst/>
            </a:prstTxWarp>
          </a:bodyPr>
          <a:lstStyle/>
          <a:p>
            <a:pPr marL="2715" marR="0" lvl="0" indent="0" algn="l" defTabSz="78190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6499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cxnSp>
        <p:nvCxnSpPr>
          <p:cNvPr id="60" name="Straight Connector 59" descr="null" title="null"/>
          <p:cNvCxnSpPr/>
          <p:nvPr/>
        </p:nvCxnSpPr>
        <p:spPr bwMode="auto">
          <a:xfrm>
            <a:off x="9860483" y="1883672"/>
            <a:ext cx="5848" cy="1532391"/>
          </a:xfrm>
          <a:prstGeom prst="line">
            <a:avLst/>
          </a:prstGeom>
          <a:ln w="1905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9923480" y="2158921"/>
            <a:ext cx="1322458" cy="1039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39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Shares of the lump sum per beneficiary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89790" y="5309055"/>
            <a:ext cx="8456382" cy="132343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>
              <a:buClr>
                <a:schemeClr val="accent2"/>
              </a:buClr>
            </a:pPr>
            <a:r>
              <a:rPr lang="en-US" sz="1600" dirty="0"/>
              <a:t>You can </a:t>
            </a:r>
            <a:r>
              <a:rPr lang="en-US" sz="1600" b="1" dirty="0">
                <a:solidFill>
                  <a:schemeClr val="accent2"/>
                </a:solidFill>
              </a:rPr>
              <a:t>use the budget as you see fit</a:t>
            </a:r>
            <a:r>
              <a:rPr lang="en-US" sz="1600" b="1" dirty="0"/>
              <a:t> </a:t>
            </a:r>
            <a:r>
              <a:rPr lang="en-US" sz="1600" dirty="0"/>
              <a:t>as long as the project is implemented as agreed. The actual distribution of the lump sum is invisible to us.</a:t>
            </a:r>
          </a:p>
          <a:p>
            <a:pPr marL="0" lvl="1">
              <a:buClr>
                <a:schemeClr val="accent2"/>
              </a:buClr>
            </a:pPr>
            <a:endParaRPr lang="en-US" sz="1600" dirty="0"/>
          </a:p>
          <a:p>
            <a:pPr marL="0" lvl="1">
              <a:buClr>
                <a:schemeClr val="accent2"/>
              </a:buClr>
            </a:pPr>
            <a:r>
              <a:rPr lang="en-US" sz="1600" dirty="0"/>
              <a:t>Budget transfers between work packages and/or partners require an amendment if the consortium wants to reflect them in the grant agreement.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89872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256FAE1-3C7D-4E0C-BE00-70284C9AFB9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03854" y="1435360"/>
            <a:ext cx="5309118" cy="4736839"/>
          </a:xfrm>
        </p:spPr>
        <p:txBody>
          <a:bodyPr/>
          <a:lstStyle/>
          <a:p>
            <a:pPr marL="342900" indent="-342900">
              <a:spcAft>
                <a:spcPts val="24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dirty="0"/>
              <a:t>Lump </a:t>
            </a:r>
            <a:r>
              <a:rPr lang="de-DE" dirty="0" err="1"/>
              <a:t>sum</a:t>
            </a:r>
            <a:r>
              <a:rPr lang="de-DE" dirty="0"/>
              <a:t> </a:t>
            </a:r>
            <a:r>
              <a:rPr lang="de-DE" dirty="0" err="1"/>
              <a:t>grants</a:t>
            </a:r>
            <a:r>
              <a:rPr lang="de-DE" dirty="0"/>
              <a:t> </a:t>
            </a:r>
            <a:r>
              <a:rPr lang="de-DE" b="1" dirty="0" err="1"/>
              <a:t>can</a:t>
            </a:r>
            <a:r>
              <a:rPr lang="de-DE" b="1" dirty="0"/>
              <a:t> </a:t>
            </a:r>
            <a:r>
              <a:rPr lang="de-DE" b="1" dirty="0" err="1"/>
              <a:t>be</a:t>
            </a:r>
            <a:r>
              <a:rPr lang="de-DE" b="1" dirty="0"/>
              <a:t> </a:t>
            </a:r>
            <a:r>
              <a:rPr lang="de-DE" b="1" dirty="0" err="1"/>
              <a:t>amended</a:t>
            </a:r>
            <a:r>
              <a:rPr lang="de-DE" b="1" dirty="0"/>
              <a:t>. </a:t>
            </a:r>
            <a:r>
              <a:rPr lang="en-150" dirty="0"/>
              <a:t> </a:t>
            </a:r>
            <a:endParaRPr lang="de-DE" b="1" dirty="0"/>
          </a:p>
          <a:p>
            <a:pPr marL="342900" indent="-342900">
              <a:spcAft>
                <a:spcPts val="24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b="1" dirty="0"/>
              <a:t>Same p</a:t>
            </a:r>
            <a:r>
              <a:rPr lang="en-150" b="1" dirty="0"/>
              <a:t>rocedure </a:t>
            </a:r>
            <a:r>
              <a:rPr lang="de-DE" b="1" dirty="0"/>
              <a:t>and </a:t>
            </a:r>
            <a:r>
              <a:rPr lang="de-DE" b="1" dirty="0" err="1"/>
              <a:t>conditions</a:t>
            </a:r>
            <a:r>
              <a:rPr lang="de-DE" b="1" dirty="0"/>
              <a:t> </a:t>
            </a:r>
            <a:r>
              <a:rPr lang="de-DE" dirty="0" err="1"/>
              <a:t>as</a:t>
            </a:r>
            <a:r>
              <a:rPr lang="de-DE" dirty="0"/>
              <a:t> </a:t>
            </a:r>
            <a:r>
              <a:rPr lang="de-DE" dirty="0" err="1"/>
              <a:t>for</a:t>
            </a:r>
            <a:r>
              <a:rPr lang="de-DE" dirty="0"/>
              <a:t> all Horizon </a:t>
            </a:r>
            <a:r>
              <a:rPr lang="de-DE" dirty="0" err="1"/>
              <a:t>grants</a:t>
            </a:r>
            <a:r>
              <a:rPr lang="de-DE" dirty="0"/>
              <a:t>.</a:t>
            </a:r>
            <a:endParaRPr lang="en-150" dirty="0"/>
          </a:p>
          <a:p>
            <a:pPr marL="342900" indent="-342900">
              <a:spcAft>
                <a:spcPts val="24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dirty="0"/>
              <a:t>Lump </a:t>
            </a:r>
            <a:r>
              <a:rPr lang="de-DE" dirty="0" err="1"/>
              <a:t>sum</a:t>
            </a:r>
            <a:r>
              <a:rPr lang="de-DE" dirty="0"/>
              <a:t> w</a:t>
            </a:r>
            <a:r>
              <a:rPr lang="en-150" dirty="0"/>
              <a:t>ork </a:t>
            </a:r>
            <a:r>
              <a:rPr lang="en-US" dirty="0"/>
              <a:t>packages that have already been paid </a:t>
            </a:r>
            <a:r>
              <a:rPr lang="en-US" b="1" dirty="0"/>
              <a:t>cannot be amended</a:t>
            </a:r>
            <a:r>
              <a:rPr lang="en-150" b="1" dirty="0"/>
              <a:t>.</a:t>
            </a:r>
          </a:p>
          <a:p>
            <a:pPr marL="342900" indent="-342900">
              <a:spcAft>
                <a:spcPts val="24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technical review </a:t>
            </a:r>
            <a:r>
              <a:rPr lang="en-US" dirty="0"/>
              <a:t>is needed to amend Horizon 2020 lump sum grants (no longer needed under Horizon Europe).</a:t>
            </a:r>
            <a:endParaRPr lang="en-150" dirty="0"/>
          </a:p>
          <a:p>
            <a:pPr marL="342900" indent="-342900">
              <a:spcAft>
                <a:spcPts val="24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b="1" dirty="0"/>
              <a:t>Deviations</a:t>
            </a:r>
            <a:r>
              <a:rPr lang="en-US" dirty="0"/>
              <a:t> from the work plan can also be flagged in the periodic report (</a:t>
            </a:r>
            <a:r>
              <a:rPr lang="en-US" b="1" dirty="0"/>
              <a:t>simplified procedure</a:t>
            </a:r>
            <a:r>
              <a:rPr lang="en-US" dirty="0"/>
              <a:t>)</a:t>
            </a:r>
            <a:r>
              <a:rPr lang="en-150" dirty="0"/>
              <a:t>.</a:t>
            </a:r>
          </a:p>
          <a:p>
            <a:pPr>
              <a:buClr>
                <a:schemeClr val="accent2"/>
              </a:buClr>
            </a:pPr>
            <a:endParaRPr lang="en-150" dirty="0"/>
          </a:p>
          <a:p>
            <a:pPr>
              <a:buClr>
                <a:schemeClr val="accent2"/>
              </a:buClr>
            </a:pPr>
            <a:endParaRPr lang="en-150" dirty="0"/>
          </a:p>
          <a:p>
            <a:pPr>
              <a:buClr>
                <a:schemeClr val="accent2"/>
              </a:buClr>
            </a:pPr>
            <a:endParaRPr lang="en-150" dirty="0"/>
          </a:p>
          <a:p>
            <a:pPr>
              <a:buClr>
                <a:schemeClr val="accent2"/>
              </a:buClr>
            </a:pPr>
            <a:r>
              <a:rPr lang="en-150" dirty="0"/>
              <a:t>                                      </a:t>
            </a:r>
            <a:endParaRPr lang="en-IE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BAFA62-A4FC-4435-B918-78FCDD827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150" dirty="0"/>
              <a:t>Amendments</a:t>
            </a:r>
            <a:endParaRPr lang="en-IE" dirty="0"/>
          </a:p>
        </p:txBody>
      </p:sp>
      <p:graphicFrame>
        <p:nvGraphicFramePr>
          <p:cNvPr id="40" name="Diagram 39">
            <a:extLst>
              <a:ext uri="{FF2B5EF4-FFF2-40B4-BE49-F238E27FC236}">
                <a16:creationId xmlns:a16="http://schemas.microsoft.com/office/drawing/2014/main" id="{C707B034-87E1-4589-BD01-4EBDCA3DAB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5231129"/>
              </p:ext>
            </p:extLst>
          </p:nvPr>
        </p:nvGraphicFramePr>
        <p:xfrm>
          <a:off x="5128909" y="468000"/>
          <a:ext cx="7275285" cy="592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24226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Payment schedule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76549" y="1034091"/>
            <a:ext cx="9063446" cy="548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accent2"/>
              </a:buClr>
            </a:pPr>
            <a:r>
              <a:rPr lang="en-US" sz="2000" dirty="0">
                <a:solidFill>
                  <a:schemeClr val="tx2"/>
                </a:solidFill>
              </a:rPr>
              <a:t>Types of payments:</a:t>
            </a:r>
          </a:p>
          <a:p>
            <a:pPr lvl="1">
              <a:buClr>
                <a:schemeClr val="accent2"/>
              </a:buClr>
            </a:pPr>
            <a:endParaRPr lang="en-US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fr-BE" b="0" dirty="0">
              <a:solidFill>
                <a:schemeClr val="tx1"/>
              </a:solidFill>
            </a:endParaRPr>
          </a:p>
        </p:txBody>
      </p:sp>
      <p:sp>
        <p:nvSpPr>
          <p:cNvPr id="23" name="Rectangle 22" descr="null" title="null"/>
          <p:cNvSpPr/>
          <p:nvPr/>
        </p:nvSpPr>
        <p:spPr>
          <a:xfrm rot="16200000">
            <a:off x="-569354" y="3691723"/>
            <a:ext cx="3554113" cy="39994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IE"/>
          </a:p>
        </p:txBody>
      </p:sp>
      <p:sp>
        <p:nvSpPr>
          <p:cNvPr id="24" name="TextBox 23" descr="null" title="null"/>
          <p:cNvSpPr txBox="1"/>
          <p:nvPr/>
        </p:nvSpPr>
        <p:spPr>
          <a:xfrm rot="16200000">
            <a:off x="-569354" y="3691723"/>
            <a:ext cx="3554113" cy="39994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352726" bIns="0" numCol="1" spcCol="1270" anchor="t" anchorCtr="0">
            <a:noAutofit/>
          </a:bodyPr>
          <a:lstStyle/>
          <a:p>
            <a:pPr lvl="0" algn="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200" b="1" kern="1200" dirty="0">
                <a:solidFill>
                  <a:schemeClr val="tx1"/>
                </a:solidFill>
              </a:rPr>
              <a:t>Pre-financing payment</a:t>
            </a:r>
          </a:p>
        </p:txBody>
      </p:sp>
      <p:sp>
        <p:nvSpPr>
          <p:cNvPr id="26" name="Rectangle 25" descr="null" title="null"/>
          <p:cNvSpPr/>
          <p:nvPr/>
        </p:nvSpPr>
        <p:spPr>
          <a:xfrm>
            <a:off x="1407673" y="2114637"/>
            <a:ext cx="1992131" cy="3735472"/>
          </a:xfrm>
          <a:prstGeom prst="rect">
            <a:avLst/>
          </a:prstGeom>
          <a:scene3d>
            <a:camera prst="orthographicFront"/>
            <a:lightRig rig="flat" dir="t"/>
          </a:scene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n-IE"/>
          </a:p>
        </p:txBody>
      </p:sp>
      <p:sp>
        <p:nvSpPr>
          <p:cNvPr id="27" name="TextBox 26" descr="Same function and same rules as for other grants&#10;&#10;Coordinator distributes the amount according to consortium agreement &#10;" title="Pre-financing payment"/>
          <p:cNvSpPr txBox="1"/>
          <p:nvPr/>
        </p:nvSpPr>
        <p:spPr>
          <a:xfrm>
            <a:off x="1407673" y="2114637"/>
            <a:ext cx="1992131" cy="4319718"/>
          </a:xfrm>
          <a:prstGeom prst="rect">
            <a:avLst/>
          </a:prstGeom>
          <a:ln/>
          <a:scene3d>
            <a:camera prst="orthographicFront"/>
            <a:lightRig rig="flat" dir="t"/>
          </a:scene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128016" tIns="352726" rIns="128016" bIns="128016" numCol="1" spcCol="1270" anchor="t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800" kern="1200" dirty="0">
                <a:solidFill>
                  <a:schemeClr val="tx1"/>
                </a:solidFill>
              </a:rPr>
              <a:t>Same function and same rules as for other grants</a:t>
            </a:r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GB" sz="1800" kern="1200" dirty="0">
              <a:solidFill>
                <a:schemeClr val="tx1"/>
              </a:solidFill>
            </a:endParaRPr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800" kern="1200" dirty="0">
                <a:solidFill>
                  <a:schemeClr val="tx1"/>
                </a:solidFill>
              </a:rPr>
              <a:t>Coordinator distributes the amount according to consortium agreement </a:t>
            </a:r>
          </a:p>
        </p:txBody>
      </p:sp>
      <p:sp>
        <p:nvSpPr>
          <p:cNvPr id="30" name="Rectangle 29" descr="null" title="null"/>
          <p:cNvSpPr/>
          <p:nvPr/>
        </p:nvSpPr>
        <p:spPr>
          <a:xfrm rot="16200000">
            <a:off x="2338195" y="3691723"/>
            <a:ext cx="3554113" cy="39994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IE"/>
          </a:p>
        </p:txBody>
      </p:sp>
      <p:sp>
        <p:nvSpPr>
          <p:cNvPr id="31" name="TextBox 30" descr="null" title="null"/>
          <p:cNvSpPr txBox="1"/>
          <p:nvPr/>
        </p:nvSpPr>
        <p:spPr>
          <a:xfrm rot="16200000">
            <a:off x="2338195" y="3691723"/>
            <a:ext cx="3554113" cy="39994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352726" bIns="0" numCol="1" spcCol="1270" anchor="t" anchorCtr="0">
            <a:noAutofit/>
          </a:bodyPr>
          <a:lstStyle/>
          <a:p>
            <a:pPr lvl="0" algn="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200" b="1" kern="1200" dirty="0">
                <a:solidFill>
                  <a:schemeClr val="tx1"/>
                </a:solidFill>
              </a:rPr>
              <a:t>Interim payment(s)</a:t>
            </a:r>
          </a:p>
        </p:txBody>
      </p:sp>
      <p:sp>
        <p:nvSpPr>
          <p:cNvPr id="33" name="Rectangle 32" descr="null" title="null"/>
          <p:cNvSpPr/>
          <p:nvPr/>
        </p:nvSpPr>
        <p:spPr>
          <a:xfrm>
            <a:off x="4315222" y="2114636"/>
            <a:ext cx="1992131" cy="4319719"/>
          </a:xfrm>
          <a:prstGeom prst="rect">
            <a:avLst/>
          </a:prstGeom>
          <a:scene3d>
            <a:camera prst="orthographicFront"/>
            <a:lightRig rig="flat" dir="t"/>
          </a:scene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n-IE"/>
          </a:p>
        </p:txBody>
      </p:sp>
      <p:sp>
        <p:nvSpPr>
          <p:cNvPr id="34" name="TextBox 33" descr="One or more&#10;&#10;We pay the shares of the lump sum set out in Annex 2 for the work packages completed &amp; approved in the reporting period&#10;" title="Interim payment(s)"/>
          <p:cNvSpPr txBox="1"/>
          <p:nvPr/>
        </p:nvSpPr>
        <p:spPr>
          <a:xfrm>
            <a:off x="4315222" y="2114636"/>
            <a:ext cx="1992131" cy="4319719"/>
          </a:xfrm>
          <a:prstGeom prst="rect">
            <a:avLst/>
          </a:prstGeom>
          <a:ln/>
          <a:scene3d>
            <a:camera prst="orthographicFront"/>
            <a:lightRig rig="flat" dir="t"/>
          </a:scene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0" vert="horz" wrap="square" lIns="128016" tIns="352726" rIns="128016" bIns="128016" numCol="1" spcCol="1270" anchor="t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800" kern="1200" dirty="0"/>
              <a:t>One or more</a:t>
            </a:r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GB" sz="1800" kern="120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dirty="0"/>
              <a:t>We p</a:t>
            </a:r>
            <a:r>
              <a:rPr lang="en-GB" sz="1800" kern="1200" dirty="0"/>
              <a:t>ay the shares of the lump sum set out in Annex 2 for the work packages completed &amp; approved in the reporting period</a:t>
            </a:r>
          </a:p>
        </p:txBody>
      </p:sp>
      <p:sp>
        <p:nvSpPr>
          <p:cNvPr id="37" name="Rectangle 36" descr="null" title="null"/>
          <p:cNvSpPr/>
          <p:nvPr/>
        </p:nvSpPr>
        <p:spPr>
          <a:xfrm rot="16200000">
            <a:off x="5245744" y="3691723"/>
            <a:ext cx="3554113" cy="39994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IE"/>
          </a:p>
        </p:txBody>
      </p:sp>
      <p:sp>
        <p:nvSpPr>
          <p:cNvPr id="38" name="TextBox 37" descr="null" title="null"/>
          <p:cNvSpPr txBox="1"/>
          <p:nvPr/>
        </p:nvSpPr>
        <p:spPr>
          <a:xfrm rot="16200000">
            <a:off x="5245744" y="3691723"/>
            <a:ext cx="3554113" cy="39994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352726" bIns="0" numCol="1" spcCol="1270" anchor="t" anchorCtr="0">
            <a:noAutofit/>
          </a:bodyPr>
          <a:lstStyle/>
          <a:p>
            <a:pPr lvl="0" algn="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200" b="1" kern="1200" dirty="0">
                <a:solidFill>
                  <a:schemeClr val="tx1"/>
                </a:solidFill>
              </a:rPr>
              <a:t>Payment of the balance</a:t>
            </a:r>
          </a:p>
        </p:txBody>
      </p:sp>
      <p:sp>
        <p:nvSpPr>
          <p:cNvPr id="40" name="Rectangle 39" descr="null" title="null"/>
          <p:cNvSpPr/>
          <p:nvPr/>
        </p:nvSpPr>
        <p:spPr>
          <a:xfrm>
            <a:off x="7222771" y="2151422"/>
            <a:ext cx="1992131" cy="3737110"/>
          </a:xfrm>
          <a:prstGeom prst="rect">
            <a:avLst/>
          </a:prstGeom>
          <a:ln/>
          <a:scene3d>
            <a:camera prst="orthographicFront"/>
            <a:lightRig rig="flat" dir="t"/>
          </a:scene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en-IE"/>
          </a:p>
        </p:txBody>
      </p:sp>
      <p:sp>
        <p:nvSpPr>
          <p:cNvPr id="41" name="TextBox 40" descr="Closes the financial aspects of the grant&#10;&#10;Partial payment for partially completed WPs possible&#10;&#10;Releases the amount retained for the Mutual Insurance Mechanism&#10;" title="Payment of the balance"/>
          <p:cNvSpPr txBox="1"/>
          <p:nvPr/>
        </p:nvSpPr>
        <p:spPr>
          <a:xfrm>
            <a:off x="7222771" y="2151422"/>
            <a:ext cx="1992131" cy="4282934"/>
          </a:xfrm>
          <a:prstGeom prst="rect">
            <a:avLst/>
          </a:prstGeom>
          <a:ln/>
          <a:scene3d>
            <a:camera prst="orthographicFront"/>
            <a:lightRig rig="flat" dir="t"/>
          </a:scene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128016" tIns="352726" rIns="128016" bIns="128016" numCol="1" spcCol="1270" anchor="t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700" kern="1200" dirty="0">
                <a:solidFill>
                  <a:schemeClr val="tx1"/>
                </a:solidFill>
              </a:rPr>
              <a:t>Closes the financial aspects of the grant</a:t>
            </a:r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GB" sz="1700" kern="1200" dirty="0">
              <a:solidFill>
                <a:schemeClr val="tx1"/>
              </a:solidFill>
            </a:endParaRPr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700" dirty="0">
                <a:solidFill>
                  <a:schemeClr val="tx1"/>
                </a:solidFill>
              </a:rPr>
              <a:t>Partial payment for partially completed WPs possible</a:t>
            </a:r>
            <a:endParaRPr lang="en-GB" sz="1700" kern="1200" dirty="0">
              <a:solidFill>
                <a:schemeClr val="tx1"/>
              </a:solidFill>
            </a:endParaRPr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GB" sz="1700" kern="1200" dirty="0">
              <a:solidFill>
                <a:schemeClr val="tx1"/>
              </a:solidFill>
            </a:endParaRPr>
          </a:p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700" kern="1200" dirty="0">
                <a:solidFill>
                  <a:schemeClr val="tx1"/>
                </a:solidFill>
              </a:rPr>
              <a:t>Releases the amount </a:t>
            </a:r>
            <a:r>
              <a:rPr lang="en-US" sz="1700" dirty="0">
                <a:solidFill>
                  <a:schemeClr val="tx1"/>
                </a:solidFill>
              </a:rPr>
              <a:t>retained for the Mutual Insurance Mechanism</a:t>
            </a:r>
            <a:endParaRPr lang="en-GB" sz="1700" kern="1200" dirty="0">
              <a:solidFill>
                <a:schemeClr val="tx1"/>
              </a:solidFill>
            </a:endParaRPr>
          </a:p>
        </p:txBody>
      </p:sp>
      <p:sp>
        <p:nvSpPr>
          <p:cNvPr id="44" name="Oval 43" descr="null" title="null"/>
          <p:cNvSpPr/>
          <p:nvPr/>
        </p:nvSpPr>
        <p:spPr>
          <a:xfrm>
            <a:off x="1079299" y="1504714"/>
            <a:ext cx="864000" cy="86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 descr="null" title="nul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007" y="1563981"/>
            <a:ext cx="745467" cy="745467"/>
          </a:xfrm>
          <a:prstGeom prst="rect">
            <a:avLst/>
          </a:prstGeom>
        </p:spPr>
      </p:pic>
      <p:sp>
        <p:nvSpPr>
          <p:cNvPr id="47" name="Oval 46" descr="null" title="null"/>
          <p:cNvSpPr/>
          <p:nvPr/>
        </p:nvSpPr>
        <p:spPr>
          <a:xfrm>
            <a:off x="6951276" y="1460424"/>
            <a:ext cx="864000" cy="86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 descr="null" title="nul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984" y="1519691"/>
            <a:ext cx="745467" cy="745467"/>
          </a:xfrm>
          <a:prstGeom prst="rect">
            <a:avLst/>
          </a:prstGeom>
        </p:spPr>
      </p:pic>
      <p:sp>
        <p:nvSpPr>
          <p:cNvPr id="50" name="Oval 49" descr="null" title="null"/>
          <p:cNvSpPr/>
          <p:nvPr/>
        </p:nvSpPr>
        <p:spPr>
          <a:xfrm>
            <a:off x="3986848" y="1481555"/>
            <a:ext cx="864000" cy="86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 descr="null" title="nul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556" y="1540822"/>
            <a:ext cx="745467" cy="74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905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E94708CC-E9C4-4B0B-AE55-19F5EE2C15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14" b="44693"/>
          <a:stretch/>
        </p:blipFill>
        <p:spPr>
          <a:xfrm>
            <a:off x="958559" y="3685447"/>
            <a:ext cx="10891967" cy="157894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5616" y="705014"/>
            <a:ext cx="10515600" cy="473104"/>
          </a:xfrm>
        </p:spPr>
        <p:txBody>
          <a:bodyPr/>
          <a:lstStyle/>
          <a:p>
            <a:r>
              <a:rPr lang="en-US" dirty="0">
                <a:solidFill>
                  <a:srgbClr val="931680"/>
                </a:solidFill>
              </a:rPr>
              <a:t>Reporting and </a:t>
            </a:r>
            <a:r>
              <a:rPr lang="en-US" dirty="0"/>
              <a:t>payment (1)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7D395C-50A8-496A-B559-DCE530A1F470}"/>
              </a:ext>
            </a:extLst>
          </p:cNvPr>
          <p:cNvSpPr txBox="1"/>
          <p:nvPr/>
        </p:nvSpPr>
        <p:spPr>
          <a:xfrm>
            <a:off x="825616" y="1346345"/>
            <a:ext cx="10796113" cy="233910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Clr>
                <a:srgbClr val="931680"/>
              </a:buClr>
              <a:buFont typeface="Arial" panose="020B0604020202020204" pitchFamily="34" charset="0"/>
              <a:buChar char="•"/>
            </a:pPr>
            <a:r>
              <a:rPr lang="en-GB" dirty="0"/>
              <a:t>Use the </a:t>
            </a:r>
            <a:r>
              <a:rPr lang="en-GB" b="1" dirty="0">
                <a:solidFill>
                  <a:schemeClr val="tx2"/>
                </a:solidFill>
              </a:rPr>
              <a:t>standard reporting template</a:t>
            </a:r>
          </a:p>
          <a:p>
            <a:pPr>
              <a:buClr>
                <a:srgbClr val="931680"/>
              </a:buClr>
            </a:pPr>
            <a:endParaRPr lang="en-GB" sz="1000" b="1" dirty="0">
              <a:solidFill>
                <a:schemeClr val="tx2"/>
              </a:solidFill>
            </a:endParaRPr>
          </a:p>
          <a:p>
            <a:pPr marL="285750" indent="-285750">
              <a:buClr>
                <a:srgbClr val="931680"/>
              </a:buClr>
              <a:buFont typeface="Arial" panose="020B0604020202020204" pitchFamily="34" charset="0"/>
              <a:buChar char="•"/>
            </a:pPr>
            <a:r>
              <a:rPr lang="en-GB" dirty="0"/>
              <a:t>The coordinator declares work packages as </a:t>
            </a:r>
            <a:r>
              <a:rPr lang="en-GB" b="1" dirty="0">
                <a:solidFill>
                  <a:schemeClr val="tx2"/>
                </a:solidFill>
              </a:rPr>
              <a:t>Completed</a:t>
            </a:r>
            <a:r>
              <a:rPr lang="en-GB" b="1" dirty="0"/>
              <a:t> </a:t>
            </a:r>
            <a:r>
              <a:rPr lang="en-GB" dirty="0"/>
              <a:t>or</a:t>
            </a:r>
            <a:r>
              <a:rPr lang="en-GB" b="1" dirty="0"/>
              <a:t> </a:t>
            </a:r>
            <a:r>
              <a:rPr lang="en-GB" b="1" dirty="0">
                <a:solidFill>
                  <a:schemeClr val="tx2"/>
                </a:solidFill>
              </a:rPr>
              <a:t>Not Completed</a:t>
            </a:r>
            <a:r>
              <a:rPr lang="en-GB" b="1" dirty="0"/>
              <a:t>. </a:t>
            </a:r>
            <a:r>
              <a:rPr lang="en-GB" dirty="0"/>
              <a:t>This should be justified by the technical periodic report.</a:t>
            </a:r>
          </a:p>
          <a:p>
            <a:pPr marL="285750" indent="-285750">
              <a:buClr>
                <a:srgbClr val="931680"/>
              </a:buClr>
              <a:buFont typeface="Arial" panose="020B0604020202020204" pitchFamily="34" charset="0"/>
              <a:buChar char="•"/>
            </a:pPr>
            <a:endParaRPr lang="en-GB" sz="1000" dirty="0"/>
          </a:p>
          <a:p>
            <a:pPr marL="285750" indent="-285750">
              <a:buClr>
                <a:srgbClr val="931680"/>
              </a:buClr>
              <a:buFont typeface="Arial" panose="020B0604020202020204" pitchFamily="34" charset="0"/>
              <a:buChar char="•"/>
            </a:pPr>
            <a:r>
              <a:rPr lang="en-GB" dirty="0"/>
              <a:t>An incomplete work package can be completed and paid in a subsequent reporting period.</a:t>
            </a:r>
          </a:p>
          <a:p>
            <a:pPr marL="285750" indent="-285750">
              <a:buClr>
                <a:srgbClr val="931680"/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Clr>
                <a:srgbClr val="931680"/>
              </a:buClr>
              <a:buFont typeface="Arial" panose="020B0604020202020204" pitchFamily="34" charset="0"/>
              <a:buChar char="•"/>
            </a:pPr>
            <a:r>
              <a:rPr lang="en-GB" dirty="0"/>
              <a:t>At the final reporting period, it is possible to declare </a:t>
            </a:r>
            <a:r>
              <a:rPr lang="en-GB" b="1" dirty="0">
                <a:solidFill>
                  <a:schemeClr val="tx2"/>
                </a:solidFill>
              </a:rPr>
              <a:t>Partially Completed </a:t>
            </a:r>
            <a:r>
              <a:rPr lang="en-GB" dirty="0"/>
              <a:t>work packages, and to enter the percentage of completion.</a:t>
            </a:r>
          </a:p>
        </p:txBody>
      </p:sp>
      <p:pic>
        <p:nvPicPr>
          <p:cNvPr id="4" name="Graphic 3" descr="Warning with solid fill">
            <a:extLst>
              <a:ext uri="{FF2B5EF4-FFF2-40B4-BE49-F238E27FC236}">
                <a16:creationId xmlns:a16="http://schemas.microsoft.com/office/drawing/2014/main" id="{5AF429EB-73F9-43C8-9463-2C5A92A0A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5616" y="5384350"/>
            <a:ext cx="484265" cy="4842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5BF3E1-6989-4AA4-A06E-ECDFF8C62005}"/>
              </a:ext>
            </a:extLst>
          </p:cNvPr>
          <p:cNvSpPr txBox="1"/>
          <p:nvPr/>
        </p:nvSpPr>
        <p:spPr>
          <a:xfrm>
            <a:off x="1444255" y="5360215"/>
            <a:ext cx="930349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en-GB" dirty="0"/>
              <a:t>The completion of work packages is not based </a:t>
            </a:r>
            <a:r>
              <a:rPr lang="en-US" dirty="0"/>
              <a:t>on a successful outcome, but on the </a:t>
            </a:r>
            <a:r>
              <a:rPr lang="en-US" b="1" dirty="0"/>
              <a:t>completion of activities </a:t>
            </a:r>
            <a:r>
              <a:rPr lang="en-GB" dirty="0"/>
              <a:t>as described in the description of action.</a:t>
            </a:r>
          </a:p>
        </p:txBody>
      </p:sp>
    </p:spTree>
    <p:extLst>
      <p:ext uri="{BB962C8B-B14F-4D97-AF65-F5344CB8AC3E}">
        <p14:creationId xmlns:p14="http://schemas.microsoft.com/office/powerpoint/2010/main" val="2712652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31680"/>
                </a:solidFill>
              </a:rPr>
              <a:t>Reporting and </a:t>
            </a:r>
            <a:r>
              <a:rPr lang="en-US" dirty="0"/>
              <a:t>payment (2)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933993" y="1258214"/>
            <a:ext cx="10170691" cy="53421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accent2"/>
              </a:buClr>
            </a:pPr>
            <a:endParaRPr lang="en-IE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fr-BE" b="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 descr="At the end of the reporting period, the consortium identifies the work packages that have been completed over the period.&#10;&#10;For the worlk pacakges fully completed, the lump sum shares of all the beneficiaries involved are paid." title="Example of lump sum shares paid or not paid after reporting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120000"/>
              </p:ext>
            </p:extLst>
          </p:nvPr>
        </p:nvGraphicFramePr>
        <p:xfrm>
          <a:off x="933993" y="3021167"/>
          <a:ext cx="5919302" cy="1816291"/>
        </p:xfrm>
        <a:graphic>
          <a:graphicData uri="http://schemas.openxmlformats.org/drawingml/2006/table">
            <a:tbl>
              <a:tblPr/>
              <a:tblGrid>
                <a:gridCol w="10883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4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25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77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06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51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78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WP1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WP2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WP3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WP4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WP5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8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Beneficiary A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250.000</a:t>
                      </a:r>
                    </a:p>
                  </a:txBody>
                  <a:tcPr marL="8145" marR="8145" marT="8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300.000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Beneficiary B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250.000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350.000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Beneficiary C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/>
                          <a:ea typeface="+mn-ea"/>
                          <a:cs typeface="+mn-cs"/>
                        </a:rPr>
                        <a:t>100.000</a:t>
                      </a:r>
                    </a:p>
                  </a:txBody>
                  <a:tcPr marL="8145" marR="8145" marT="8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100.000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8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Beneficiary D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120.000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926"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Total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350.000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470.000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350.000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200.000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300.000</a:t>
                      </a:r>
                    </a:p>
                  </a:txBody>
                  <a:tcPr marL="8145" marR="8145" marT="814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9" name="Group 8" descr="At the end of the reporting period, the consortium identifies the work packages that have been completed over the period.&#10;&#10;For the worlk pacakges fully completed, the lump sum shares of all the beneficiaries involved are paid.&#10;The work package " title="Interim reporting and payment"/>
          <p:cNvGrpSpPr/>
          <p:nvPr/>
        </p:nvGrpSpPr>
        <p:grpSpPr>
          <a:xfrm>
            <a:off x="1096610" y="4986443"/>
            <a:ext cx="7204391" cy="1425708"/>
            <a:chOff x="792525" y="4510608"/>
            <a:chExt cx="8425135" cy="1667285"/>
          </a:xfrm>
        </p:grpSpPr>
        <p:sp>
          <p:nvSpPr>
            <p:cNvPr id="10" name="TextBox 9"/>
            <p:cNvSpPr txBox="1"/>
            <p:nvPr/>
          </p:nvSpPr>
          <p:spPr>
            <a:xfrm>
              <a:off x="792525" y="5762177"/>
              <a:ext cx="8425135" cy="4157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710" dirty="0"/>
                <a:t>Payment</a:t>
              </a:r>
              <a:r>
                <a:rPr lang="en-GB" sz="1710" b="0" dirty="0"/>
                <a:t> = 350 000 +   0    +   350 000 +      0     = 700 000 € </a:t>
              </a:r>
            </a:p>
          </p:txBody>
        </p:sp>
        <p:sp>
          <p:nvSpPr>
            <p:cNvPr id="12" name="Down Arrow 11"/>
            <p:cNvSpPr/>
            <p:nvPr/>
          </p:nvSpPr>
          <p:spPr>
            <a:xfrm>
              <a:off x="2106540" y="4510608"/>
              <a:ext cx="648072" cy="1046534"/>
            </a:xfrm>
            <a:prstGeom prst="downArrow">
              <a:avLst>
                <a:gd name="adj1" fmla="val 50000"/>
                <a:gd name="adj2" fmla="val 41182"/>
              </a:avLst>
            </a:prstGeom>
            <a:solidFill>
              <a:srgbClr val="92D050"/>
            </a:solidFill>
            <a:ln>
              <a:solidFill>
                <a:srgbClr val="133176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90952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2394" dirty="0">
                  <a:sym typeface="Wingdings"/>
                </a:rPr>
                <a:t></a:t>
              </a:r>
              <a:endParaRPr lang="en-GB" sz="2394" dirty="0"/>
            </a:p>
          </p:txBody>
        </p:sp>
        <p:sp>
          <p:nvSpPr>
            <p:cNvPr id="16" name="Down Arrow 15"/>
            <p:cNvSpPr/>
            <p:nvPr/>
          </p:nvSpPr>
          <p:spPr>
            <a:xfrm>
              <a:off x="3294757" y="4510608"/>
              <a:ext cx="648072" cy="1046534"/>
            </a:xfrm>
            <a:prstGeom prst="downArrow">
              <a:avLst>
                <a:gd name="adj1" fmla="val 50000"/>
                <a:gd name="adj2" fmla="val 41182"/>
              </a:avLst>
            </a:prstGeom>
            <a:gradFill>
              <a:gsLst>
                <a:gs pos="27000">
                  <a:srgbClr val="92D050"/>
                </a:gs>
                <a:gs pos="100000">
                  <a:schemeClr val="bg1"/>
                </a:gs>
              </a:gsLst>
              <a:lin ang="5400000" scaled="0"/>
            </a:gradFill>
            <a:ln>
              <a:solidFill>
                <a:srgbClr val="133176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90952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2394" dirty="0">
                  <a:solidFill>
                    <a:srgbClr val="C00000"/>
                  </a:solidFill>
                  <a:sym typeface="Wingdings"/>
                </a:rPr>
                <a:t></a:t>
              </a:r>
              <a:endParaRPr lang="en-GB" sz="2394" dirty="0">
                <a:solidFill>
                  <a:srgbClr val="C00000"/>
                </a:solidFill>
              </a:endParaRPr>
            </a:p>
          </p:txBody>
        </p:sp>
        <p:sp>
          <p:nvSpPr>
            <p:cNvPr id="17" name="Down Arrow 16"/>
            <p:cNvSpPr/>
            <p:nvPr/>
          </p:nvSpPr>
          <p:spPr>
            <a:xfrm>
              <a:off x="4554612" y="4541415"/>
              <a:ext cx="648072" cy="1046534"/>
            </a:xfrm>
            <a:prstGeom prst="downArrow">
              <a:avLst>
                <a:gd name="adj1" fmla="val 50000"/>
                <a:gd name="adj2" fmla="val 41182"/>
              </a:avLst>
            </a:prstGeom>
            <a:solidFill>
              <a:srgbClr val="92D050"/>
            </a:solidFill>
            <a:ln>
              <a:solidFill>
                <a:srgbClr val="133176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90952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2394" dirty="0">
                  <a:sym typeface="Wingdings"/>
                </a:rPr>
                <a:t></a:t>
              </a:r>
              <a:endParaRPr lang="en-GB" sz="2394" dirty="0"/>
            </a:p>
          </p:txBody>
        </p:sp>
        <p:sp>
          <p:nvSpPr>
            <p:cNvPr id="18" name="Down Arrow 17"/>
            <p:cNvSpPr/>
            <p:nvPr/>
          </p:nvSpPr>
          <p:spPr>
            <a:xfrm>
              <a:off x="5725790" y="4543647"/>
              <a:ext cx="648072" cy="1046534"/>
            </a:xfrm>
            <a:prstGeom prst="downArrow">
              <a:avLst>
                <a:gd name="adj1" fmla="val 50000"/>
                <a:gd name="adj2" fmla="val 41182"/>
              </a:avLst>
            </a:prstGeom>
            <a:gradFill>
              <a:gsLst>
                <a:gs pos="0">
                  <a:srgbClr val="92D050"/>
                </a:gs>
                <a:gs pos="37000">
                  <a:schemeClr val="bg1"/>
                </a:gs>
              </a:gsLst>
              <a:lin ang="5400000" scaled="0"/>
            </a:gradFill>
            <a:ln>
              <a:solidFill>
                <a:srgbClr val="133176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90952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2394" dirty="0">
                  <a:solidFill>
                    <a:srgbClr val="C00000"/>
                  </a:solidFill>
                  <a:sym typeface="Wingdings"/>
                </a:rPr>
                <a:t></a:t>
              </a:r>
              <a:endParaRPr lang="en-GB" sz="2394" dirty="0">
                <a:solidFill>
                  <a:srgbClr val="C00000"/>
                </a:solidFill>
              </a:endParaRPr>
            </a:p>
          </p:txBody>
        </p:sp>
      </p:grp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C8D602F5-7CB1-4C8C-BD34-DEB546ACBD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33993" y="1270559"/>
            <a:ext cx="10695804" cy="1816291"/>
          </a:xfrm>
        </p:spPr>
        <p:txBody>
          <a:bodyPr/>
          <a:lstStyle/>
          <a:p>
            <a:pPr marL="342900" indent="-342900">
              <a:buClr>
                <a:srgbClr val="931680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The financial report is much </a:t>
            </a:r>
            <a:r>
              <a:rPr lang="en-US" sz="1800" b="1" dirty="0">
                <a:solidFill>
                  <a:schemeClr val="tx2"/>
                </a:solidFill>
              </a:rPr>
              <a:t>simplified</a:t>
            </a:r>
            <a:r>
              <a:rPr lang="en-US" sz="1800" dirty="0"/>
              <a:t> and to a large extent automated.</a:t>
            </a:r>
            <a:endParaRPr lang="en-IE" sz="1800" dirty="0"/>
          </a:p>
          <a:p>
            <a:pPr marL="342900" indent="-342900">
              <a:buClr>
                <a:srgbClr val="931680"/>
              </a:buClr>
              <a:buFont typeface="Arial" panose="020B0604020202020204" pitchFamily="34" charset="0"/>
              <a:buChar char="•"/>
            </a:pPr>
            <a:r>
              <a:rPr lang="en-US" sz="1800" dirty="0"/>
              <a:t>The financial statement for all beneficiaries is </a:t>
            </a:r>
            <a:r>
              <a:rPr lang="en-US" sz="1800" b="1" dirty="0">
                <a:solidFill>
                  <a:schemeClr val="tx2"/>
                </a:solidFill>
              </a:rPr>
              <a:t>automatically generated</a:t>
            </a:r>
            <a:r>
              <a:rPr lang="en-US" sz="1800" dirty="0"/>
              <a:t> (based on the accepted work packages and the corresponding lump sum shares). </a:t>
            </a:r>
            <a:endParaRPr lang="en-IE" sz="1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B52DF2-8568-4A4C-B079-EFCB924DA402}"/>
              </a:ext>
            </a:extLst>
          </p:cNvPr>
          <p:cNvSpPr txBox="1"/>
          <p:nvPr/>
        </p:nvSpPr>
        <p:spPr>
          <a:xfrm>
            <a:off x="7468865" y="2992658"/>
            <a:ext cx="3789142" cy="22467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Interim payments pay the lump sum shares for completed work packages.</a:t>
            </a:r>
          </a:p>
          <a:p>
            <a:endParaRPr lang="en-US" sz="2000" dirty="0"/>
          </a:p>
          <a:p>
            <a:r>
              <a:rPr lang="en-US" sz="2000" dirty="0"/>
              <a:t>Final payments can also pay partially completed work packages. </a:t>
            </a:r>
          </a:p>
        </p:txBody>
      </p:sp>
    </p:spTree>
    <p:extLst>
      <p:ext uri="{BB962C8B-B14F-4D97-AF65-F5344CB8AC3E}">
        <p14:creationId xmlns:p14="http://schemas.microsoft.com/office/powerpoint/2010/main" val="734115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5332" y="722976"/>
            <a:ext cx="10515600" cy="473104"/>
          </a:xfrm>
        </p:spPr>
        <p:txBody>
          <a:bodyPr/>
          <a:lstStyle/>
          <a:p>
            <a:r>
              <a:rPr lang="en-US" dirty="0"/>
              <a:t>Acceptance of work packages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915332" y="1556043"/>
            <a:ext cx="10515600" cy="47568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Work packages are </a:t>
            </a:r>
            <a:r>
              <a:rPr lang="en-US" dirty="0">
                <a:solidFill>
                  <a:srgbClr val="0F4494"/>
                </a:solidFill>
              </a:rPr>
              <a:t>accepted if the activities have been carried out</a:t>
            </a:r>
            <a:r>
              <a:rPr lang="en-US" b="0" dirty="0">
                <a:solidFill>
                  <a:schemeClr val="tx1"/>
                </a:solidFill>
              </a:rPr>
              <a:t>. We can also accept them when all essential tasks have been completed, when equivalent tasks have been carried out, or when deviations have been justified. </a:t>
            </a:r>
          </a:p>
          <a:p>
            <a:pPr lvl="1">
              <a:buClr>
                <a:schemeClr val="accent2"/>
              </a:buClr>
            </a:pPr>
            <a:endParaRPr lang="en-US" b="0" dirty="0">
              <a:solidFill>
                <a:schemeClr val="tx1"/>
              </a:solidFill>
            </a:endParaRPr>
          </a:p>
          <a:p>
            <a:pPr marL="2857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F4494"/>
                </a:solidFill>
              </a:rPr>
              <a:t>Lump sum projects can be amended </a:t>
            </a:r>
            <a:r>
              <a:rPr lang="en-GB" b="0" dirty="0">
                <a:solidFill>
                  <a:schemeClr val="tx1"/>
                </a:solidFill>
              </a:rPr>
              <a:t>according to scientific-technical needs (or deviations can be justified in the reports). Use these mechanisms to make completion of work packages feasible. </a:t>
            </a:r>
          </a:p>
          <a:p>
            <a:pPr marL="2857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IE" b="0" dirty="0">
              <a:solidFill>
                <a:schemeClr val="tx1"/>
              </a:solidFill>
            </a:endParaRPr>
          </a:p>
          <a:p>
            <a:pPr marL="2857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IE" b="0" dirty="0">
                <a:solidFill>
                  <a:schemeClr val="tx1"/>
                </a:solidFill>
              </a:rPr>
              <a:t>Before a lump sum work package (that you declared completed) is rejected as incomplete, you are invited to </a:t>
            </a:r>
            <a:r>
              <a:rPr lang="en-IE" dirty="0">
                <a:solidFill>
                  <a:srgbClr val="0F4494"/>
                </a:solidFill>
              </a:rPr>
              <a:t>respond to the observations of the project officer</a:t>
            </a:r>
            <a:r>
              <a:rPr lang="en-IE" b="0" dirty="0">
                <a:solidFill>
                  <a:schemeClr val="tx1"/>
                </a:solidFill>
              </a:rPr>
              <a:t>.</a:t>
            </a:r>
          </a:p>
          <a:p>
            <a:pPr marL="2857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IE" b="0" dirty="0">
              <a:solidFill>
                <a:schemeClr val="tx1"/>
              </a:solidFill>
            </a:endParaRPr>
          </a:p>
          <a:p>
            <a:pPr marL="2857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IE" b="0" dirty="0">
                <a:solidFill>
                  <a:schemeClr val="tx1"/>
                </a:solidFill>
              </a:rPr>
              <a:t>If the rejection is upheld the lump sum share concerned is not paid at that point in time. You should </a:t>
            </a:r>
            <a:r>
              <a:rPr lang="en-IE" dirty="0">
                <a:solidFill>
                  <a:srgbClr val="0F4494"/>
                </a:solidFill>
              </a:rPr>
              <a:t>complete the work package later </a:t>
            </a:r>
            <a:r>
              <a:rPr lang="en-IE" b="0" dirty="0">
                <a:solidFill>
                  <a:schemeClr val="tx1"/>
                </a:solidFill>
              </a:rPr>
              <a:t>and declare it at the end of any subsequent reporting period.</a:t>
            </a:r>
          </a:p>
          <a:p>
            <a:pPr marL="2857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IE" b="0" dirty="0">
              <a:solidFill>
                <a:schemeClr val="tx1"/>
              </a:solidFill>
            </a:endParaRPr>
          </a:p>
          <a:p>
            <a:pPr marL="2857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IE" b="0" dirty="0">
                <a:solidFill>
                  <a:schemeClr val="tx1"/>
                </a:solidFill>
              </a:rPr>
              <a:t>If it is not possible to complete a work package by the end of the project (e.g., for technical reasons or due to force majeure), the </a:t>
            </a:r>
            <a:r>
              <a:rPr lang="en-IE" dirty="0">
                <a:solidFill>
                  <a:srgbClr val="0F4494"/>
                </a:solidFill>
              </a:rPr>
              <a:t>lump sum is paid partially</a:t>
            </a:r>
            <a:r>
              <a:rPr lang="en-IE" b="0" dirty="0">
                <a:solidFill>
                  <a:srgbClr val="0F4494"/>
                </a:solidFill>
              </a:rPr>
              <a:t> </a:t>
            </a:r>
            <a:r>
              <a:rPr lang="en-IE" b="0" dirty="0">
                <a:solidFill>
                  <a:schemeClr val="tx1"/>
                </a:solidFill>
              </a:rPr>
              <a:t>in line with the degree of completion. The  decision on the partial amount is taken on a case-by-case basis. You will be able to provide observations. </a:t>
            </a:r>
          </a:p>
        </p:txBody>
      </p:sp>
    </p:spTree>
    <p:extLst>
      <p:ext uri="{BB962C8B-B14F-4D97-AF65-F5344CB8AC3E}">
        <p14:creationId xmlns:p14="http://schemas.microsoft.com/office/powerpoint/2010/main" val="3884271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3F27F2D3-BB89-0881-3C8B-54E2F41FAED0}"/>
              </a:ext>
            </a:extLst>
          </p:cNvPr>
          <p:cNvGraphicFramePr>
            <a:graphicFrameLocks/>
          </p:cNvGraphicFramePr>
          <p:nvPr/>
        </p:nvGraphicFramePr>
        <p:xfrm>
          <a:off x="734913" y="2338874"/>
          <a:ext cx="3840447" cy="39439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5332" y="722976"/>
            <a:ext cx="10515600" cy="473104"/>
          </a:xfrm>
        </p:spPr>
        <p:txBody>
          <a:bodyPr/>
          <a:lstStyle/>
          <a:p>
            <a:r>
              <a:rPr lang="en-US" dirty="0"/>
              <a:t>Acceptance of work packages – in practice</a:t>
            </a:r>
          </a:p>
        </p:txBody>
      </p:sp>
      <p:sp>
        <p:nvSpPr>
          <p:cNvPr id="5" name="Text Placeholder 2" descr="98% were accepted and paid in full (249 work packages).&#10;&#10;2 work packages in an intermediate report were rejected. They can be completed later. &#10;&#10;1 work package was declared partially completed. It was paid partially as declared.&#10;&#10;1 final report was rejected for formal reasons unrelated to lump sums (wrong template).&#10;&#10;1 lump sum project was terminated for reasons unrelated to lump sums. The project was paid partially as declared. " title="Text box with details about the lump sum work packages that were completed so far"/>
          <p:cNvSpPr txBox="1">
            <a:spLocks/>
          </p:cNvSpPr>
          <p:nvPr/>
        </p:nvSpPr>
        <p:spPr>
          <a:xfrm>
            <a:off x="6151770" y="1644067"/>
            <a:ext cx="5436032" cy="43322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/>
                </a:solidFill>
              </a:rPr>
              <a:t>At final payment </a:t>
            </a:r>
          </a:p>
          <a:p>
            <a:pPr marL="342900" lvl="1" indent="342900">
              <a:spcAft>
                <a:spcPts val="12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/>
            </a:pPr>
            <a:r>
              <a:rPr lang="en-GB" b="0" dirty="0">
                <a:solidFill>
                  <a:srgbClr val="4D4D4D"/>
                </a:solidFill>
                <a:latin typeface="Arial"/>
              </a:rPr>
              <a:t>9</a:t>
            </a:r>
            <a:r>
              <a:rPr lang="en-150" b="0" dirty="0">
                <a:solidFill>
                  <a:srgbClr val="4D4D4D"/>
                </a:solidFill>
                <a:latin typeface="Arial"/>
              </a:rPr>
              <a:t>9</a:t>
            </a:r>
            <a:r>
              <a:rPr lang="en-GB" b="0" dirty="0">
                <a:solidFill>
                  <a:srgbClr val="4D4D4D"/>
                </a:solidFill>
                <a:latin typeface="Arial"/>
              </a:rPr>
              <a:t>% were paid as declared </a:t>
            </a:r>
          </a:p>
          <a:p>
            <a:pPr marL="342900" lvl="1" indent="342900">
              <a:spcAft>
                <a:spcPts val="12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/>
            </a:pPr>
            <a:r>
              <a:rPr lang="en-GB" b="0" dirty="0">
                <a:solidFill>
                  <a:srgbClr val="4D4D4D"/>
                </a:solidFill>
                <a:latin typeface="Arial"/>
              </a:rPr>
              <a:t>1% were partially rejected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IE" sz="2400" dirty="0">
                <a:solidFill>
                  <a:schemeClr val="tx1"/>
                </a:solidFill>
              </a:rPr>
              <a:t>At intermediate payment</a:t>
            </a:r>
          </a:p>
          <a:p>
            <a:pPr marL="342900" lvl="1" indent="342900">
              <a:spcAft>
                <a:spcPts val="12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GB" sz="1800" b="0" dirty="0">
                <a:solidFill>
                  <a:srgbClr val="4D4D4D"/>
                </a:solidFill>
                <a:latin typeface="Arial"/>
              </a:rPr>
              <a:t>Rejection of work packages is rare (2%)</a:t>
            </a:r>
            <a:r>
              <a:rPr lang="en-US" sz="1800" b="0" dirty="0">
                <a:solidFill>
                  <a:srgbClr val="4D4D4D"/>
                </a:solidFill>
                <a:latin typeface="Arial"/>
              </a:rPr>
              <a:t>; </a:t>
            </a:r>
            <a:r>
              <a:rPr lang="en-US" sz="1800" b="0" dirty="0">
                <a:solidFill>
                  <a:srgbClr val="4D4D4D"/>
                </a:solidFill>
                <a:latin typeface="Arial"/>
                <a:sym typeface="Wingdings" panose="05000000000000000000" pitchFamily="2" charset="2"/>
              </a:rPr>
              <a:t> </a:t>
            </a:r>
            <a:r>
              <a:rPr lang="en-US" sz="1800" b="0" dirty="0">
                <a:solidFill>
                  <a:srgbClr val="4D4D4D"/>
                </a:solidFill>
                <a:latin typeface="Arial"/>
              </a:rPr>
              <a:t>payment delayed to the next reporting period</a:t>
            </a:r>
            <a:endParaRPr lang="en-IE" sz="2400" b="0" dirty="0">
              <a:solidFill>
                <a:schemeClr val="tx1"/>
              </a:solidFill>
            </a:endParaRP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150" sz="2400" dirty="0">
                <a:solidFill>
                  <a:schemeClr val="tx1"/>
                </a:solidFill>
              </a:rPr>
              <a:t>Controls work</a:t>
            </a: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150" sz="2400" dirty="0">
                <a:solidFill>
                  <a:schemeClr val="tx1"/>
                </a:solidFill>
              </a:rPr>
              <a:t>N</a:t>
            </a:r>
            <a:r>
              <a:rPr lang="en-IE" sz="2400" dirty="0">
                <a:solidFill>
                  <a:schemeClr val="tx1"/>
                </a:solidFill>
              </a:rPr>
              <a:t>o evidence of increased financial risks for beneficiaries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D5697B-A92E-4D4D-8FAE-5037B5134229}"/>
              </a:ext>
            </a:extLst>
          </p:cNvPr>
          <p:cNvSpPr txBox="1"/>
          <p:nvPr/>
        </p:nvSpPr>
        <p:spPr>
          <a:xfrm>
            <a:off x="554572" y="1644067"/>
            <a:ext cx="4786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dirty="0"/>
              <a:t>1 060</a:t>
            </a:r>
            <a:r>
              <a:rPr lang="en-150" dirty="0"/>
              <a:t> cl</a:t>
            </a:r>
            <a:r>
              <a:rPr lang="fr-BE" dirty="0" err="1"/>
              <a:t>osed</a:t>
            </a:r>
            <a:r>
              <a:rPr lang="fr-BE" dirty="0"/>
              <a:t> lump </a:t>
            </a:r>
            <a:r>
              <a:rPr lang="fr-BE" dirty="0" err="1"/>
              <a:t>sum</a:t>
            </a:r>
            <a:r>
              <a:rPr lang="fr-BE" dirty="0"/>
              <a:t> </a:t>
            </a:r>
            <a:r>
              <a:rPr lang="fr-BE" dirty="0" err="1"/>
              <a:t>grants</a:t>
            </a:r>
            <a:r>
              <a:rPr lang="fr-BE" dirty="0"/>
              <a:t> (</a:t>
            </a:r>
            <a:r>
              <a:rPr lang="en-US" dirty="0"/>
              <a:t>Jan 2026)</a:t>
            </a:r>
          </a:p>
        </p:txBody>
      </p:sp>
      <p:grpSp>
        <p:nvGrpSpPr>
          <p:cNvPr id="9" name="Group 8" descr="Arrow pointing from the column for completed lump sum work packages to the text box on the right." title="Arrow with text &quot;of which&quot;"/>
          <p:cNvGrpSpPr/>
          <p:nvPr/>
        </p:nvGrpSpPr>
        <p:grpSpPr>
          <a:xfrm>
            <a:off x="3890777" y="2232185"/>
            <a:ext cx="2149454" cy="646860"/>
            <a:chOff x="3463882" y="2771425"/>
            <a:chExt cx="2585377" cy="673092"/>
          </a:xfrm>
        </p:grpSpPr>
        <p:sp>
          <p:nvSpPr>
            <p:cNvPr id="8" name="Rectangle 7"/>
            <p:cNvSpPr/>
            <p:nvPr/>
          </p:nvSpPr>
          <p:spPr>
            <a:xfrm rot="20514226">
              <a:off x="3989860" y="2963604"/>
              <a:ext cx="1184596" cy="352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600" dirty="0"/>
                <a:t>of which</a:t>
              </a:r>
              <a:endParaRPr lang="en-GB" sz="1600" dirty="0"/>
            </a:p>
          </p:txBody>
        </p:sp>
        <p:sp>
          <p:nvSpPr>
            <p:cNvPr id="7" name="Right Arrow 6"/>
            <p:cNvSpPr/>
            <p:nvPr/>
          </p:nvSpPr>
          <p:spPr>
            <a:xfrm rot="20463046">
              <a:off x="3463882" y="2771425"/>
              <a:ext cx="2585377" cy="673092"/>
            </a:xfrm>
            <a:prstGeom prst="right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930027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Ex-post controls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93716" y="1110855"/>
            <a:ext cx="9063446" cy="53421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chemeClr val="tx1"/>
              </a:solidFill>
              <a:sym typeface="Webdings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800" dirty="0">
                <a:solidFill>
                  <a:schemeClr val="tx1"/>
                </a:solidFill>
                <a:sym typeface="Webdings"/>
              </a:rPr>
              <a:t>Checks, reviews and audits for</a:t>
            </a:r>
            <a:r>
              <a:rPr lang="en-GB" sz="1800" b="0" dirty="0">
                <a:solidFill>
                  <a:schemeClr val="tx1"/>
                </a:solidFill>
                <a:sym typeface="Webdings"/>
              </a:rPr>
              <a:t>:</a:t>
            </a:r>
          </a:p>
          <a:p>
            <a:pPr marL="1075117" lvl="0" indent="-676021" fontAlgn="base">
              <a:spcBef>
                <a:spcPts val="1800"/>
              </a:spcBef>
              <a:spcAft>
                <a:spcPct val="0"/>
              </a:spcAft>
              <a:buSzPct val="200000"/>
              <a:buFont typeface="Webdings" panose="05030102010509060703" pitchFamily="18" charset="2"/>
              <a:buChar char="L"/>
              <a:defRPr/>
            </a:pPr>
            <a:r>
              <a:rPr lang="en-GB" sz="1800" b="0" dirty="0">
                <a:solidFill>
                  <a:schemeClr val="tx1"/>
                </a:solidFill>
                <a:sym typeface="Webdings"/>
              </a:rPr>
              <a:t>Proper implementation of the action (e.g. technical review)</a:t>
            </a:r>
          </a:p>
          <a:p>
            <a:pPr marL="1075117" lvl="0" indent="-676021" fontAlgn="base">
              <a:spcBef>
                <a:spcPts val="1800"/>
              </a:spcBef>
              <a:spcAft>
                <a:spcPct val="0"/>
              </a:spcAft>
              <a:buSzPct val="200000"/>
              <a:buFont typeface="Webdings" panose="05030102010509060703" pitchFamily="18" charset="2"/>
              <a:buChar char="L"/>
              <a:defRPr/>
            </a:pPr>
            <a:r>
              <a:rPr lang="en-GB" sz="1800" b="0" dirty="0">
                <a:solidFill>
                  <a:schemeClr val="tx1"/>
                </a:solidFill>
                <a:sym typeface="Webdings"/>
              </a:rPr>
              <a:t>Compliance with the other non-financial obligations of the grant, e.g.</a:t>
            </a:r>
          </a:p>
          <a:p>
            <a:pPr marL="399096" lvl="0" fontAlgn="base">
              <a:spcBef>
                <a:spcPts val="600"/>
              </a:spcBef>
              <a:spcAft>
                <a:spcPct val="0"/>
              </a:spcAft>
              <a:buSzPct val="200000"/>
              <a:defRPr/>
            </a:pPr>
            <a:r>
              <a:rPr lang="en-GB" sz="1800" b="0" dirty="0">
                <a:solidFill>
                  <a:schemeClr val="tx1"/>
                </a:solidFill>
                <a:sym typeface="Webdings"/>
              </a:rPr>
              <a:t>	 </a:t>
            </a:r>
          </a:p>
          <a:p>
            <a:pPr marL="1457924" lvl="1" indent="-382807" defTabSz="676021" fontAlgn="base">
              <a:spcBef>
                <a:spcPts val="1026"/>
              </a:spcBef>
              <a:spcAft>
                <a:spcPct val="0"/>
              </a:spcAft>
              <a:buSzPct val="200000"/>
              <a:buFont typeface="Symbol" panose="05050102010706020507" pitchFamily="18" charset="2"/>
              <a:buChar char=""/>
              <a:defRPr/>
            </a:pPr>
            <a:r>
              <a:rPr lang="en-GB" b="0" dirty="0">
                <a:solidFill>
                  <a:schemeClr val="tx1"/>
                </a:solidFill>
              </a:rPr>
              <a:t>IPR obligations</a:t>
            </a:r>
          </a:p>
          <a:p>
            <a:pPr marL="1457924" lvl="1" indent="-382807" defTabSz="676021" fontAlgn="base">
              <a:spcBef>
                <a:spcPts val="1026"/>
              </a:spcBef>
              <a:spcAft>
                <a:spcPct val="0"/>
              </a:spcAft>
              <a:buSzPct val="200000"/>
              <a:buFont typeface="Symbol" panose="05050102010706020507" pitchFamily="18" charset="2"/>
              <a:buChar char=""/>
              <a:defRPr/>
            </a:pPr>
            <a:r>
              <a:rPr lang="en-GB" b="0" dirty="0">
                <a:solidFill>
                  <a:schemeClr val="tx1"/>
                </a:solidFill>
              </a:rPr>
              <a:t>Ethics and integrity</a:t>
            </a:r>
          </a:p>
          <a:p>
            <a:pPr marL="1457924" lvl="1" indent="-382807" defTabSz="676021" fontAlgn="base">
              <a:spcBef>
                <a:spcPts val="1026"/>
              </a:spcBef>
              <a:spcAft>
                <a:spcPct val="0"/>
              </a:spcAft>
              <a:buSzPct val="200000"/>
              <a:buFont typeface="Symbol" panose="05050102010706020507" pitchFamily="18" charset="2"/>
              <a:buChar char=""/>
              <a:defRPr/>
            </a:pPr>
            <a:r>
              <a:rPr lang="en-GB" b="0" dirty="0">
                <a:solidFill>
                  <a:schemeClr val="tx1"/>
                </a:solidFill>
              </a:rPr>
              <a:t>Open science</a:t>
            </a:r>
          </a:p>
          <a:p>
            <a:pPr marL="1457924" lvl="1" indent="-382807" defTabSz="676021" fontAlgn="base">
              <a:spcBef>
                <a:spcPts val="1026"/>
              </a:spcBef>
              <a:spcAft>
                <a:spcPct val="0"/>
              </a:spcAft>
              <a:buSzPct val="200000"/>
              <a:buFont typeface="Symbol" panose="05050102010706020507" pitchFamily="18" charset="2"/>
              <a:buChar char=""/>
              <a:defRPr/>
            </a:pPr>
            <a:r>
              <a:rPr lang="en-GB" b="0" dirty="0">
                <a:solidFill>
                  <a:schemeClr val="tx1"/>
                </a:solidFill>
              </a:rPr>
              <a:t>Dissemination</a:t>
            </a:r>
          </a:p>
          <a:p>
            <a:pPr marL="1457924" lvl="1" indent="-382807" defTabSz="676021" fontAlgn="base">
              <a:spcBef>
                <a:spcPts val="1026"/>
              </a:spcBef>
              <a:spcAft>
                <a:spcPct val="0"/>
              </a:spcAft>
              <a:buSzPct val="200000"/>
              <a:buFont typeface="Symbol" panose="05050102010706020507" pitchFamily="18" charset="2"/>
              <a:buChar char=""/>
              <a:defRPr/>
            </a:pPr>
            <a:r>
              <a:rPr lang="en-GB" b="0" dirty="0">
                <a:solidFill>
                  <a:schemeClr val="tx1"/>
                </a:solidFill>
              </a:rPr>
              <a:t>Etc.</a:t>
            </a:r>
            <a:endParaRPr lang="en-GB" sz="1800" b="0" dirty="0">
              <a:solidFill>
                <a:schemeClr val="tx1"/>
              </a:solidFill>
            </a:endParaRPr>
          </a:p>
          <a:p>
            <a:pPr marL="399096" lvl="0" fontAlgn="base">
              <a:spcBef>
                <a:spcPct val="0"/>
              </a:spcBef>
              <a:spcAft>
                <a:spcPct val="0"/>
              </a:spcAft>
              <a:buSzPct val="200000"/>
              <a:defRPr/>
            </a:pPr>
            <a:endParaRPr lang="en-GB" sz="18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en-US" sz="200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fr-BE" b="0" dirty="0">
              <a:solidFill>
                <a:schemeClr val="tx1"/>
              </a:solidFill>
            </a:endParaRPr>
          </a:p>
        </p:txBody>
      </p:sp>
      <p:grpSp>
        <p:nvGrpSpPr>
          <p:cNvPr id="71" name="Group 70" descr="null" title="null"/>
          <p:cNvGrpSpPr/>
          <p:nvPr/>
        </p:nvGrpSpPr>
        <p:grpSpPr>
          <a:xfrm>
            <a:off x="1603157" y="5265010"/>
            <a:ext cx="864000" cy="864000"/>
            <a:chOff x="10070085" y="4807760"/>
            <a:chExt cx="864000" cy="864000"/>
          </a:xfrm>
        </p:grpSpPr>
        <p:sp>
          <p:nvSpPr>
            <p:cNvPr id="72" name="Oval 71"/>
            <p:cNvSpPr/>
            <p:nvPr/>
          </p:nvSpPr>
          <p:spPr>
            <a:xfrm>
              <a:off x="10070085" y="4807760"/>
              <a:ext cx="864000" cy="864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3" name="Picture 72" descr="null" title="null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04320" y="4841995"/>
              <a:ext cx="795530" cy="795530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2821577" y="5512344"/>
            <a:ext cx="654884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IE" dirty="0"/>
              <a:t>No financial checks, reviews and audits by EU services</a:t>
            </a:r>
          </a:p>
        </p:txBody>
      </p:sp>
    </p:spTree>
    <p:extLst>
      <p:ext uri="{BB962C8B-B14F-4D97-AF65-F5344CB8AC3E}">
        <p14:creationId xmlns:p14="http://schemas.microsoft.com/office/powerpoint/2010/main" val="29269455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Keeping records</a:t>
            </a:r>
          </a:p>
        </p:txBody>
      </p:sp>
      <p:sp>
        <p:nvSpPr>
          <p:cNvPr id="5" name="Text Placeholder 2" descr="null" title="null"/>
          <p:cNvSpPr txBox="1">
            <a:spLocks/>
          </p:cNvSpPr>
          <p:nvPr/>
        </p:nvSpPr>
        <p:spPr>
          <a:xfrm>
            <a:off x="838200" y="1069955"/>
            <a:ext cx="9063446" cy="53421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lang="en-GB" altLang="en-US" dirty="0"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22" name="Diagram 21" descr="You need to keep any document proving that the work was done as detailed in Annex 1. For example:&#10;- technical documents;&#10;- publications, prototypes, deliverables;&#10;- any document proving that the work was done as detailed in Annex 1.&#10;All these documents must be kept for all Horizon Europe grants.&#10;&#10;You don't need to keep any document probing the actual costs incurred:&#10;- time-sheets;&#10;- pay-slips or contracts&#10;- depreciation policy&#10;- invoices." title="Which records do you need to keep?"/>
          <p:cNvGraphicFramePr/>
          <p:nvPr/>
        </p:nvGraphicFramePr>
        <p:xfrm>
          <a:off x="1031500" y="1200575"/>
          <a:ext cx="8602824" cy="4956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68513" y="6272275"/>
            <a:ext cx="34749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u="none" kern="1200" cap="none" spc="0" normalizeH="0" baseline="0" noProof="0" dirty="0">
                <a:ln>
                  <a:noFill/>
                </a:ln>
                <a:solidFill>
                  <a:srgbClr val="004494"/>
                </a:solidFill>
                <a:effectLst/>
                <a:uLnTx/>
                <a:uFillTx/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Same as for all Horizon</a:t>
            </a:r>
            <a:r>
              <a:rPr kumimoji="0" lang="en-GB" sz="1400" b="1" u="none" kern="1200" cap="none" spc="0" normalizeH="0" noProof="0" dirty="0">
                <a:ln>
                  <a:noFill/>
                </a:ln>
                <a:solidFill>
                  <a:srgbClr val="004494"/>
                </a:solidFill>
                <a:effectLst/>
                <a:uLnTx/>
                <a:uFillTx/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Europe grants</a:t>
            </a:r>
            <a:endParaRPr kumimoji="0" lang="en-GB" sz="1400" b="1" u="none" kern="1200" cap="none" spc="0" normalizeH="0" baseline="0" noProof="0" dirty="0">
              <a:ln>
                <a:noFill/>
              </a:ln>
              <a:solidFill>
                <a:srgbClr val="004494"/>
              </a:solidFill>
              <a:effectLst/>
              <a:uLnTx/>
              <a:uFillTx/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Left Brace 7" descr="null" title="null"/>
          <p:cNvSpPr/>
          <p:nvPr/>
        </p:nvSpPr>
        <p:spPr>
          <a:xfrm rot="16200000">
            <a:off x="3141081" y="4397304"/>
            <a:ext cx="335902" cy="3238199"/>
          </a:xfrm>
          <a:prstGeom prst="leftBrace">
            <a:avLst/>
          </a:prstGeom>
          <a:ln>
            <a:solidFill>
              <a:srgbClr val="0F4494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0A1921-8739-6509-ACAD-AF112A9CB23A}"/>
              </a:ext>
            </a:extLst>
          </p:cNvPr>
          <p:cNvSpPr txBox="1"/>
          <p:nvPr/>
        </p:nvSpPr>
        <p:spPr>
          <a:xfrm>
            <a:off x="5563267" y="5919708"/>
            <a:ext cx="44191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150" sz="1400" dirty="0">
                <a:solidFill>
                  <a:srgbClr val="004494"/>
                </a:solidFill>
                <a:latin typeface="+mj-lt"/>
                <a:ea typeface="Verdana" panose="020B0604030504040204" pitchFamily="34" charset="0"/>
              </a:rPr>
              <a:t>*You </a:t>
            </a:r>
            <a:r>
              <a:rPr lang="en-US" sz="1400" dirty="0">
                <a:solidFill>
                  <a:srgbClr val="004494"/>
                </a:solidFill>
                <a:latin typeface="+mj-lt"/>
                <a:ea typeface="Verdana" panose="020B0604030504040204" pitchFamily="34" charset="0"/>
              </a:rPr>
              <a:t>still need to comply with financial record keeping </a:t>
            </a:r>
            <a:r>
              <a:rPr lang="en-US" sz="1400" b="1" dirty="0">
                <a:solidFill>
                  <a:srgbClr val="004494"/>
                </a:solidFill>
                <a:latin typeface="+mj-lt"/>
                <a:ea typeface="Verdana" panose="020B0604030504040204" pitchFamily="34" charset="0"/>
              </a:rPr>
              <a:t>obligations outside the grant agreement</a:t>
            </a:r>
            <a:r>
              <a:rPr lang="en-US" sz="1400" dirty="0">
                <a:solidFill>
                  <a:srgbClr val="004494"/>
                </a:solidFill>
                <a:latin typeface="+mj-lt"/>
                <a:ea typeface="Verdana" panose="020B0604030504040204" pitchFamily="34" charset="0"/>
              </a:rPr>
              <a:t>, if any (e.g., under national law or internal procedures)</a:t>
            </a:r>
            <a:endParaRPr lang="en-IE" sz="1400" dirty="0">
              <a:solidFill>
                <a:srgbClr val="004494"/>
              </a:solidFill>
              <a:latin typeface="+mj-lt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4261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150" dirty="0"/>
              <a:t>Resources </a:t>
            </a:r>
            <a:r>
              <a:rPr lang="en-US" dirty="0"/>
              <a:t>available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473335" y="921155"/>
            <a:ext cx="8099165" cy="8516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600" b="0" dirty="0">
              <a:solidFill>
                <a:schemeClr val="tx1"/>
              </a:solidFill>
              <a:hlinkClick r:id="rId2"/>
            </a:endParaRPr>
          </a:p>
          <a:p>
            <a:pPr>
              <a:buClr>
                <a:schemeClr val="accent2"/>
              </a:buClr>
            </a:pPr>
            <a:r>
              <a:rPr lang="en-GB" b="0" dirty="0">
                <a:solidFill>
                  <a:schemeClr val="tx1"/>
                </a:solidFill>
              </a:rPr>
              <a:t>One dedicated </a:t>
            </a:r>
            <a:r>
              <a:rPr lang="en-GB" dirty="0">
                <a:solidFill>
                  <a:schemeClr val="tx1"/>
                </a:solidFill>
                <a:hlinkClick r:id="rId3"/>
              </a:rPr>
              <a:t>lump sum page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b="0" dirty="0">
                <a:solidFill>
                  <a:schemeClr val="tx1"/>
                </a:solidFill>
              </a:rPr>
              <a:t>on the F</a:t>
            </a:r>
            <a:r>
              <a:rPr lang="en-150" b="0" dirty="0" err="1">
                <a:solidFill>
                  <a:schemeClr val="tx1"/>
                </a:solidFill>
              </a:rPr>
              <a:t>unding</a:t>
            </a:r>
            <a:r>
              <a:rPr lang="en-150" b="0" dirty="0">
                <a:solidFill>
                  <a:schemeClr val="tx1"/>
                </a:solidFill>
              </a:rPr>
              <a:t> </a:t>
            </a:r>
            <a:r>
              <a:rPr lang="en-GB" b="0" dirty="0">
                <a:solidFill>
                  <a:schemeClr val="tx1"/>
                </a:solidFill>
              </a:rPr>
              <a:t>&amp;T</a:t>
            </a:r>
            <a:r>
              <a:rPr lang="en-150" b="0" dirty="0">
                <a:solidFill>
                  <a:schemeClr val="tx1"/>
                </a:solidFill>
              </a:rPr>
              <a:t>enders</a:t>
            </a:r>
            <a:r>
              <a:rPr lang="en-GB" b="0" dirty="0">
                <a:solidFill>
                  <a:schemeClr val="tx1"/>
                </a:solidFill>
              </a:rPr>
              <a:t> Portal with:</a:t>
            </a:r>
            <a:endParaRPr lang="en-US" sz="1800" b="0" dirty="0">
              <a:solidFill>
                <a:schemeClr val="tx1"/>
              </a:solidFill>
            </a:endParaRPr>
          </a:p>
          <a:p>
            <a:pPr marL="342900" lvl="1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1600" b="0" dirty="0">
              <a:solidFill>
                <a:schemeClr val="tx1"/>
              </a:solidFill>
            </a:endParaRPr>
          </a:p>
          <a:p>
            <a:pPr>
              <a:buClr>
                <a:schemeClr val="accent2"/>
              </a:buClr>
            </a:pPr>
            <a:endParaRPr lang="en-GB" sz="18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fr-BE" sz="2000" dirty="0">
              <a:solidFill>
                <a:schemeClr val="tx2"/>
              </a:solidFill>
            </a:endParaRPr>
          </a:p>
          <a:p>
            <a:pPr lvl="1">
              <a:buClr>
                <a:schemeClr val="accent2"/>
              </a:buClr>
            </a:pPr>
            <a:endParaRPr lang="fr-BE" b="0" dirty="0">
              <a:solidFill>
                <a:schemeClr val="tx1"/>
              </a:solidFill>
            </a:endParaRPr>
          </a:p>
        </p:txBody>
      </p:sp>
      <p:pic>
        <p:nvPicPr>
          <p:cNvPr id="9" name="Picture 8" descr="null" title="null">
            <a:extLst>
              <a:ext uri="{FF2B5EF4-FFF2-40B4-BE49-F238E27FC236}">
                <a16:creationId xmlns:a16="http://schemas.microsoft.com/office/drawing/2014/main" id="{E400F48E-CF70-4CE8-A6CD-027191C439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8617" y="1362838"/>
            <a:ext cx="3197028" cy="4518824"/>
          </a:xfrm>
          <a:prstGeom prst="rect">
            <a:avLst/>
          </a:prstGeom>
        </p:spPr>
      </p:pic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41AD657-14FE-48D9-8DD7-C309F581CA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8729221"/>
              </p:ext>
            </p:extLst>
          </p:nvPr>
        </p:nvGraphicFramePr>
        <p:xfrm>
          <a:off x="473335" y="1871176"/>
          <a:ext cx="7961085" cy="4518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9453405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446CFA-76E9-1916-49E1-3F3E0751E6E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/>
              <a:t>For questions about research and Horizon Europe, you can contact the Research Enquiry Service via the webform:</a:t>
            </a:r>
            <a:endParaRPr lang="en-150" sz="2400" dirty="0"/>
          </a:p>
          <a:p>
            <a:pPr marL="0" indent="0">
              <a:buNone/>
            </a:pPr>
            <a:r>
              <a:rPr lang="en-US" sz="2400" dirty="0">
                <a:hlinkClick r:id="rId2"/>
              </a:rPr>
              <a:t>Research Enquiry Service (europa.eu)</a:t>
            </a:r>
            <a:endParaRPr lang="en-GB" sz="2400" dirty="0"/>
          </a:p>
          <a:p>
            <a:endParaRPr lang="en-IE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A0F47B7-A71A-0B8D-320E-F6CC3EDD5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Enquiry Service 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2664030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150" dirty="0"/>
              <a:t>Current developments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838200" y="1007034"/>
            <a:ext cx="11043139" cy="53506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spcAft>
                <a:spcPts val="0"/>
              </a:spcAft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buNone/>
              <a:defRPr sz="18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400" dirty="0">
              <a:solidFill>
                <a:srgbClr val="004494"/>
              </a:solidFill>
            </a:endParaRP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IE" sz="2000" b="0" dirty="0">
                <a:solidFill>
                  <a:schemeClr val="tx1"/>
                </a:solidFill>
              </a:rPr>
              <a:t>Continuous monitoring of lump sum grants, adjustments if necessary </a:t>
            </a:r>
            <a:endParaRPr lang="en-IE" sz="2000" b="0" dirty="0">
              <a:solidFill>
                <a:srgbClr val="4D4D4D"/>
              </a:solidFill>
              <a:latin typeface="Arial"/>
            </a:endParaRPr>
          </a:p>
          <a:p>
            <a:pPr marL="7200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3168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150" sz="2000" b="0" dirty="0">
                <a:solidFill>
                  <a:srgbClr val="4D4D4D"/>
                </a:solidFill>
                <a:latin typeface="Arial"/>
                <a:hlinkClick r:id="rId2"/>
              </a:rPr>
              <a:t>A</a:t>
            </a:r>
            <a:r>
              <a:rPr lang="en-IE" sz="2000" b="0" dirty="0">
                <a:solidFill>
                  <a:srgbClr val="4D4D4D"/>
                </a:solidFill>
                <a:latin typeface="Arial"/>
                <a:hlinkClick r:id="rId2"/>
              </a:rPr>
              <a:t>ssessment</a:t>
            </a:r>
            <a:r>
              <a:rPr lang="en-IE" sz="2000" b="0" dirty="0">
                <a:solidFill>
                  <a:srgbClr val="4D4D4D"/>
                </a:solidFill>
                <a:latin typeface="Arial"/>
              </a:rPr>
              <a:t> </a:t>
            </a:r>
            <a:r>
              <a:rPr lang="en-150" sz="2000" b="0" dirty="0">
                <a:solidFill>
                  <a:srgbClr val="4D4D4D"/>
                </a:solidFill>
                <a:latin typeface="Arial"/>
              </a:rPr>
              <a:t>of lump sum funding in H2020 and HE (completed in July 2024)</a:t>
            </a:r>
            <a:endParaRPr kumimoji="0" lang="en-IE" sz="20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lvl="1">
              <a:buClr>
                <a:schemeClr val="accent2"/>
              </a:buClr>
            </a:pPr>
            <a:endParaRPr lang="en-IE" sz="2000" b="0" dirty="0">
              <a:solidFill>
                <a:schemeClr val="tx1"/>
              </a:solidFill>
            </a:endParaRPr>
          </a:p>
          <a:p>
            <a:pPr marL="342900" lvl="1" indent="-342900">
              <a:spcAft>
                <a:spcPts val="600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de-DE" sz="2000" b="0" dirty="0">
                <a:solidFill>
                  <a:schemeClr val="tx1"/>
                </a:solidFill>
              </a:rPr>
              <a:t>E</a:t>
            </a:r>
            <a:r>
              <a:rPr lang="en-150" sz="2000" b="0" dirty="0">
                <a:solidFill>
                  <a:schemeClr val="tx1"/>
                </a:solidFill>
              </a:rPr>
              <a:t>x-post </a:t>
            </a:r>
            <a:r>
              <a:rPr lang="en-IE" sz="2000" b="0" dirty="0">
                <a:solidFill>
                  <a:schemeClr val="tx1"/>
                </a:solidFill>
              </a:rPr>
              <a:t>technical reviews</a:t>
            </a:r>
            <a:r>
              <a:rPr lang="en-150" sz="2000" b="0" dirty="0">
                <a:solidFill>
                  <a:schemeClr val="tx1"/>
                </a:solidFill>
              </a:rPr>
              <a:t> for lump sum</a:t>
            </a:r>
            <a:r>
              <a:rPr lang="de-DE" sz="2000" b="0" dirty="0">
                <a:solidFill>
                  <a:schemeClr val="tx1"/>
                </a:solidFill>
              </a:rPr>
              <a:t> </a:t>
            </a:r>
            <a:r>
              <a:rPr lang="de-DE" sz="2000" b="0" dirty="0" err="1">
                <a:solidFill>
                  <a:schemeClr val="tx1"/>
                </a:solidFill>
              </a:rPr>
              <a:t>grants</a:t>
            </a:r>
            <a:r>
              <a:rPr lang="de-DE" sz="2000" b="0" dirty="0">
                <a:solidFill>
                  <a:schemeClr val="tx1"/>
                </a:solidFill>
              </a:rPr>
              <a:t>, variant </a:t>
            </a:r>
            <a:r>
              <a:rPr lang="de-DE" sz="2000" b="0" dirty="0" err="1">
                <a:solidFill>
                  <a:schemeClr val="tx1"/>
                </a:solidFill>
              </a:rPr>
              <a:t>of</a:t>
            </a:r>
            <a:r>
              <a:rPr lang="de-DE" sz="2000" b="0" dirty="0">
                <a:solidFill>
                  <a:schemeClr val="tx1"/>
                </a:solidFill>
              </a:rPr>
              <a:t> </a:t>
            </a:r>
            <a:r>
              <a:rPr lang="de-DE" sz="2000" b="0" dirty="0" err="1">
                <a:solidFill>
                  <a:schemeClr val="tx1"/>
                </a:solidFill>
              </a:rPr>
              <a:t>existing</a:t>
            </a:r>
            <a:r>
              <a:rPr lang="de-DE" sz="2000" b="0" dirty="0">
                <a:solidFill>
                  <a:schemeClr val="tx1"/>
                </a:solidFill>
              </a:rPr>
              <a:t> </a:t>
            </a:r>
            <a:r>
              <a:rPr lang="de-DE" sz="2000" b="0" dirty="0" err="1">
                <a:solidFill>
                  <a:schemeClr val="tx1"/>
                </a:solidFill>
              </a:rPr>
              <a:t>project</a:t>
            </a:r>
            <a:r>
              <a:rPr lang="de-DE" sz="2000" b="0" dirty="0">
                <a:solidFill>
                  <a:schemeClr val="tx1"/>
                </a:solidFill>
              </a:rPr>
              <a:t> </a:t>
            </a:r>
            <a:r>
              <a:rPr lang="de-DE" sz="2000" b="0" dirty="0" err="1">
                <a:solidFill>
                  <a:schemeClr val="tx1"/>
                </a:solidFill>
              </a:rPr>
              <a:t>reviews</a:t>
            </a:r>
            <a:endParaRPr lang="de-DE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  <a:buSzPct val="150000"/>
            </a:pPr>
            <a:endParaRPr lang="en-150" sz="2000" b="0" dirty="0">
              <a:solidFill>
                <a:schemeClr val="tx1"/>
              </a:solidFill>
            </a:endParaRPr>
          </a:p>
          <a:p>
            <a:pPr marL="342900" lvl="1" indent="-342900">
              <a:spcAft>
                <a:spcPts val="600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chemeClr val="tx1"/>
                </a:solidFill>
              </a:rPr>
              <a:t>Roll-out</a:t>
            </a:r>
            <a:r>
              <a:rPr lang="en-150" sz="2000" b="0" dirty="0">
                <a:solidFill>
                  <a:schemeClr val="tx1"/>
                </a:solidFill>
              </a:rPr>
              <a:t> of the detailed lump sum budget </a:t>
            </a:r>
            <a:r>
              <a:rPr lang="en-IE" sz="2000" b="0" dirty="0">
                <a:solidFill>
                  <a:schemeClr val="tx1"/>
                </a:solidFill>
              </a:rPr>
              <a:t>in Part A application forms</a:t>
            </a:r>
          </a:p>
          <a:p>
            <a:pPr lvl="1">
              <a:buClr>
                <a:schemeClr val="accent2"/>
              </a:buClr>
            </a:pPr>
            <a:endParaRPr lang="en-IE" sz="2000" b="0" dirty="0">
              <a:solidFill>
                <a:schemeClr val="tx1"/>
              </a:solidFill>
            </a:endParaRPr>
          </a:p>
          <a:p>
            <a:pPr marL="342900" lvl="1" indent="-342900">
              <a:spcAft>
                <a:spcPts val="1200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IE" sz="2000" b="0" dirty="0">
                <a:solidFill>
                  <a:schemeClr val="tx1"/>
                </a:solidFill>
              </a:rPr>
              <a:t>Stepwise </a:t>
            </a:r>
            <a:r>
              <a:rPr lang="en-150" sz="2000" b="0" dirty="0">
                <a:solidFill>
                  <a:schemeClr val="tx1"/>
                </a:solidFill>
              </a:rPr>
              <a:t>roll-out of lump sums</a:t>
            </a:r>
            <a:r>
              <a:rPr lang="en-IE" sz="2000" b="0" dirty="0">
                <a:solidFill>
                  <a:schemeClr val="tx1"/>
                </a:solidFill>
              </a:rPr>
              <a:t>:</a:t>
            </a:r>
          </a:p>
          <a:p>
            <a:pPr marL="720000" lvl="1" indent="-342900"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IE" sz="2000" b="0" dirty="0">
                <a:solidFill>
                  <a:schemeClr val="tx1"/>
                </a:solidFill>
              </a:rPr>
              <a:t>2021-2022</a:t>
            </a:r>
            <a:r>
              <a:rPr lang="en-150" sz="2000" b="0" dirty="0">
                <a:solidFill>
                  <a:schemeClr val="tx1"/>
                </a:solidFill>
              </a:rPr>
              <a:t>: 2%</a:t>
            </a:r>
            <a:endParaRPr lang="en-IE" sz="2000" b="0" dirty="0">
              <a:solidFill>
                <a:schemeClr val="tx1"/>
              </a:solidFill>
            </a:endParaRPr>
          </a:p>
          <a:p>
            <a:pPr marL="720000" lvl="1" indent="-342900"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IE" sz="2000" b="0" dirty="0">
                <a:solidFill>
                  <a:schemeClr val="tx1"/>
                </a:solidFill>
              </a:rPr>
              <a:t>2023</a:t>
            </a:r>
            <a:r>
              <a:rPr lang="en-150" sz="2000" b="0" dirty="0">
                <a:solidFill>
                  <a:schemeClr val="tx1"/>
                </a:solidFill>
              </a:rPr>
              <a:t>: </a:t>
            </a:r>
            <a:r>
              <a:rPr lang="en-IE" sz="2000" b="0" dirty="0">
                <a:solidFill>
                  <a:schemeClr val="tx1"/>
                </a:solidFill>
              </a:rPr>
              <a:t>&gt; 10% </a:t>
            </a:r>
          </a:p>
          <a:p>
            <a:pPr marL="720000" lvl="1" indent="-342900"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IE" sz="2000" b="0" dirty="0">
                <a:solidFill>
                  <a:schemeClr val="tx1"/>
                </a:solidFill>
              </a:rPr>
              <a:t>2024</a:t>
            </a:r>
            <a:r>
              <a:rPr lang="en-150" sz="2000" b="0" dirty="0">
                <a:solidFill>
                  <a:schemeClr val="tx1"/>
                </a:solidFill>
              </a:rPr>
              <a:t>: 27</a:t>
            </a:r>
            <a:r>
              <a:rPr lang="en-IE" sz="2000" b="0" dirty="0">
                <a:solidFill>
                  <a:schemeClr val="tx1"/>
                </a:solidFill>
              </a:rPr>
              <a:t>% </a:t>
            </a:r>
            <a:endParaRPr lang="en-150" sz="2000" b="0" dirty="0">
              <a:solidFill>
                <a:schemeClr val="tx1"/>
              </a:solidFill>
            </a:endParaRPr>
          </a:p>
          <a:p>
            <a:pPr marL="720000" lvl="1" indent="-342900"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IE" sz="2000" b="0" dirty="0">
                <a:solidFill>
                  <a:schemeClr val="tx1"/>
                </a:solidFill>
              </a:rPr>
              <a:t>2025</a:t>
            </a:r>
            <a:r>
              <a:rPr lang="en-150" sz="2000" b="0" dirty="0">
                <a:solidFill>
                  <a:schemeClr val="tx1"/>
                </a:solidFill>
              </a:rPr>
              <a:t>: 35%</a:t>
            </a:r>
          </a:p>
          <a:p>
            <a:pPr marL="720000" lvl="1" indent="-342900"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150" sz="2000" b="0" dirty="0">
                <a:solidFill>
                  <a:schemeClr val="tx1"/>
                </a:solidFill>
              </a:rPr>
              <a:t>2026-2027: 50%</a:t>
            </a:r>
            <a:endParaRPr lang="en-GB" sz="2000" b="0" dirty="0">
              <a:solidFill>
                <a:schemeClr val="tx1"/>
              </a:solidFill>
            </a:endParaRPr>
          </a:p>
          <a:p>
            <a:pPr lvl="1">
              <a:buClr>
                <a:schemeClr val="accent2"/>
              </a:buClr>
            </a:pPr>
            <a:endParaRPr lang="fr-BE" sz="2000" dirty="0">
              <a:solidFill>
                <a:schemeClr val="tx2"/>
              </a:solidFill>
            </a:endParaRPr>
          </a:p>
          <a:p>
            <a:pPr lvl="1">
              <a:buClr>
                <a:schemeClr val="accent2"/>
              </a:buClr>
            </a:pPr>
            <a:endParaRPr lang="fr-BE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7022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830388" y="2219845"/>
            <a:ext cx="8229600" cy="1373951"/>
          </a:xfrm>
          <a:prstGeom prst="rect">
            <a:avLst/>
          </a:prstGeom>
        </p:spPr>
        <p:txBody>
          <a:bodyPr wrap="none" tIns="0" bIns="0" anchor="t" anchorCtr="0"/>
          <a:lstStyle>
            <a:lvl1pPr marL="358775" indent="-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358775" indent="-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2pPr>
            <a:lvl3pPr marL="358775" indent="-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3pPr>
            <a:lvl4pPr marL="358775" indent="-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4pPr>
            <a:lvl5pPr marL="358775" indent="-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5pPr>
            <a:lvl6pPr marL="8159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6pPr>
            <a:lvl7pPr marL="12731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7pPr>
            <a:lvl8pPr marL="17303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8pPr>
            <a:lvl9pPr marL="21875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 marL="0" algn="ctr">
              <a:lnSpc>
                <a:spcPct val="200000"/>
              </a:lnSpc>
            </a:pPr>
            <a:r>
              <a:rPr lang="en-GB" sz="5400" b="0" kern="0" dirty="0">
                <a:solidFill>
                  <a:schemeClr val="accent4"/>
                </a:solidFill>
              </a:rPr>
              <a:t>Thank you!</a:t>
            </a:r>
          </a:p>
          <a:p>
            <a:pPr algn="ctr"/>
            <a:br>
              <a:rPr lang="en-GB" b="0" kern="0" dirty="0">
                <a:latin typeface="EC Square Sans Pro" panose="020B0506040000020004" pitchFamily="34" charset="0"/>
              </a:rPr>
            </a:br>
            <a:r>
              <a:rPr lang="en-GB" b="0" kern="0" dirty="0">
                <a:latin typeface="EC Square Sans Pro" panose="020B0506040000020004" pitchFamily="34" charset="0"/>
              </a:rPr>
              <a:t> </a:t>
            </a:r>
            <a:br>
              <a:rPr lang="en-GB" b="0" kern="0" dirty="0">
                <a:latin typeface="EC Square Sans Pro" panose="020B0506040000020004" pitchFamily="34" charset="0"/>
              </a:rPr>
            </a:br>
            <a:br>
              <a:rPr lang="en-GB" b="0" kern="0" dirty="0">
                <a:latin typeface="EC Square Sans Pro" panose="020B0506040000020004" pitchFamily="34" charset="0"/>
              </a:rPr>
            </a:br>
            <a:br>
              <a:rPr lang="en-GB" kern="0" dirty="0"/>
            </a:br>
            <a:endParaRPr lang="en-GB" kern="0" dirty="0"/>
          </a:p>
        </p:txBody>
      </p:sp>
      <p:sp>
        <p:nvSpPr>
          <p:cNvPr id="5" name="TextBox 4"/>
          <p:cNvSpPr txBox="1"/>
          <p:nvPr/>
        </p:nvSpPr>
        <p:spPr>
          <a:xfrm>
            <a:off x="3107899" y="4221088"/>
            <a:ext cx="5674579" cy="523220"/>
          </a:xfrm>
          <a:prstGeom prst="rect">
            <a:avLst/>
          </a:prstGeom>
          <a:noFill/>
        </p:spPr>
        <p:txBody>
          <a:bodyPr wrap="square" lIns="0" rtlCol="0" anchor="ctr" anchorCtr="0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</a:t>
            </a:r>
            <a:r>
              <a:rPr lang="en-GB" sz="28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HorizonEU</a:t>
            </a:r>
            <a:endParaRPr lang="en-GB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65428" y="4765568"/>
            <a:ext cx="5959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tx2"/>
                </a:solidFill>
                <a:latin typeface="+mj-lt"/>
                <a:hlinkClick r:id="rId2"/>
              </a:rPr>
              <a:t>http://ec.europa.eu/horizon-europe</a:t>
            </a:r>
            <a:endParaRPr lang="en-GB" sz="1800" b="1" dirty="0">
              <a:solidFill>
                <a:schemeClr val="tx2"/>
              </a:solidFill>
              <a:latin typeface="+mj-lt"/>
            </a:endParaRPr>
          </a:p>
          <a:p>
            <a:pPr algn="ctr"/>
            <a:endParaRPr lang="en-GB" sz="1000" b="0" dirty="0" err="1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46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ccent 7">
      <a:dk1>
        <a:srgbClr val="4D4D4D"/>
      </a:dk1>
      <a:lt1>
        <a:srgbClr val="FFFFFF"/>
      </a:lt1>
      <a:dk2>
        <a:srgbClr val="004494"/>
      </a:dk2>
      <a:lt2>
        <a:srgbClr val="D3E8F9"/>
      </a:lt2>
      <a:accent1>
        <a:srgbClr val="F39E0C"/>
      </a:accent1>
      <a:accent2>
        <a:srgbClr val="931680"/>
      </a:accent2>
      <a:accent3>
        <a:srgbClr val="0F5364"/>
      </a:accent3>
      <a:accent4>
        <a:srgbClr val="B0D10E"/>
      </a:accent4>
      <a:accent5>
        <a:srgbClr val="A2D5D0"/>
      </a:accent5>
      <a:accent6>
        <a:srgbClr val="009EE0"/>
      </a:accent6>
      <a:hlink>
        <a:srgbClr val="004494"/>
      </a:hlink>
      <a:folHlink>
        <a:srgbClr val="004494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_Corporate_PPT_Template" id="{9E25CBC4-264C-4E5F-8DDF-C73C2B944108}" vid="{63966CC3-CC63-46CF-BE8C-07ABBDCD622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2689</Words>
  <Application>Microsoft Office PowerPoint</Application>
  <PresentationFormat>Widescreen</PresentationFormat>
  <Paragraphs>433</Paragraphs>
  <Slides>26</Slides>
  <Notes>3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37" baseType="lpstr">
      <vt:lpstr>Arial</vt:lpstr>
      <vt:lpstr>Calibri</vt:lpstr>
      <vt:lpstr>EC Square Sans Pro</vt:lpstr>
      <vt:lpstr>EC Square Sans Pro Light</vt:lpstr>
      <vt:lpstr>Franklin Gothic Medium Cond</vt:lpstr>
      <vt:lpstr>Symbol</vt:lpstr>
      <vt:lpstr>Verdana</vt:lpstr>
      <vt:lpstr>Webdings</vt:lpstr>
      <vt:lpstr>Wingdings</vt:lpstr>
      <vt:lpstr>Office Theme</vt:lpstr>
      <vt:lpstr>Worksheet</vt:lpstr>
      <vt:lpstr>Presentazione standard di PowerPoint</vt:lpstr>
      <vt:lpstr>Why do we use lump sum funding?</vt:lpstr>
      <vt:lpstr>Why do we use lump sum funding?</vt:lpstr>
      <vt:lpstr>Common understanding needed We need to explain lump sums, but we see no blocking issues</vt:lpstr>
      <vt:lpstr>Presentazione standard di PowerPoint</vt:lpstr>
      <vt:lpstr>Writing a lump sum proposal</vt:lpstr>
      <vt:lpstr>Novelties in WP 2026-2027</vt:lpstr>
      <vt:lpstr>Writing a lump sum proposal</vt:lpstr>
      <vt:lpstr>Project design – Work packages</vt:lpstr>
      <vt:lpstr>Splitting work packages - example</vt:lpstr>
      <vt:lpstr>Evaluation of a lump sum proposal</vt:lpstr>
      <vt:lpstr>Horizon dashboard for lump sum evaluations</vt:lpstr>
      <vt:lpstr>Grant preparation</vt:lpstr>
      <vt:lpstr>Budget allocation</vt:lpstr>
      <vt:lpstr>Amendments</vt:lpstr>
      <vt:lpstr>Payment schedule</vt:lpstr>
      <vt:lpstr>Reporting and payment (1)</vt:lpstr>
      <vt:lpstr>Reporting and payment (2)</vt:lpstr>
      <vt:lpstr>Acceptance of work packages</vt:lpstr>
      <vt:lpstr>Acceptance of work packages – in practice</vt:lpstr>
      <vt:lpstr>Ex-post controls</vt:lpstr>
      <vt:lpstr>Keeping records</vt:lpstr>
      <vt:lpstr>Resources available</vt:lpstr>
      <vt:lpstr>Research Enquiry Service </vt:lpstr>
      <vt:lpstr>Current developments</vt:lpstr>
      <vt:lpstr>Presentazione standard di PowerPoint</vt:lpstr>
    </vt:vector>
  </TitlesOfParts>
  <Company>European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ZACHARIADOU Eleftheria (RTD-EXT)</dc:creator>
  <cp:lastModifiedBy>Danilo Aceto Zumbo</cp:lastModifiedBy>
  <cp:revision>446</cp:revision>
  <dcterms:created xsi:type="dcterms:W3CDTF">2020-12-04T09:35:19Z</dcterms:created>
  <dcterms:modified xsi:type="dcterms:W3CDTF">2026-09-18T10:21:59Z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bd9ddd1-4d20-43f6-abfa-fc3c07406f94_Enabled">
    <vt:lpwstr>true</vt:lpwstr>
  </property>
  <property fmtid="{D5CDD505-2E9C-101B-9397-08002B2CF9AE}" pid="3" name="MSIP_Label_6bd9ddd1-4d20-43f6-abfa-fc3c07406f94_SetDate">
    <vt:lpwstr>2022-10-12T07:44:39Z</vt:lpwstr>
  </property>
  <property fmtid="{D5CDD505-2E9C-101B-9397-08002B2CF9AE}" pid="4" name="MSIP_Label_6bd9ddd1-4d20-43f6-abfa-fc3c07406f94_Method">
    <vt:lpwstr>Standard</vt:lpwstr>
  </property>
  <property fmtid="{D5CDD505-2E9C-101B-9397-08002B2CF9AE}" pid="5" name="MSIP_Label_6bd9ddd1-4d20-43f6-abfa-fc3c07406f94_Name">
    <vt:lpwstr>Commission Use</vt:lpwstr>
  </property>
  <property fmtid="{D5CDD505-2E9C-101B-9397-08002B2CF9AE}" pid="6" name="MSIP_Label_6bd9ddd1-4d20-43f6-abfa-fc3c07406f94_SiteId">
    <vt:lpwstr>b24c8b06-522c-46fe-9080-70926f8dddb1</vt:lpwstr>
  </property>
  <property fmtid="{D5CDD505-2E9C-101B-9397-08002B2CF9AE}" pid="7" name="MSIP_Label_6bd9ddd1-4d20-43f6-abfa-fc3c07406f94_ActionId">
    <vt:lpwstr>1323aab5-e1de-42a5-a34c-d567bbf7c8af</vt:lpwstr>
  </property>
  <property fmtid="{D5CDD505-2E9C-101B-9397-08002B2CF9AE}" pid="8" name="MSIP_Label_6bd9ddd1-4d20-43f6-abfa-fc3c07406f94_ContentBits">
    <vt:lpwstr>0</vt:lpwstr>
  </property>
</Properties>
</file>